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60" r:id="rId5"/>
    <p:sldId id="266" r:id="rId6"/>
    <p:sldId id="261" r:id="rId7"/>
    <p:sldId id="274" r:id="rId8"/>
    <p:sldId id="275" r:id="rId9"/>
    <p:sldId id="276" r:id="rId10"/>
    <p:sldId id="277" r:id="rId11"/>
    <p:sldId id="262" r:id="rId12"/>
    <p:sldId id="263" r:id="rId13"/>
    <p:sldId id="265" r:id="rId14"/>
    <p:sldId id="267" r:id="rId15"/>
    <p:sldId id="268" r:id="rId16"/>
    <p:sldId id="269" r:id="rId17"/>
    <p:sldId id="278" r:id="rId18"/>
    <p:sldId id="270" r:id="rId19"/>
    <p:sldId id="279" r:id="rId20"/>
    <p:sldId id="271" r:id="rId21"/>
    <p:sldId id="280" r:id="rId22"/>
    <p:sldId id="272"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118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A593EE-B790-4693-BBF5-68A4C90575F3}" type="datetimeFigureOut">
              <a:rPr lang="ru-RU" smtClean="0"/>
              <a:pPr/>
              <a:t>09.01.2015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37F51F-95F7-42AA-B092-53CA6860C160}" type="slidenum">
              <a:rPr lang="ru-RU" smtClean="0"/>
              <a:pPr/>
              <a:t>‹#›</a:t>
            </a:fld>
            <a:endParaRPr lang="ru-RU"/>
          </a:p>
        </p:txBody>
      </p:sp>
    </p:spTree>
    <p:extLst>
      <p:ext uri="{BB962C8B-B14F-4D97-AF65-F5344CB8AC3E}">
        <p14:creationId xmlns:p14="http://schemas.microsoft.com/office/powerpoint/2010/main" val="262819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7F51F-95F7-42AA-B092-53CA6860C160}" type="slidenum">
              <a:rPr lang="ru-RU" smtClean="0"/>
              <a:pPr/>
              <a:t>11</a:t>
            </a:fld>
            <a:endParaRPr lang="ru-RU"/>
          </a:p>
        </p:txBody>
      </p:sp>
    </p:spTree>
    <p:extLst>
      <p:ext uri="{BB962C8B-B14F-4D97-AF65-F5344CB8AC3E}">
        <p14:creationId xmlns:p14="http://schemas.microsoft.com/office/powerpoint/2010/main" val="3430852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A37F51F-95F7-42AA-B092-53CA6860C160}" type="slidenum">
              <a:rPr lang="ru-RU" smtClean="0"/>
              <a:pPr/>
              <a:t>18</a:t>
            </a:fld>
            <a:endParaRPr lang="ru-RU"/>
          </a:p>
        </p:txBody>
      </p:sp>
    </p:spTree>
    <p:extLst>
      <p:ext uri="{BB962C8B-B14F-4D97-AF65-F5344CB8AC3E}">
        <p14:creationId xmlns:p14="http://schemas.microsoft.com/office/powerpoint/2010/main" val="2390926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2753211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2280706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697664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22628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1537023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2220650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3131700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3319640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2245795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66729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3785518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73863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685331" y="3051013"/>
            <a:ext cx="3829520"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4629150" y="3051013"/>
            <a:ext cx="382905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793517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3413637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2889192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68525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9341E-9E2E-401B-A4F1-E18A33E89154}" type="datetimeFigureOut">
              <a:rPr lang="ru-RU" smtClean="0"/>
              <a:pPr/>
              <a:t>09.01.2015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F641B31-C2C2-4E8B-9A4A-F6BFC18C8101}" type="slidenum">
              <a:rPr lang="ru-RU" smtClean="0"/>
              <a:pPr/>
              <a:t>‹#›</a:t>
            </a:fld>
            <a:endParaRPr lang="ru-RU"/>
          </a:p>
        </p:txBody>
      </p:sp>
    </p:spTree>
    <p:extLst>
      <p:ext uri="{BB962C8B-B14F-4D97-AF65-F5344CB8AC3E}">
        <p14:creationId xmlns:p14="http://schemas.microsoft.com/office/powerpoint/2010/main" val="3572946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EAE9341E-9E2E-401B-A4F1-E18A33E89154}" type="datetimeFigureOut">
              <a:rPr lang="ru-RU" smtClean="0"/>
              <a:pPr/>
              <a:t>09.01.2015</a:t>
            </a:fld>
            <a:endParaRPr lang="ru-RU"/>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5F641B31-C2C2-4E8B-9A4A-F6BFC18C8101}" type="slidenum">
              <a:rPr lang="ru-RU" smtClean="0"/>
              <a:pPr/>
              <a:t>‹#›</a:t>
            </a:fld>
            <a:endParaRPr lang="ru-RU"/>
          </a:p>
        </p:txBody>
      </p:sp>
    </p:spTree>
    <p:extLst>
      <p:ext uri="{BB962C8B-B14F-4D97-AF65-F5344CB8AC3E}">
        <p14:creationId xmlns:p14="http://schemas.microsoft.com/office/powerpoint/2010/main" val="31771882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9144000" cy="1143000"/>
          </a:xfrm>
        </p:spPr>
        <p:txBody>
          <a:bodyPr>
            <a:noAutofit/>
          </a:bodyPr>
          <a:lstStyle/>
          <a:p>
            <a:r>
              <a:rPr lang="ru-RU" sz="6000" i="1" dirty="0" smtClean="0"/>
              <a:t>Задержка речевого развития</a:t>
            </a:r>
            <a:endParaRPr lang="ru-RU" sz="6000" i="1" dirty="0"/>
          </a:p>
        </p:txBody>
      </p:sp>
      <p:pic>
        <p:nvPicPr>
          <p:cNvPr id="4098" name="Picture 2" descr="C:\Users\MSI\Desktop\ВОТ.png"/>
          <p:cNvPicPr>
            <a:picLocks noGrp="1" noChangeAspect="1" noChangeArrowheads="1"/>
          </p:cNvPicPr>
          <p:nvPr>
            <p:ph sz="quarter" idx="13"/>
          </p:nvPr>
        </p:nvPicPr>
        <p:blipFill>
          <a:blip r:embed="rId2"/>
          <a:stretch>
            <a:fillRect/>
          </a:stretch>
        </p:blipFill>
        <p:spPr bwMode="auto">
          <a:xfrm>
            <a:off x="1403648" y="2420888"/>
            <a:ext cx="6408712" cy="374441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274638"/>
            <a:ext cx="6929486" cy="582594"/>
          </a:xfrm>
          <a:ln w="12700">
            <a:solidFill>
              <a:schemeClr val="tx2">
                <a:lumMod val="60000"/>
                <a:lumOff val="40000"/>
              </a:schemeClr>
            </a:solidFill>
          </a:ln>
        </p:spPr>
        <p:txBody>
          <a:bodyPr>
            <a:normAutofit/>
          </a:bodyPr>
          <a:lstStyle/>
          <a:p>
            <a:r>
              <a:rPr lang="ru-RU" sz="2800" i="1" dirty="0" smtClean="0"/>
              <a:t>РАЗВИТИЯ РЕЧИ ДЕТЕЙ В ПЯТЬ ЛЕТ</a:t>
            </a:r>
            <a:endParaRPr lang="ru-RU" sz="2800" i="1" dirty="0"/>
          </a:p>
        </p:txBody>
      </p:sp>
      <p:pic>
        <p:nvPicPr>
          <p:cNvPr id="2050" name="Picture 2" descr="C:\Users\MSI\Desktop\тир.png"/>
          <p:cNvPicPr>
            <a:picLocks noGrp="1" noChangeAspect="1" noChangeArrowheads="1"/>
          </p:cNvPicPr>
          <p:nvPr>
            <p:ph sz="quarter" idx="13"/>
          </p:nvPr>
        </p:nvPicPr>
        <p:blipFill>
          <a:blip r:embed="rId2"/>
          <a:srcRect/>
          <a:stretch>
            <a:fillRect/>
          </a:stretch>
        </p:blipFill>
        <p:spPr bwMode="auto">
          <a:xfrm>
            <a:off x="179512" y="1772816"/>
            <a:ext cx="3350176" cy="4590842"/>
          </a:xfrm>
          <a:prstGeom prst="rect">
            <a:avLst/>
          </a:prstGeom>
          <a:noFill/>
        </p:spPr>
      </p:pic>
      <p:sp>
        <p:nvSpPr>
          <p:cNvPr id="4" name="Содержимое 3"/>
          <p:cNvSpPr>
            <a:spLocks noGrp="1"/>
          </p:cNvSpPr>
          <p:nvPr>
            <p:ph sz="quarter" idx="14"/>
          </p:nvPr>
        </p:nvSpPr>
        <p:spPr>
          <a:xfrm>
            <a:off x="3529688" y="933734"/>
            <a:ext cx="5434800" cy="5924266"/>
          </a:xfrm>
          <a:ln>
            <a:solidFill>
              <a:schemeClr val="accent3">
                <a:lumMod val="50000"/>
              </a:schemeClr>
            </a:solidFill>
            <a:prstDash val="lgDashDot"/>
          </a:ln>
        </p:spPr>
        <p:txBody>
          <a:bodyPr>
            <a:noAutofit/>
          </a:bodyPr>
          <a:lstStyle/>
          <a:p>
            <a:r>
              <a:rPr lang="ru-RU" sz="1400" dirty="0" smtClean="0"/>
              <a:t>1. Качественный скачок в овладении связной речью: дети способны составить рассказ по картинке, пересказать текст в нужной временной и логической последовательности.</a:t>
            </a:r>
          </a:p>
          <a:p>
            <a:r>
              <a:rPr lang="ru-RU" sz="1400" dirty="0" smtClean="0"/>
              <a:t>2. Начинает формироваться внутренняя речь – свернутая, сокращенная форма речи, с помощью которой происходит планирование предстоящей деятельность.</a:t>
            </a:r>
          </a:p>
          <a:p>
            <a:r>
              <a:rPr lang="ru-RU" sz="1400" dirty="0" smtClean="0"/>
              <a:t>3. Значительно обогатился словарный запас, дети пользуются словами второй степени обобщения.</a:t>
            </a:r>
          </a:p>
          <a:p>
            <a:r>
              <a:rPr lang="ru-RU" sz="1400" dirty="0" smtClean="0"/>
              <a:t>4. Грубых </a:t>
            </a:r>
            <a:r>
              <a:rPr lang="ru-RU" sz="1400" dirty="0" err="1" smtClean="0"/>
              <a:t>аграмматизмов</a:t>
            </a:r>
            <a:r>
              <a:rPr lang="ru-RU" sz="1400" dirty="0" smtClean="0"/>
              <a:t> в речи нет, возможны ошибки при построении сложных предложений.</a:t>
            </a:r>
          </a:p>
          <a:p>
            <a:r>
              <a:rPr lang="ru-RU" sz="1400" dirty="0" smtClean="0"/>
              <a:t>5. Звукопроизношение полностью  нормализовалось.</a:t>
            </a:r>
          </a:p>
          <a:p>
            <a:r>
              <a:rPr lang="ru-RU" sz="1400" dirty="0" smtClean="0"/>
              <a:t>6. Появляется способность к выделению звука из слова, то есть формируются навыки звукового анализа слов, звуковая оболочка слова перестала быть «прозрачной», незаметной для восприятия.</a:t>
            </a:r>
          </a:p>
          <a:p>
            <a:r>
              <a:rPr lang="ru-RU" sz="1400" dirty="0" smtClean="0"/>
              <a:t>7. Дети способны менять произвольно громкость голоса, умеют воспроизводить различные интонации. </a:t>
            </a:r>
          </a:p>
          <a:p>
            <a:endParaRPr lang="ru-RU" sz="12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330" y="609600"/>
            <a:ext cx="3310605" cy="947192"/>
          </a:xfrm>
        </p:spPr>
        <p:txBody>
          <a:bodyPr>
            <a:noAutofit/>
          </a:bodyPr>
          <a:lstStyle/>
          <a:p>
            <a:r>
              <a:rPr lang="ru-RU" sz="2800" i="1" dirty="0"/>
              <a:t>Диагностика </a:t>
            </a:r>
            <a:r>
              <a:rPr lang="ru-RU" sz="2800" i="1" dirty="0" smtClean="0"/>
              <a:t>и </a:t>
            </a:r>
            <a:br>
              <a:rPr lang="ru-RU" sz="2800" i="1" dirty="0" smtClean="0"/>
            </a:br>
            <a:r>
              <a:rPr lang="ru-RU" sz="2800" i="1" dirty="0" smtClean="0"/>
              <a:t>лечение </a:t>
            </a:r>
            <a:r>
              <a:rPr lang="ru-RU" sz="2800" i="1" dirty="0"/>
              <a:t>задержки развития речи</a:t>
            </a:r>
          </a:p>
        </p:txBody>
      </p:sp>
      <p:sp>
        <p:nvSpPr>
          <p:cNvPr id="3" name="Содержимое 2"/>
          <p:cNvSpPr>
            <a:spLocks noGrp="1"/>
          </p:cNvSpPr>
          <p:nvPr>
            <p:ph sz="quarter" idx="13"/>
          </p:nvPr>
        </p:nvSpPr>
        <p:spPr>
          <a:xfrm>
            <a:off x="3995935" y="0"/>
            <a:ext cx="5148065" cy="6858000"/>
          </a:xfrm>
        </p:spPr>
        <p:txBody>
          <a:bodyPr>
            <a:normAutofit fontScale="25000" lnSpcReduction="20000"/>
          </a:bodyPr>
          <a:lstStyle/>
          <a:p>
            <a:pPr>
              <a:buNone/>
            </a:pPr>
            <a:r>
              <a:rPr lang="ru-RU" dirty="0" smtClean="0"/>
              <a:t>              </a:t>
            </a:r>
          </a:p>
          <a:p>
            <a:pPr>
              <a:buNone/>
            </a:pPr>
            <a:r>
              <a:rPr lang="ru-RU" sz="4800" dirty="0"/>
              <a:t> </a:t>
            </a:r>
            <a:r>
              <a:rPr lang="ru-RU" sz="4800" dirty="0" smtClean="0"/>
              <a:t>               Прежде </a:t>
            </a:r>
            <a:r>
              <a:rPr lang="ru-RU" sz="4800" dirty="0"/>
              <a:t>чем назначать лечение в такой ситуации выясняется причина, по которой произошла задержка развития</a:t>
            </a:r>
            <a:r>
              <a:rPr lang="ru-RU" sz="4800" dirty="0" smtClean="0"/>
              <a:t>.</a:t>
            </a:r>
            <a:endParaRPr lang="ru-RU" sz="4800" dirty="0"/>
          </a:p>
          <a:p>
            <a:pPr>
              <a:buNone/>
            </a:pPr>
            <a:r>
              <a:rPr lang="ru-RU" sz="4800" dirty="0" smtClean="0"/>
              <a:t>                Если </a:t>
            </a:r>
            <a:r>
              <a:rPr lang="ru-RU" sz="4800" dirty="0"/>
              <a:t>проблема психологическая (</a:t>
            </a:r>
            <a:r>
              <a:rPr lang="ru-RU" sz="4800" dirty="0" smtClean="0"/>
              <a:t>недостаток </a:t>
            </a:r>
            <a:r>
              <a:rPr lang="ru-RU" sz="4800" dirty="0" err="1" smtClean="0"/>
              <a:t>взрлых</a:t>
            </a:r>
            <a:r>
              <a:rPr lang="ru-RU" sz="4800" dirty="0"/>
              <a:t>, отсутствие потребности в разговоре) то лучшим методом исправления ситуации будет дополнительная стимуляция речи. Родители должны уделять максимум внимания и вносить эмоциональный аспект в отношения с ребенком. Также должны проводиться занятия с логопедами и логопедами-дефектологами</a:t>
            </a:r>
            <a:r>
              <a:rPr lang="ru-RU" sz="4800" dirty="0" smtClean="0"/>
              <a:t>.</a:t>
            </a:r>
          </a:p>
          <a:p>
            <a:pPr>
              <a:buNone/>
            </a:pPr>
            <a:r>
              <a:rPr lang="ru-RU" sz="4800" dirty="0" smtClean="0"/>
              <a:t> </a:t>
            </a:r>
            <a:r>
              <a:rPr lang="ru-RU" sz="4800" dirty="0"/>
              <a:t>Если проблема неврологического характера, и задержка развития речи происходит в результате мозговых дисфункций, лечение назначает врач-невропатолог. </a:t>
            </a:r>
            <a:endParaRPr lang="ru-RU" sz="4800" dirty="0" smtClean="0"/>
          </a:p>
          <a:p>
            <a:pPr>
              <a:buNone/>
            </a:pPr>
            <a:r>
              <a:rPr lang="ru-RU" sz="4800" dirty="0"/>
              <a:t> </a:t>
            </a:r>
            <a:r>
              <a:rPr lang="ru-RU" sz="4800" dirty="0" smtClean="0"/>
              <a:t>             Назначаются </a:t>
            </a:r>
            <a:r>
              <a:rPr lang="ru-RU" sz="4800" dirty="0"/>
              <a:t>лекарственные препараты </a:t>
            </a:r>
            <a:r>
              <a:rPr lang="ru-RU" sz="4800" dirty="0" err="1"/>
              <a:t>ноотропного</a:t>
            </a:r>
            <a:r>
              <a:rPr lang="ru-RU" sz="4800" dirty="0"/>
              <a:t> действия (</a:t>
            </a:r>
            <a:r>
              <a:rPr lang="ru-RU" sz="4800" dirty="0" err="1"/>
              <a:t>ноотропил</a:t>
            </a:r>
            <a:r>
              <a:rPr lang="ru-RU" sz="4800" dirty="0"/>
              <a:t>, </a:t>
            </a:r>
            <a:r>
              <a:rPr lang="ru-RU" sz="4800" dirty="0" err="1"/>
              <a:t>цинаризин</a:t>
            </a:r>
            <a:r>
              <a:rPr lang="ru-RU" sz="4800" dirty="0"/>
              <a:t>, </a:t>
            </a:r>
            <a:r>
              <a:rPr lang="ru-RU" sz="4800" dirty="0" err="1"/>
              <a:t>кортексин</a:t>
            </a:r>
            <a:r>
              <a:rPr lang="ru-RU" sz="4800" dirty="0"/>
              <a:t>, </a:t>
            </a:r>
            <a:r>
              <a:rPr lang="ru-RU" sz="4800" dirty="0" err="1"/>
              <a:t>энцефабол</a:t>
            </a:r>
            <a:r>
              <a:rPr lang="ru-RU" sz="4800" dirty="0"/>
              <a:t> и др.), их действие направлено на улучшение кровообращения мозга, на улучшение интегративной функции </a:t>
            </a:r>
            <a:r>
              <a:rPr lang="ru-RU" sz="4800" dirty="0" smtClean="0"/>
              <a:t>мозг</a:t>
            </a:r>
          </a:p>
          <a:p>
            <a:pPr>
              <a:buNone/>
            </a:pPr>
            <a:r>
              <a:rPr lang="ru-RU" sz="4800" dirty="0" smtClean="0"/>
              <a:t>       Также </a:t>
            </a:r>
            <a:r>
              <a:rPr lang="ru-RU" sz="4800" dirty="0"/>
              <a:t>задержка речевого развития неврологического характера лечится методом </a:t>
            </a:r>
            <a:r>
              <a:rPr lang="ru-RU" sz="4800" dirty="0" err="1"/>
              <a:t>транскраниальной</a:t>
            </a:r>
            <a:r>
              <a:rPr lang="ru-RU" sz="4800" dirty="0"/>
              <a:t> </a:t>
            </a:r>
            <a:r>
              <a:rPr lang="ru-RU" sz="4800" dirty="0" err="1"/>
              <a:t>микрополяризации</a:t>
            </a:r>
            <a:r>
              <a:rPr lang="ru-RU" sz="4800" dirty="0"/>
              <a:t>. Участки головного мозга, отвечающие за развитие речи, подвергают воздействию постоянного электрического тока слабой силы (в 10 раз меньше чем при электрофорезе), это активизирует деятельность этих участков, нормализует развитие речи, а также нормализует развитие познавательных процессов (памяти и внимания).</a:t>
            </a:r>
          </a:p>
          <a:p>
            <a:pPr>
              <a:buNone/>
            </a:pPr>
            <a:endParaRPr lang="ru-RU" sz="4800" dirty="0"/>
          </a:p>
          <a:p>
            <a:pPr>
              <a:buNone/>
            </a:pPr>
            <a:r>
              <a:rPr lang="ru-RU" sz="4800" dirty="0" smtClean="0"/>
              <a:t>              Если </a:t>
            </a:r>
            <a:r>
              <a:rPr lang="ru-RU" sz="4800" dirty="0"/>
              <a:t>у ребенка задержка развития речи вследствие нарушения слуха (глухота), то ребенка определяют в специализированный детский сад.</a:t>
            </a:r>
          </a:p>
          <a:p>
            <a:endParaRPr lang="ru-RU" sz="4800" dirty="0"/>
          </a:p>
          <a:p>
            <a:endParaRPr lang="ru-RU" sz="4800" dirty="0"/>
          </a:p>
        </p:txBody>
      </p:sp>
      <p:sp>
        <p:nvSpPr>
          <p:cNvPr id="4" name="Текст 3"/>
          <p:cNvSpPr>
            <a:spLocks noGrp="1"/>
          </p:cNvSpPr>
          <p:nvPr>
            <p:ph type="body" sz="half" idx="2"/>
          </p:nvPr>
        </p:nvSpPr>
        <p:spPr>
          <a:xfrm>
            <a:off x="251520" y="1556792"/>
            <a:ext cx="3888432" cy="5013176"/>
          </a:xfrm>
        </p:spPr>
        <p:txBody>
          <a:bodyPr>
            <a:normAutofit lnSpcReduction="10000"/>
          </a:bodyPr>
          <a:lstStyle/>
          <a:p>
            <a:pPr algn="l"/>
            <a:r>
              <a:rPr lang="ru-RU" sz="1400" dirty="0" smtClean="0"/>
              <a:t>      </a:t>
            </a:r>
            <a:r>
              <a:rPr lang="ru-RU" sz="1400" dirty="0"/>
              <a:t>Диагностика задержки развития речи происходит в тот период, когда речь должна быть уже развита, то есть в три - четыре года, чаще всего такой диагноз </a:t>
            </a:r>
            <a:r>
              <a:rPr lang="ru-RU" sz="1400" dirty="0" smtClean="0"/>
              <a:t>        в </a:t>
            </a:r>
            <a:r>
              <a:rPr lang="ru-RU" sz="1400" dirty="0"/>
              <a:t>тот период, когда упущено время для наверстывания и коррекции этого состояния. Поэтому родителям не стоит ждать, когда ребенок сам заговорит, внимание к становлению речи надо уделять уже с самого раннего возраста, особенно если для этого есть ряд показаний (проблемы внутриутробного развития плода, тяжелое течение родов, неврологические показания).</a:t>
            </a:r>
          </a:p>
          <a:p>
            <a:pPr algn="l"/>
            <a:r>
              <a:rPr lang="ru-RU" sz="1400" dirty="0" smtClean="0"/>
              <a:t>Диагноз </a:t>
            </a:r>
            <a:r>
              <a:rPr lang="ru-RU" sz="1400" dirty="0"/>
              <a:t>задержка речевого развития (ЗРР) у ребенка ставится только на основании комплексного заключения врачей специалистов: психолога, невропатолога, логопеда.</a:t>
            </a:r>
          </a:p>
          <a:p>
            <a:endParaRPr lang="ru-RU" sz="1400" dirty="0"/>
          </a:p>
          <a:p>
            <a:endParaRPr lang="ru-RU"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330" y="260648"/>
            <a:ext cx="7773338" cy="1298314"/>
          </a:xfrm>
        </p:spPr>
        <p:txBody>
          <a:bodyPr>
            <a:noAutofit/>
          </a:bodyPr>
          <a:lstStyle/>
          <a:p>
            <a:r>
              <a:rPr lang="ru-RU" sz="3200" i="1" dirty="0"/>
              <a:t>Что необходимо в первую очередь, если малыш не начинает говорить в соответствии со своим возрастом?</a:t>
            </a:r>
          </a:p>
        </p:txBody>
      </p:sp>
      <p:sp>
        <p:nvSpPr>
          <p:cNvPr id="3" name="Содержимое 2"/>
          <p:cNvSpPr>
            <a:spLocks noGrp="1"/>
          </p:cNvSpPr>
          <p:nvPr>
            <p:ph sz="quarter" idx="13"/>
          </p:nvPr>
        </p:nvSpPr>
        <p:spPr>
          <a:xfrm>
            <a:off x="685330" y="1772816"/>
            <a:ext cx="7772870" cy="4752528"/>
          </a:xfrm>
        </p:spPr>
        <p:txBody>
          <a:bodyPr>
            <a:normAutofit fontScale="77500" lnSpcReduction="20000"/>
          </a:bodyPr>
          <a:lstStyle/>
          <a:p>
            <a:pPr>
              <a:buNone/>
            </a:pPr>
            <a:r>
              <a:rPr lang="ru-RU" dirty="0"/>
              <a:t> </a:t>
            </a:r>
            <a:r>
              <a:rPr lang="ru-RU" dirty="0" smtClean="0"/>
              <a:t>       </a:t>
            </a:r>
          </a:p>
          <a:p>
            <a:pPr>
              <a:buNone/>
            </a:pPr>
            <a:r>
              <a:rPr lang="ru-RU" dirty="0"/>
              <a:t> </a:t>
            </a:r>
            <a:r>
              <a:rPr lang="ru-RU" dirty="0" smtClean="0"/>
              <a:t>           1</a:t>
            </a:r>
            <a:r>
              <a:rPr lang="ru-RU" dirty="0"/>
              <a:t>. Понаблюдать за ребенком и обратить внимание, на его поведение. Играет ли он также, как его сверстники? Стремится ли он общаться с взрослыми и другими детьми? Задержка речевого развития может быть следствием нарушений в сфере общения (аутизм) или отклонения в психическом развитии.</a:t>
            </a:r>
          </a:p>
          <a:p>
            <a:pPr>
              <a:buNone/>
            </a:pPr>
            <a:r>
              <a:rPr lang="ru-RU" dirty="0"/>
              <a:t>  </a:t>
            </a:r>
            <a:r>
              <a:rPr lang="ru-RU" dirty="0" smtClean="0"/>
              <a:t>         2</a:t>
            </a:r>
            <a:r>
              <a:rPr lang="ru-RU" dirty="0"/>
              <a:t>. Обратить внимание, хорошо ли понимает обращенную к нему речь? Выполняет ли простые задания, которые не сопровождаются жестами? (подробней в тексте).</a:t>
            </a:r>
          </a:p>
          <a:p>
            <a:pPr>
              <a:buNone/>
            </a:pPr>
            <a:r>
              <a:rPr lang="ru-RU" dirty="0"/>
              <a:t>   </a:t>
            </a:r>
            <a:r>
              <a:rPr lang="ru-RU" dirty="0" smtClean="0"/>
              <a:t>        3</a:t>
            </a:r>
            <a:r>
              <a:rPr lang="ru-RU" dirty="0"/>
              <a:t>. Провести обследование ребенка, включающее консультацию невролога (</a:t>
            </a:r>
            <a:r>
              <a:rPr lang="ru-RU" dirty="0" err="1"/>
              <a:t>логоневролога</a:t>
            </a:r>
            <a:r>
              <a:rPr lang="ru-RU" dirty="0"/>
              <a:t>), психолога и логопеда.</a:t>
            </a:r>
          </a:p>
          <a:p>
            <a:pPr>
              <a:buNone/>
            </a:pPr>
            <a:r>
              <a:rPr lang="ru-RU" dirty="0"/>
              <a:t>  </a:t>
            </a:r>
            <a:r>
              <a:rPr lang="ru-RU" dirty="0" smtClean="0"/>
              <a:t>         4</a:t>
            </a:r>
            <a:r>
              <a:rPr lang="ru-RU" dirty="0"/>
              <a:t>. Выяснить, достаточно ли хороший у ребенка слух. Иногда факт, что ребенок не слышит или слышит недостаточно хорошо, является громом среди ясного неба. А без достаточного слуха речь нормально формироваться не будет.</a:t>
            </a:r>
          </a:p>
          <a:p>
            <a:pPr>
              <a:buNone/>
            </a:pPr>
            <a:r>
              <a:rPr lang="ru-RU" dirty="0"/>
              <a:t>   </a:t>
            </a:r>
            <a:r>
              <a:rPr lang="ru-RU" dirty="0" smtClean="0"/>
              <a:t>        5</a:t>
            </a:r>
            <a:r>
              <a:rPr lang="ru-RU" dirty="0"/>
              <a:t>. При необходимости начать лечение и логопедические занятия.</a:t>
            </a:r>
          </a:p>
          <a:p>
            <a:endParaRPr lang="ru-RU" dirty="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357166"/>
            <a:ext cx="8229600" cy="1143000"/>
          </a:xfrm>
        </p:spPr>
        <p:txBody>
          <a:bodyPr>
            <a:noAutofit/>
          </a:bodyPr>
          <a:lstStyle/>
          <a:p>
            <a:r>
              <a:rPr lang="ru-RU" sz="2800" dirty="0" smtClean="0"/>
              <a:t/>
            </a:r>
            <a:br>
              <a:rPr lang="ru-RU" sz="2800" dirty="0" smtClean="0"/>
            </a:br>
            <a:r>
              <a:rPr lang="ru-RU" sz="2800" dirty="0" smtClean="0"/>
              <a:t/>
            </a:r>
            <a:br>
              <a:rPr lang="ru-RU" sz="2800" dirty="0" smtClean="0"/>
            </a:br>
            <a:r>
              <a:rPr lang="ru-RU" sz="2800" i="1" dirty="0" smtClean="0"/>
              <a:t> </a:t>
            </a:r>
            <a:r>
              <a:rPr lang="ru-RU" sz="2400" i="1" dirty="0" smtClean="0"/>
              <a:t>Занятия с логопедом, а порой и с логопедом-дефектологом необходимо начинать, как можно раньше и проводить регулярно. </a:t>
            </a:r>
            <a:br>
              <a:rPr lang="ru-RU" sz="2400" i="1" dirty="0" smtClean="0"/>
            </a:br>
            <a:r>
              <a:rPr lang="ru-RU" sz="2400" i="1" dirty="0" smtClean="0"/>
              <a:t/>
            </a:r>
            <a:br>
              <a:rPr lang="ru-RU" sz="2400" i="1" dirty="0" smtClean="0"/>
            </a:br>
            <a:r>
              <a:rPr lang="ru-RU" sz="2400" i="1" dirty="0" smtClean="0"/>
              <a:t>По возможности определить ребенка в специализированный детский сад.</a:t>
            </a:r>
            <a:endParaRPr lang="ru-RU" sz="2400" i="1" dirty="0"/>
          </a:p>
        </p:txBody>
      </p:sp>
      <p:pic>
        <p:nvPicPr>
          <p:cNvPr id="5" name="Picture 2" descr="C:\Users\MSI\Desktop\НР.png"/>
          <p:cNvPicPr>
            <a:picLocks noGrp="1" noChangeAspect="1" noChangeArrowheads="1"/>
          </p:cNvPicPr>
          <p:nvPr>
            <p:ph sz="quarter" idx="13"/>
          </p:nvPr>
        </p:nvPicPr>
        <p:blipFill>
          <a:blip r:embed="rId2"/>
          <a:srcRect/>
          <a:stretch>
            <a:fillRect/>
          </a:stretch>
        </p:blipFill>
        <p:spPr bwMode="auto">
          <a:xfrm>
            <a:off x="357158" y="2786058"/>
            <a:ext cx="2857520" cy="2286016"/>
          </a:xfrm>
          <a:prstGeom prst="rect">
            <a:avLst/>
          </a:prstGeom>
          <a:noFill/>
        </p:spPr>
      </p:pic>
      <p:pic>
        <p:nvPicPr>
          <p:cNvPr id="2050" name="Picture 2" descr="C:\Users\MSI\Desktop\НР.png"/>
          <p:cNvPicPr>
            <a:picLocks noGrp="1" noChangeAspect="1" noChangeArrowheads="1"/>
          </p:cNvPicPr>
          <p:nvPr>
            <p:ph sz="quarter" idx="14"/>
          </p:nvPr>
        </p:nvPicPr>
        <p:blipFill>
          <a:blip r:embed="rId3"/>
          <a:srcRect/>
          <a:stretch>
            <a:fillRect/>
          </a:stretch>
        </p:blipFill>
        <p:spPr bwMode="auto">
          <a:xfrm>
            <a:off x="3214678" y="4286256"/>
            <a:ext cx="3071834" cy="2143140"/>
          </a:xfrm>
          <a:prstGeom prst="rect">
            <a:avLst/>
          </a:prstGeom>
          <a:noFill/>
        </p:spPr>
      </p:pic>
      <p:pic>
        <p:nvPicPr>
          <p:cNvPr id="5122" name="Picture 2" descr="C:\Users\MSI\Desktop\КАК.png"/>
          <p:cNvPicPr>
            <a:picLocks noChangeAspect="1" noChangeArrowheads="1"/>
          </p:cNvPicPr>
          <p:nvPr/>
        </p:nvPicPr>
        <p:blipFill>
          <a:blip r:embed="rId4"/>
          <a:srcRect/>
          <a:stretch>
            <a:fillRect/>
          </a:stretch>
        </p:blipFill>
        <p:spPr bwMode="auto">
          <a:xfrm>
            <a:off x="6286512" y="2786058"/>
            <a:ext cx="2643206" cy="228601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6769" y="0"/>
            <a:ext cx="7773338" cy="650242"/>
          </a:xfrm>
        </p:spPr>
        <p:txBody>
          <a:bodyPr>
            <a:normAutofit fontScale="90000"/>
          </a:bodyPr>
          <a:lstStyle/>
          <a:p>
            <a:r>
              <a:rPr lang="ru-RU" dirty="0" smtClean="0"/>
              <a:t/>
            </a:r>
            <a:br>
              <a:rPr lang="ru-RU" dirty="0" smtClean="0"/>
            </a:br>
            <a:r>
              <a:rPr lang="ru-RU" dirty="0" smtClean="0"/>
              <a:t/>
            </a:r>
            <a:br>
              <a:rPr lang="ru-RU" dirty="0" smtClean="0"/>
            </a:br>
            <a:r>
              <a:rPr lang="ru-RU" i="1" dirty="0" smtClean="0"/>
              <a:t>Занимаетесь ли вы так с ребенком. </a:t>
            </a:r>
            <a:br>
              <a:rPr lang="ru-RU" i="1" dirty="0" smtClean="0"/>
            </a:br>
            <a:r>
              <a:rPr lang="ru-RU" i="1" dirty="0" smtClean="0"/>
              <a:t/>
            </a:r>
            <a:br>
              <a:rPr lang="ru-RU" i="1" dirty="0" smtClean="0"/>
            </a:br>
            <a:endParaRPr lang="ru-RU" i="1" dirty="0"/>
          </a:p>
        </p:txBody>
      </p:sp>
      <p:pic>
        <p:nvPicPr>
          <p:cNvPr id="6146" name="Picture 2" descr="C:\Users\MSI\Desktop\ТИ.png"/>
          <p:cNvPicPr>
            <a:picLocks noChangeAspect="1" noChangeArrowheads="1"/>
          </p:cNvPicPr>
          <p:nvPr/>
        </p:nvPicPr>
        <p:blipFill>
          <a:blip r:embed="rId2"/>
          <a:srcRect/>
          <a:stretch>
            <a:fillRect/>
          </a:stretch>
        </p:blipFill>
        <p:spPr bwMode="auto">
          <a:xfrm>
            <a:off x="539553" y="1428736"/>
            <a:ext cx="7990554" cy="495259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sz="2800" i="1" dirty="0" smtClean="0"/>
              <a:t>Игрушки для развития мелкой моторики у детей.</a:t>
            </a:r>
            <a:endParaRPr lang="ru-RU" sz="2800" i="1" dirty="0"/>
          </a:p>
        </p:txBody>
      </p:sp>
      <p:pic>
        <p:nvPicPr>
          <p:cNvPr id="1026" name="Picture 2" descr="C:\Users\MSI\Desktop\тик.png"/>
          <p:cNvPicPr>
            <a:picLocks noGrp="1" noChangeAspect="1" noChangeArrowheads="1"/>
          </p:cNvPicPr>
          <p:nvPr>
            <p:ph sz="quarter" idx="13"/>
          </p:nvPr>
        </p:nvPicPr>
        <p:blipFill>
          <a:blip r:embed="rId2"/>
          <a:srcRect/>
          <a:stretch>
            <a:fillRect/>
          </a:stretch>
        </p:blipFill>
        <p:spPr bwMode="auto">
          <a:xfrm>
            <a:off x="285720" y="5000636"/>
            <a:ext cx="2000264" cy="1500198"/>
          </a:xfrm>
          <a:prstGeom prst="rect">
            <a:avLst/>
          </a:prstGeom>
          <a:noFill/>
        </p:spPr>
      </p:pic>
      <p:sp>
        <p:nvSpPr>
          <p:cNvPr id="4" name="Содержимое 3"/>
          <p:cNvSpPr>
            <a:spLocks noGrp="1"/>
          </p:cNvSpPr>
          <p:nvPr>
            <p:ph sz="quarter" idx="14"/>
          </p:nvPr>
        </p:nvSpPr>
        <p:spPr>
          <a:xfrm>
            <a:off x="4648200" y="1071546"/>
            <a:ext cx="4038600" cy="5054617"/>
          </a:xfrm>
        </p:spPr>
        <p:txBody>
          <a:bodyPr>
            <a:normAutofit fontScale="25000" lnSpcReduction="20000"/>
          </a:bodyPr>
          <a:lstStyle/>
          <a:p>
            <a:r>
              <a:rPr lang="ru-RU" sz="6400" dirty="0" smtClean="0"/>
              <a:t>Шнуровки способствуют развитию мелкой моторики, логического мышления, речи, и как результат стимулируют развитие органов артикуляции (речевого аппарата).Это уже не только формирование мелкой моторики и пространственного мышления, но и развитие внимания и логики.</a:t>
            </a:r>
          </a:p>
          <a:p>
            <a:r>
              <a:rPr lang="ru-RU" sz="6400" dirty="0" smtClean="0"/>
              <a:t>Свободное конструирование что ни на есть простой способ развития у ребёнка пространственного мышления, моторики, творческих потребностей и произвольных действий. Такой массаж рук благотворно воздействует на развитие осязания и мелкой </a:t>
            </a:r>
            <a:r>
              <a:rPr lang="ru-RU" sz="7200" dirty="0" smtClean="0"/>
              <a:t>моторики рук, а кроме того полезен для здоровья...</a:t>
            </a:r>
          </a:p>
          <a:p>
            <a:endParaRPr lang="ru-RU" sz="8000" dirty="0" smtClean="0"/>
          </a:p>
          <a:p>
            <a:endParaRPr lang="ru-RU" dirty="0"/>
          </a:p>
        </p:txBody>
      </p:sp>
      <p:sp>
        <p:nvSpPr>
          <p:cNvPr id="6" name="Прямоугольник 5"/>
          <p:cNvSpPr/>
          <p:nvPr/>
        </p:nvSpPr>
        <p:spPr>
          <a:xfrm>
            <a:off x="142844" y="1071546"/>
            <a:ext cx="4357718" cy="3970318"/>
          </a:xfrm>
          <a:prstGeom prst="rect">
            <a:avLst/>
          </a:prstGeom>
        </p:spPr>
        <p:txBody>
          <a:bodyPr wrap="square">
            <a:spAutoFit/>
          </a:bodyPr>
          <a:lstStyle/>
          <a:p>
            <a:pPr lvl="1"/>
            <a:r>
              <a:rPr lang="ru-RU" dirty="0" smtClean="0"/>
              <a:t>Игрушки важны как для детей младенческого возраста, так и для детей дошкольного и раннего школьного возраста..Развитие речи ребёнка и развитие мелкой моторики два взаимосвязанных неразрывных процесса. Каким образом происходит развитие мелкой моторики... ...Психологи и педагоги рекомендуют начинать заниматься развитием мелкой моторики малыша уже с </a:t>
            </a:r>
            <a:r>
              <a:rPr lang="ru-RU" dirty="0" err="1" smtClean="0"/>
              <a:t>восьми-месячного</a:t>
            </a:r>
            <a:r>
              <a:rPr lang="ru-RU" dirty="0" smtClean="0"/>
              <a:t> возраста путем активной тренировки пальцев ребенка.</a:t>
            </a:r>
          </a:p>
        </p:txBody>
      </p:sp>
      <p:pic>
        <p:nvPicPr>
          <p:cNvPr id="1027" name="Picture 3" descr="C:\Users\MSI\Desktop\НР.png"/>
          <p:cNvPicPr>
            <a:picLocks noChangeAspect="1" noChangeArrowheads="1"/>
          </p:cNvPicPr>
          <p:nvPr/>
        </p:nvPicPr>
        <p:blipFill>
          <a:blip r:embed="rId3"/>
          <a:srcRect/>
          <a:stretch>
            <a:fillRect/>
          </a:stretch>
        </p:blipFill>
        <p:spPr bwMode="auto">
          <a:xfrm>
            <a:off x="2357422" y="4714884"/>
            <a:ext cx="2286016" cy="185738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Autofit/>
          </a:bodyPr>
          <a:lstStyle/>
          <a:p>
            <a:r>
              <a:rPr lang="ru-RU" sz="2800" b="1" i="1" dirty="0" smtClean="0"/>
              <a:t>Тема «Игрушки» (занятие № 1)</a:t>
            </a:r>
            <a:endParaRPr lang="ru-RU" sz="2800" b="1" i="1" dirty="0"/>
          </a:p>
        </p:txBody>
      </p:sp>
      <p:sp>
        <p:nvSpPr>
          <p:cNvPr id="3" name="Содержимое 2"/>
          <p:cNvSpPr>
            <a:spLocks noGrp="1"/>
          </p:cNvSpPr>
          <p:nvPr>
            <p:ph sz="quarter" idx="13"/>
          </p:nvPr>
        </p:nvSpPr>
        <p:spPr>
          <a:xfrm>
            <a:off x="381000" y="928670"/>
            <a:ext cx="4210080" cy="5572164"/>
          </a:xfrm>
        </p:spPr>
        <p:txBody>
          <a:bodyPr>
            <a:normAutofit fontScale="25000" lnSpcReduction="20000"/>
          </a:bodyPr>
          <a:lstStyle/>
          <a:p>
            <a:pPr algn="ctr">
              <a:buNone/>
            </a:pPr>
            <a:r>
              <a:rPr lang="ru-RU" sz="4800" b="1" i="1" dirty="0" smtClean="0"/>
              <a:t>цели</a:t>
            </a:r>
            <a:r>
              <a:rPr lang="ru-RU" sz="4800" i="1" dirty="0" smtClean="0"/>
              <a:t>:</a:t>
            </a:r>
          </a:p>
          <a:p>
            <a:pPr>
              <a:buNone/>
            </a:pPr>
            <a:r>
              <a:rPr lang="ru-RU" sz="4800" dirty="0" smtClean="0"/>
              <a:t>— расширение словаря по теме «Игрушки»;</a:t>
            </a:r>
          </a:p>
          <a:p>
            <a:pPr>
              <a:buNone/>
            </a:pPr>
            <a:r>
              <a:rPr lang="ru-RU" sz="4800" dirty="0" smtClean="0"/>
              <a:t>— формирование обобщающего значения слов;</a:t>
            </a:r>
          </a:p>
          <a:p>
            <a:pPr>
              <a:buNone/>
            </a:pPr>
            <a:r>
              <a:rPr lang="ru-RU" sz="4800" dirty="0" smtClean="0"/>
              <a:t>— практическое употребление притяжательных местоимений;</a:t>
            </a:r>
          </a:p>
          <a:p>
            <a:pPr>
              <a:buNone/>
            </a:pPr>
            <a:r>
              <a:rPr lang="ru-RU" sz="4800" dirty="0" smtClean="0"/>
              <a:t>— подготовка к овладению диалогической формой общения.</a:t>
            </a:r>
          </a:p>
          <a:p>
            <a:pPr>
              <a:buNone/>
            </a:pPr>
            <a:r>
              <a:rPr lang="ru-RU" sz="4800" i="1" dirty="0" smtClean="0"/>
              <a:t>Оборудование: игрушки, геометрические формы</a:t>
            </a:r>
            <a:endParaRPr lang="ru-RU" sz="4800" b="1" i="1" dirty="0" smtClean="0"/>
          </a:p>
          <a:p>
            <a:pPr algn="ctr">
              <a:buNone/>
            </a:pPr>
            <a:r>
              <a:rPr lang="ru-RU" sz="4800" b="1" i="1" dirty="0" smtClean="0"/>
              <a:t>Ход занятия</a:t>
            </a:r>
          </a:p>
          <a:p>
            <a:pPr>
              <a:buNone/>
            </a:pPr>
            <a:r>
              <a:rPr lang="ru-RU" sz="4800" dirty="0" smtClean="0"/>
              <a:t>         1. </a:t>
            </a:r>
            <a:r>
              <a:rPr lang="ru-RU" sz="4800" dirty="0" err="1" smtClean="0"/>
              <a:t>Оргмомент</a:t>
            </a:r>
            <a:r>
              <a:rPr lang="ru-RU" sz="4800" dirty="0" smtClean="0"/>
              <a:t>. Игра «Послушай, запомни, повтори».</a:t>
            </a:r>
          </a:p>
          <a:p>
            <a:pPr>
              <a:buNone/>
            </a:pPr>
            <a:r>
              <a:rPr lang="ru-RU" sz="4800" dirty="0" smtClean="0"/>
              <a:t>                    мяч — кукла — машинка</a:t>
            </a:r>
          </a:p>
          <a:p>
            <a:pPr>
              <a:buNone/>
            </a:pPr>
            <a:r>
              <a:rPr lang="ru-RU" sz="4800" dirty="0" smtClean="0"/>
              <a:t>                    ведерко — кубики — зайка</a:t>
            </a:r>
          </a:p>
          <a:p>
            <a:pPr>
              <a:buNone/>
            </a:pPr>
            <a:r>
              <a:rPr lang="ru-RU" sz="4800" dirty="0" smtClean="0"/>
              <a:t>                    </a:t>
            </a:r>
            <a:r>
              <a:rPr lang="ru-RU" sz="4800" dirty="0" err="1" smtClean="0"/>
              <a:t>Чебурашка</a:t>
            </a:r>
            <a:r>
              <a:rPr lang="ru-RU" sz="4800" dirty="0" smtClean="0"/>
              <a:t> — мишка — лошадка</a:t>
            </a:r>
          </a:p>
          <a:p>
            <a:pPr>
              <a:buNone/>
            </a:pPr>
            <a:r>
              <a:rPr lang="ru-RU" sz="4800" dirty="0" smtClean="0"/>
              <a:t>                    пирамидка — лодка — рыбка</a:t>
            </a:r>
          </a:p>
          <a:p>
            <a:pPr>
              <a:buNone/>
            </a:pPr>
            <a:r>
              <a:rPr lang="ru-RU" sz="4800" dirty="0" smtClean="0"/>
              <a:t>                    котик — сова — гномик</a:t>
            </a:r>
          </a:p>
          <a:p>
            <a:pPr>
              <a:buNone/>
            </a:pPr>
            <a:r>
              <a:rPr lang="ru-RU" sz="4800" dirty="0" smtClean="0"/>
              <a:t>                    петушок — лиса — утка</a:t>
            </a:r>
          </a:p>
          <a:p>
            <a:endParaRPr lang="ru-RU" dirty="0" smtClean="0"/>
          </a:p>
          <a:p>
            <a:endParaRPr lang="ru-RU" dirty="0"/>
          </a:p>
        </p:txBody>
      </p:sp>
      <p:sp>
        <p:nvSpPr>
          <p:cNvPr id="4" name="Содержимое 3"/>
          <p:cNvSpPr>
            <a:spLocks noGrp="1"/>
          </p:cNvSpPr>
          <p:nvPr>
            <p:ph sz="quarter" idx="14"/>
          </p:nvPr>
        </p:nvSpPr>
        <p:spPr>
          <a:xfrm>
            <a:off x="4572000" y="928670"/>
            <a:ext cx="4316288" cy="5572164"/>
          </a:xfrm>
        </p:spPr>
        <p:txBody>
          <a:bodyPr>
            <a:noAutofit/>
          </a:bodyPr>
          <a:lstStyle/>
          <a:p>
            <a:pPr>
              <a:lnSpc>
                <a:spcPct val="100000"/>
              </a:lnSpc>
              <a:buNone/>
            </a:pPr>
            <a:r>
              <a:rPr lang="ru-RU" sz="1200" dirty="0"/>
              <a:t> 2. Формирование обобщающего значения слов. </a:t>
            </a:r>
          </a:p>
          <a:p>
            <a:pPr>
              <a:lnSpc>
                <a:spcPct val="100000"/>
              </a:lnSpc>
              <a:buNone/>
            </a:pPr>
            <a:r>
              <a:rPr lang="ru-RU" sz="1200" dirty="0"/>
              <a:t>На стульчике сидят 2 мишки</a:t>
            </a:r>
            <a:r>
              <a:rPr lang="ru-RU" sz="1200" dirty="0" smtClean="0"/>
              <a:t>.</a:t>
            </a:r>
          </a:p>
          <a:p>
            <a:pPr>
              <a:lnSpc>
                <a:spcPct val="100000"/>
              </a:lnSpc>
              <a:buNone/>
            </a:pPr>
            <a:r>
              <a:rPr lang="ru-RU" sz="1200" dirty="0" smtClean="0"/>
              <a:t> </a:t>
            </a:r>
            <a:r>
              <a:rPr lang="ru-RU" sz="1200" dirty="0"/>
              <a:t>Логопед просит </a:t>
            </a:r>
            <a:r>
              <a:rPr lang="ru-RU" sz="1200" dirty="0" smtClean="0"/>
              <a:t>ребенка принести </a:t>
            </a:r>
            <a:r>
              <a:rPr lang="ru-RU" sz="1200" dirty="0"/>
              <a:t>мишку. </a:t>
            </a:r>
            <a:endParaRPr lang="ru-RU" sz="1200" dirty="0" smtClean="0"/>
          </a:p>
          <a:p>
            <a:pPr>
              <a:lnSpc>
                <a:spcPct val="100000"/>
              </a:lnSpc>
              <a:buNone/>
            </a:pPr>
            <a:r>
              <a:rPr lang="ru-RU" sz="1200" dirty="0" smtClean="0"/>
              <a:t>«</a:t>
            </a:r>
            <a:r>
              <a:rPr lang="ru-RU" sz="1200" dirty="0"/>
              <a:t>Что принес?» </a:t>
            </a:r>
            <a:endParaRPr lang="ru-RU" sz="1200" dirty="0" smtClean="0"/>
          </a:p>
          <a:p>
            <a:pPr>
              <a:lnSpc>
                <a:spcPct val="100000"/>
              </a:lnSpc>
              <a:buNone/>
            </a:pPr>
            <a:r>
              <a:rPr lang="ru-RU" sz="1200" dirty="0" smtClean="0"/>
              <a:t>Другого </a:t>
            </a:r>
            <a:r>
              <a:rPr lang="ru-RU" sz="1200" dirty="0"/>
              <a:t>ребенка просят </a:t>
            </a:r>
            <a:r>
              <a:rPr lang="ru-RU" sz="1200" dirty="0" smtClean="0"/>
              <a:t>принести </a:t>
            </a:r>
            <a:r>
              <a:rPr lang="ru-RU" sz="1200" dirty="0"/>
              <a:t>игрушку, оставшуюся на стуле. </a:t>
            </a:r>
            <a:endParaRPr lang="ru-RU" sz="1200" dirty="0" smtClean="0"/>
          </a:p>
          <a:p>
            <a:pPr>
              <a:lnSpc>
                <a:spcPct val="100000"/>
              </a:lnSpc>
              <a:buNone/>
            </a:pPr>
            <a:r>
              <a:rPr lang="ru-RU" sz="1200" dirty="0" smtClean="0"/>
              <a:t>«</a:t>
            </a:r>
            <a:r>
              <a:rPr lang="ru-RU" sz="1200" dirty="0"/>
              <a:t>Что принес?» </a:t>
            </a:r>
          </a:p>
          <a:p>
            <a:pPr>
              <a:lnSpc>
                <a:spcPct val="100000"/>
              </a:lnSpc>
              <a:buNone/>
            </a:pPr>
            <a:r>
              <a:rPr lang="ru-RU" sz="1200" dirty="0"/>
              <a:t>Далее логопед поясняет, что этот предмет мы назвали </a:t>
            </a:r>
            <a:r>
              <a:rPr lang="ru-RU" sz="1200" dirty="0" smtClean="0"/>
              <a:t>двумя </a:t>
            </a:r>
            <a:r>
              <a:rPr lang="ru-RU" sz="1200" dirty="0"/>
              <a:t>словами: «мишка» и «игрушка</a:t>
            </a:r>
            <a:r>
              <a:rPr lang="ru-RU" sz="1200" dirty="0" smtClean="0"/>
              <a:t>».</a:t>
            </a:r>
          </a:p>
          <a:p>
            <a:pPr>
              <a:lnSpc>
                <a:spcPct val="100000"/>
              </a:lnSpc>
              <a:buNone/>
            </a:pPr>
            <a:r>
              <a:rPr lang="ru-RU" sz="1200" dirty="0" smtClean="0"/>
              <a:t> </a:t>
            </a:r>
            <a:r>
              <a:rPr lang="ru-RU" sz="1200" dirty="0"/>
              <a:t>На столе </a:t>
            </a:r>
            <a:r>
              <a:rPr lang="ru-RU" sz="1200" dirty="0" smtClean="0"/>
              <a:t>появляются </a:t>
            </a:r>
            <a:r>
              <a:rPr lang="ru-RU" sz="1200" dirty="0"/>
              <a:t>другие игрушки: кукла, мяч, пирамидка... </a:t>
            </a:r>
          </a:p>
          <a:p>
            <a:pPr>
              <a:lnSpc>
                <a:spcPct val="100000"/>
              </a:lnSpc>
              <a:buNone/>
            </a:pPr>
            <a:r>
              <a:rPr lang="ru-RU" sz="1200" dirty="0"/>
              <a:t>Пояснение логопеда, что все предметы имеют свое </a:t>
            </a:r>
          </a:p>
          <a:p>
            <a:pPr>
              <a:lnSpc>
                <a:spcPct val="100000"/>
              </a:lnSpc>
              <a:buNone/>
            </a:pPr>
            <a:r>
              <a:rPr lang="ru-RU" sz="1200" dirty="0"/>
              <a:t>название, но про каждый можно сказать — игрушка. </a:t>
            </a:r>
          </a:p>
          <a:p>
            <a:pPr>
              <a:lnSpc>
                <a:spcPct val="100000"/>
              </a:lnSpc>
              <a:buNone/>
            </a:pPr>
            <a:r>
              <a:rPr lang="ru-RU" sz="1200" dirty="0"/>
              <a:t>Делается обобщение — все это игрушки. «Для чего нам </a:t>
            </a:r>
            <a:r>
              <a:rPr lang="ru-RU" sz="1200" dirty="0" smtClean="0"/>
              <a:t>нужны </a:t>
            </a:r>
            <a:r>
              <a:rPr lang="ru-RU" sz="1200" dirty="0"/>
              <a:t>игрушки? — Чтобы играть. </a:t>
            </a:r>
          </a:p>
          <a:p>
            <a:pPr>
              <a:lnSpc>
                <a:spcPct val="100000"/>
              </a:lnSpc>
              <a:buNone/>
            </a:pPr>
            <a:r>
              <a:rPr lang="ru-RU" sz="1200" dirty="0" smtClean="0"/>
              <a:t>— </a:t>
            </a:r>
            <a:r>
              <a:rPr lang="ru-RU" sz="1200" dirty="0"/>
              <a:t>Сейчас поиграем». </a:t>
            </a:r>
          </a:p>
          <a:p>
            <a:pPr>
              <a:lnSpc>
                <a:spcPct val="100000"/>
              </a:lnSpc>
              <a:buNone/>
            </a:pPr>
            <a:r>
              <a:rPr lang="ru-RU" sz="1200" dirty="0"/>
              <a:t>Дети выходят на ковер, берут понравившуюся игрушку и </a:t>
            </a:r>
            <a:r>
              <a:rPr lang="ru-RU" sz="1200" dirty="0" smtClean="0"/>
              <a:t> играют</a:t>
            </a:r>
            <a:r>
              <a:rPr lang="ru-RU" sz="1200" dirty="0"/>
              <a:t>. </a:t>
            </a:r>
            <a:endParaRPr lang="ru-RU" sz="1200" dirty="0" smtClean="0"/>
          </a:p>
          <a:p>
            <a:pPr>
              <a:lnSpc>
                <a:spcPct val="100000"/>
              </a:lnSpc>
              <a:buNone/>
            </a:pPr>
            <a:r>
              <a:rPr lang="ru-RU" sz="1200" dirty="0" smtClean="0"/>
              <a:t>Логопед </a:t>
            </a:r>
            <a:r>
              <a:rPr lang="ru-RU" sz="1200" dirty="0"/>
              <a:t>задает вопросы: «Какая у тебя игрушка? </a:t>
            </a:r>
          </a:p>
          <a:p>
            <a:pPr>
              <a:lnSpc>
                <a:spcPct val="100000"/>
              </a:lnSpc>
              <a:buNone/>
            </a:pPr>
            <a:r>
              <a:rPr lang="ru-RU" sz="1200" dirty="0"/>
              <a:t>Что ты делаешь? — Катаю машинку. Разбираю пирамидку...».</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827584" y="167290"/>
            <a:ext cx="7796291" cy="209206"/>
          </a:xfrm>
        </p:spPr>
        <p:txBody>
          <a:bodyPr>
            <a:noAutofit/>
          </a:bodyPr>
          <a:lstStyle/>
          <a:p>
            <a:r>
              <a:rPr lang="ru-RU" sz="2000" i="1" dirty="0" smtClean="0"/>
              <a:t>занятие № 1  продолжение</a:t>
            </a:r>
            <a:endParaRPr lang="ru-RU" sz="2000" dirty="0"/>
          </a:p>
        </p:txBody>
      </p:sp>
      <p:sp>
        <p:nvSpPr>
          <p:cNvPr id="3" name="Объект 2"/>
          <p:cNvSpPr>
            <a:spLocks noGrp="1"/>
          </p:cNvSpPr>
          <p:nvPr>
            <p:ph sz="quarter" idx="13"/>
          </p:nvPr>
        </p:nvSpPr>
        <p:spPr>
          <a:xfrm>
            <a:off x="195080" y="620688"/>
            <a:ext cx="4297064" cy="4320479"/>
          </a:xfrm>
        </p:spPr>
        <p:txBody>
          <a:bodyPr>
            <a:noAutofit/>
          </a:bodyPr>
          <a:lstStyle/>
          <a:p>
            <a:r>
              <a:rPr lang="ru-RU" sz="1200" dirty="0" smtClean="0"/>
              <a:t>3. Физкультминутка</a:t>
            </a:r>
          </a:p>
          <a:p>
            <a:r>
              <a:rPr lang="ru-RU" sz="1200" dirty="0" smtClean="0"/>
              <a:t>         Куклы пляшут раз-два, раз-два, ноги выбрасывают </a:t>
            </a:r>
          </a:p>
          <a:p>
            <a:r>
              <a:rPr lang="ru-RU" sz="1200" dirty="0" smtClean="0"/>
              <a:t>поочередно вперед</a:t>
            </a:r>
          </a:p>
          <a:p>
            <a:r>
              <a:rPr lang="ru-RU" sz="1200" dirty="0" smtClean="0"/>
              <a:t>Бьют в ладоши раз-два, раз-два, ладонями делают хлопки </a:t>
            </a:r>
          </a:p>
          <a:p>
            <a:r>
              <a:rPr lang="ru-RU" sz="1200" dirty="0" smtClean="0"/>
              <a:t>— «тарелочки»</a:t>
            </a:r>
          </a:p>
          <a:p>
            <a:r>
              <a:rPr lang="ru-RU" sz="1200" dirty="0" smtClean="0"/>
              <a:t>Ой! — воскликнул Буратино, — присели</a:t>
            </a:r>
          </a:p>
          <a:p>
            <a:r>
              <a:rPr lang="ru-RU" sz="1200" dirty="0" smtClean="0"/>
              <a:t>Разболелась голова. встали, покачивают </a:t>
            </a:r>
            <a:r>
              <a:rPr lang="ru-RU" sz="1200" dirty="0" err="1" smtClean="0"/>
              <a:t>голово</a:t>
            </a:r>
            <a:endParaRPr lang="ru-RU" sz="1200" dirty="0" smtClean="0"/>
          </a:p>
          <a:p>
            <a:r>
              <a:rPr lang="ru-RU" sz="1200" dirty="0" smtClean="0"/>
              <a:t>           4. Употребление притяжательных местоимений.</a:t>
            </a:r>
          </a:p>
          <a:p>
            <a:r>
              <a:rPr lang="ru-RU" sz="1200" dirty="0" smtClean="0"/>
              <a:t>Игра «Про какую игрушку можно сказать — мой, моя?». </a:t>
            </a:r>
          </a:p>
          <a:p>
            <a:r>
              <a:rPr lang="ru-RU" sz="1200" dirty="0" smtClean="0"/>
              <a:t>Логопед предлагает сначала выбрать все игрушки, про </a:t>
            </a:r>
          </a:p>
          <a:p>
            <a:r>
              <a:rPr lang="ru-RU" sz="1200" dirty="0" smtClean="0"/>
              <a:t>которые можно сказать «моя». Дети по очереди выбирают </a:t>
            </a:r>
          </a:p>
          <a:p>
            <a:r>
              <a:rPr lang="ru-RU" sz="1200" dirty="0" smtClean="0"/>
              <a:t>и говорят</a:t>
            </a:r>
          </a:p>
          <a:p>
            <a:r>
              <a:rPr lang="ru-RU" sz="1200" dirty="0" smtClean="0"/>
              <a:t>Моя — кукла, юла, лошадка, собачка, рыбка, сова...</a:t>
            </a:r>
          </a:p>
          <a:p>
            <a:r>
              <a:rPr lang="ru-RU" sz="1200" dirty="0" smtClean="0"/>
              <a:t>Мой — кот, Буратино, зайчик, утюжок, мяч...</a:t>
            </a:r>
            <a:endParaRPr lang="ru-RU" sz="1200" dirty="0"/>
          </a:p>
        </p:txBody>
      </p:sp>
      <p:sp>
        <p:nvSpPr>
          <p:cNvPr id="4" name="Объект 3"/>
          <p:cNvSpPr>
            <a:spLocks noGrp="1"/>
          </p:cNvSpPr>
          <p:nvPr>
            <p:ph sz="quarter" idx="14"/>
          </p:nvPr>
        </p:nvSpPr>
        <p:spPr>
          <a:xfrm>
            <a:off x="4638928" y="1052736"/>
            <a:ext cx="4487912" cy="6060454"/>
          </a:xfrm>
        </p:spPr>
        <p:txBody>
          <a:bodyPr>
            <a:normAutofit/>
          </a:bodyPr>
          <a:lstStyle/>
          <a:p>
            <a:pPr marL="0" indent="0">
              <a:buNone/>
            </a:pPr>
            <a:r>
              <a:rPr lang="ru-RU" sz="1200" dirty="0" smtClean="0"/>
              <a:t> 5. Развитие памяти и зрительного восприятия. Игра </a:t>
            </a:r>
          </a:p>
          <a:p>
            <a:pPr marL="0" indent="0">
              <a:buNone/>
            </a:pPr>
            <a:r>
              <a:rPr lang="ru-RU" sz="1200" dirty="0" smtClean="0"/>
              <a:t>«Расскажи, что я сделала?». На столе две игрушки (три </a:t>
            </a:r>
          </a:p>
          <a:p>
            <a:pPr marL="0" indent="0">
              <a:buNone/>
            </a:pPr>
            <a:r>
              <a:rPr lang="ru-RU" sz="1200" dirty="0" smtClean="0"/>
              <a:t>игрушки)</a:t>
            </a:r>
          </a:p>
          <a:p>
            <a:pPr marL="0" indent="0">
              <a:buNone/>
            </a:pPr>
            <a:r>
              <a:rPr lang="ru-RU" sz="1200" dirty="0" smtClean="0"/>
              <a:t> — логопед дотрагивается до каждой игрушки </a:t>
            </a:r>
          </a:p>
          <a:p>
            <a:pPr marL="0" indent="0">
              <a:lnSpc>
                <a:spcPct val="150000"/>
              </a:lnSpc>
              <a:buNone/>
            </a:pPr>
            <a:r>
              <a:rPr lang="ru-RU" sz="1200" dirty="0" smtClean="0"/>
              <a:t>разное количество раз. </a:t>
            </a:r>
          </a:p>
          <a:p>
            <a:pPr marL="0" indent="0">
              <a:lnSpc>
                <a:spcPct val="150000"/>
              </a:lnSpc>
              <a:buNone/>
            </a:pPr>
            <a:r>
              <a:rPr lang="ru-RU" sz="1200" dirty="0" smtClean="0"/>
              <a:t>Дети внимательно смотрят, затем рассказывают:</a:t>
            </a:r>
          </a:p>
          <a:p>
            <a:pPr marL="0" indent="0">
              <a:buNone/>
            </a:pPr>
            <a:r>
              <a:rPr lang="ru-RU" sz="1200" dirty="0" smtClean="0"/>
              <a:t> «До зайчиков вы дотронулись один раз, </a:t>
            </a:r>
          </a:p>
          <a:p>
            <a:pPr marL="0" indent="0">
              <a:buNone/>
            </a:pPr>
            <a:r>
              <a:rPr lang="ru-RU" sz="1200" dirty="0" smtClean="0"/>
              <a:t>до гномика — два раза,</a:t>
            </a:r>
          </a:p>
          <a:p>
            <a:pPr marL="0" indent="0">
              <a:buNone/>
            </a:pPr>
            <a:r>
              <a:rPr lang="ru-RU" sz="1200" dirty="0" smtClean="0"/>
              <a:t> до лисы — тоже один раз. Второй </a:t>
            </a:r>
          </a:p>
          <a:p>
            <a:pPr marL="0" indent="0">
              <a:buNone/>
            </a:pPr>
            <a:r>
              <a:rPr lang="ru-RU" sz="1200" dirty="0" smtClean="0"/>
              <a:t>вариант: выкладывание машинки из геометрических </a:t>
            </a:r>
          </a:p>
          <a:p>
            <a:pPr marL="0" indent="0">
              <a:buNone/>
            </a:pPr>
            <a:r>
              <a:rPr lang="ru-RU" sz="1200" dirty="0" smtClean="0"/>
              <a:t>форм, по инструкции логопеда.</a:t>
            </a:r>
          </a:p>
          <a:p>
            <a:endParaRPr lang="ru-RU" sz="1200" dirty="0" smtClean="0"/>
          </a:p>
          <a:p>
            <a:pPr marL="0" indent="0">
              <a:buNone/>
            </a:pPr>
            <a:r>
              <a:rPr lang="ru-RU" sz="1200" dirty="0" smtClean="0"/>
              <a:t>          6. Итог занятия. </a:t>
            </a:r>
          </a:p>
          <a:p>
            <a:pPr marL="0" indent="0">
              <a:buNone/>
            </a:pPr>
            <a:r>
              <a:rPr lang="ru-RU" sz="1200" dirty="0" smtClean="0"/>
              <a:t>«О чем говорили? Какие игрушки </a:t>
            </a:r>
          </a:p>
          <a:p>
            <a:pPr marL="0" indent="0">
              <a:buNone/>
            </a:pPr>
            <a:r>
              <a:rPr lang="ru-RU" sz="1200" dirty="0" smtClean="0"/>
              <a:t>были на занятии?»</a:t>
            </a:r>
            <a:endParaRPr lang="ru-RU" sz="1200" dirty="0"/>
          </a:p>
        </p:txBody>
      </p:sp>
    </p:spTree>
    <p:extLst>
      <p:ext uri="{BB962C8B-B14F-4D97-AF65-F5344CB8AC3E}">
        <p14:creationId xmlns:p14="http://schemas.microsoft.com/office/powerpoint/2010/main" val="25993745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ru-RU" sz="2400" b="1" i="1" dirty="0" smtClean="0"/>
              <a:t>Тема «Игрушки» (занятие № 2)</a:t>
            </a:r>
            <a:endParaRPr lang="ru-RU" sz="2400" b="1" i="1" dirty="0"/>
          </a:p>
        </p:txBody>
      </p:sp>
      <p:sp>
        <p:nvSpPr>
          <p:cNvPr id="3" name="Содержимое 2"/>
          <p:cNvSpPr>
            <a:spLocks noGrp="1"/>
          </p:cNvSpPr>
          <p:nvPr>
            <p:ph sz="quarter" idx="13"/>
          </p:nvPr>
        </p:nvSpPr>
        <p:spPr>
          <a:xfrm>
            <a:off x="428596" y="857232"/>
            <a:ext cx="4647460" cy="5643602"/>
          </a:xfrm>
        </p:spPr>
        <p:txBody>
          <a:bodyPr numCol="1">
            <a:normAutofit fontScale="25000" lnSpcReduction="20000"/>
          </a:bodyPr>
          <a:lstStyle/>
          <a:p>
            <a:pPr algn="ctr">
              <a:buNone/>
            </a:pPr>
            <a:r>
              <a:rPr lang="ru-RU" sz="4800" b="1" i="1" dirty="0" smtClean="0"/>
              <a:t>Цели:</a:t>
            </a:r>
            <a:endParaRPr lang="ru-RU" sz="4800" dirty="0" smtClean="0"/>
          </a:p>
          <a:p>
            <a:pPr>
              <a:buNone/>
            </a:pPr>
            <a:r>
              <a:rPr lang="ru-RU" sz="4800" dirty="0" smtClean="0"/>
              <a:t>— активизация словаря по теме;</a:t>
            </a:r>
          </a:p>
          <a:p>
            <a:pPr>
              <a:buNone/>
            </a:pPr>
            <a:r>
              <a:rPr lang="ru-RU" sz="4800" dirty="0" smtClean="0"/>
              <a:t>— расширение словаря относительных прилагательных;</a:t>
            </a:r>
          </a:p>
          <a:p>
            <a:pPr>
              <a:buNone/>
            </a:pPr>
            <a:r>
              <a:rPr lang="ru-RU" sz="4800" dirty="0" smtClean="0"/>
              <a:t>— практическое употребление существительных в единственном числе родительном падеже;</a:t>
            </a:r>
          </a:p>
          <a:p>
            <a:pPr>
              <a:buNone/>
            </a:pPr>
            <a:r>
              <a:rPr lang="ru-RU" sz="4800" dirty="0" smtClean="0"/>
              <a:t>— упражнение в составлении </a:t>
            </a:r>
            <a:r>
              <a:rPr lang="ru-RU" sz="4800" dirty="0" err="1" smtClean="0"/>
              <a:t>простогораспространенного</a:t>
            </a:r>
            <a:r>
              <a:rPr lang="ru-RU" sz="4800" dirty="0" smtClean="0"/>
              <a:t> предложения.</a:t>
            </a:r>
          </a:p>
          <a:p>
            <a:pPr>
              <a:buNone/>
            </a:pPr>
            <a:r>
              <a:rPr lang="ru-RU" sz="4800" dirty="0" smtClean="0"/>
              <a:t>Оборудование: игрушки, Незнайка, мешок.</a:t>
            </a:r>
          </a:p>
          <a:p>
            <a:pPr algn="ctr">
              <a:buNone/>
            </a:pPr>
            <a:r>
              <a:rPr lang="ru-RU" sz="4800" b="1" i="1" dirty="0" smtClean="0"/>
              <a:t>Ход занятия</a:t>
            </a:r>
          </a:p>
          <a:p>
            <a:pPr>
              <a:buNone/>
            </a:pPr>
            <a:r>
              <a:rPr lang="ru-RU" sz="4800" dirty="0" smtClean="0"/>
              <a:t>         1. </a:t>
            </a:r>
            <a:r>
              <a:rPr lang="ru-RU" sz="4800" dirty="0" err="1" smtClean="0"/>
              <a:t>Оргмомент</a:t>
            </a:r>
            <a:r>
              <a:rPr lang="ru-RU" sz="4800" dirty="0" smtClean="0"/>
              <a:t>. Игра «Какой игрушки не стало?». </a:t>
            </a:r>
          </a:p>
          <a:p>
            <a:pPr>
              <a:buNone/>
            </a:pPr>
            <a:r>
              <a:rPr lang="ru-RU" sz="4800" dirty="0" smtClean="0"/>
              <a:t>Дети сидят по кругу на ковре.</a:t>
            </a:r>
          </a:p>
          <a:p>
            <a:pPr>
              <a:buNone/>
            </a:pPr>
            <a:r>
              <a:rPr lang="ru-RU" sz="4800" dirty="0" smtClean="0"/>
              <a:t>В центре 5—6 игрушек. Дети называют их. Все </a:t>
            </a:r>
          </a:p>
          <a:p>
            <a:pPr>
              <a:buNone/>
            </a:pPr>
            <a:r>
              <a:rPr lang="ru-RU" sz="4800" dirty="0" smtClean="0"/>
              <a:t>закрывают глаза, одну игрушку убирают. «Какой </a:t>
            </a:r>
          </a:p>
          <a:p>
            <a:pPr>
              <a:buNone/>
            </a:pPr>
            <a:r>
              <a:rPr lang="ru-RU" sz="4800" dirty="0" smtClean="0"/>
              <a:t>игрушки не стало? (можно спросить «на ушко» </a:t>
            </a:r>
          </a:p>
          <a:p>
            <a:pPr>
              <a:buNone/>
            </a:pPr>
            <a:r>
              <a:rPr lang="ru-RU" sz="4800" dirty="0" smtClean="0"/>
              <a:t>Каждого ребенка). — Не стало лисы, машинки, </a:t>
            </a:r>
          </a:p>
          <a:p>
            <a:pPr>
              <a:buNone/>
            </a:pPr>
            <a:r>
              <a:rPr lang="ru-RU" sz="4800" dirty="0" smtClean="0"/>
              <a:t>совы, гномика, куклы...»</a:t>
            </a:r>
          </a:p>
          <a:p>
            <a:pPr>
              <a:buNone/>
            </a:pPr>
            <a:r>
              <a:rPr lang="ru-RU" sz="4800" dirty="0" smtClean="0"/>
              <a:t>         2. Развитие мелкой моторики. Упражнение</a:t>
            </a:r>
          </a:p>
          <a:p>
            <a:pPr>
              <a:buNone/>
            </a:pPr>
            <a:r>
              <a:rPr lang="ru-RU" sz="4800" dirty="0" smtClean="0"/>
              <a:t>«Заводные зайчики» (</a:t>
            </a:r>
            <a:r>
              <a:rPr lang="ru-RU" sz="4800" dirty="0" err="1" smtClean="0"/>
              <a:t>зайчики</a:t>
            </a:r>
            <a:r>
              <a:rPr lang="ru-RU" sz="4800" dirty="0" smtClean="0"/>
              <a:t> шевелят ушками).</a:t>
            </a:r>
          </a:p>
          <a:p>
            <a:pPr algn="ctr">
              <a:buNone/>
            </a:pPr>
            <a:endParaRPr lang="ru-RU" sz="3200" b="1" i="1" dirty="0" smtClean="0"/>
          </a:p>
          <a:p>
            <a:endParaRPr lang="ru-RU" sz="4800" dirty="0"/>
          </a:p>
        </p:txBody>
      </p:sp>
      <p:sp>
        <p:nvSpPr>
          <p:cNvPr id="4" name="Содержимое 3"/>
          <p:cNvSpPr>
            <a:spLocks noGrp="1"/>
          </p:cNvSpPr>
          <p:nvPr>
            <p:ph sz="quarter" idx="14"/>
          </p:nvPr>
        </p:nvSpPr>
        <p:spPr>
          <a:xfrm>
            <a:off x="5580112" y="857232"/>
            <a:ext cx="3101926" cy="5715040"/>
          </a:xfrm>
        </p:spPr>
        <p:txBody>
          <a:bodyPr>
            <a:normAutofit fontScale="25000" lnSpcReduction="20000"/>
          </a:bodyPr>
          <a:lstStyle/>
          <a:p>
            <a:pPr algn="ctr">
              <a:buNone/>
            </a:pPr>
            <a:r>
              <a:rPr lang="ru-RU" sz="4800" b="1" i="1" dirty="0"/>
              <a:t>3. Введение в тему.</a:t>
            </a:r>
            <a:endParaRPr lang="ru-RU" sz="4800" dirty="0"/>
          </a:p>
          <a:p>
            <a:pPr>
              <a:buNone/>
            </a:pPr>
            <a:r>
              <a:rPr lang="ru-RU" sz="4800" dirty="0"/>
              <a:t>Его бьют, а он не плачет,</a:t>
            </a:r>
          </a:p>
          <a:p>
            <a:pPr>
              <a:buNone/>
            </a:pPr>
            <a:r>
              <a:rPr lang="ru-RU" sz="4800" dirty="0"/>
              <a:t>Веселее только скачет. (Мяч)</a:t>
            </a:r>
          </a:p>
          <a:p>
            <a:endParaRPr lang="ru-RU" sz="4800" dirty="0"/>
          </a:p>
          <a:p>
            <a:pPr algn="just">
              <a:buNone/>
            </a:pPr>
            <a:r>
              <a:rPr lang="ru-RU" sz="4800" dirty="0"/>
              <a:t>Зверь забавный, сшит из плюша.</a:t>
            </a:r>
          </a:p>
          <a:p>
            <a:pPr algn="just">
              <a:buNone/>
            </a:pPr>
            <a:r>
              <a:rPr lang="ru-RU" sz="4800" dirty="0"/>
              <a:t>Есть и лапы, есть и уши.</a:t>
            </a:r>
          </a:p>
          <a:p>
            <a:pPr algn="just">
              <a:buNone/>
            </a:pPr>
            <a:r>
              <a:rPr lang="ru-RU" sz="4800" dirty="0"/>
              <a:t>Меду зверю дай немного</a:t>
            </a:r>
          </a:p>
          <a:p>
            <a:pPr algn="just">
              <a:buNone/>
            </a:pPr>
            <a:r>
              <a:rPr lang="ru-RU" sz="4800" dirty="0"/>
              <a:t>И устрой ему берлогу. (Мишка)</a:t>
            </a:r>
          </a:p>
          <a:p>
            <a:endParaRPr lang="ru-RU" sz="4800" dirty="0"/>
          </a:p>
          <a:p>
            <a:pPr>
              <a:buNone/>
            </a:pPr>
            <a:r>
              <a:rPr lang="ru-RU" sz="4800" dirty="0"/>
              <a:t>Я хорошая игрушка</a:t>
            </a:r>
            <a:r>
              <a:rPr lang="ru-RU" sz="4800" dirty="0" smtClean="0"/>
              <a:t>,</a:t>
            </a:r>
          </a:p>
          <a:p>
            <a:pPr>
              <a:buNone/>
            </a:pPr>
            <a:r>
              <a:rPr lang="ru-RU" sz="4800" dirty="0" smtClean="0"/>
              <a:t> </a:t>
            </a:r>
            <a:r>
              <a:rPr lang="ru-RU" sz="4800" dirty="0"/>
              <a:t>буду девочкам подружка.</a:t>
            </a:r>
          </a:p>
          <a:p>
            <a:pPr>
              <a:buNone/>
            </a:pPr>
            <a:r>
              <a:rPr lang="ru-RU" sz="4800" dirty="0"/>
              <a:t>Я могу сидеть в коляске, </a:t>
            </a:r>
            <a:endParaRPr lang="ru-RU" sz="4800" dirty="0" smtClean="0"/>
          </a:p>
          <a:p>
            <a:pPr>
              <a:buNone/>
            </a:pPr>
            <a:r>
              <a:rPr lang="ru-RU" sz="4800" dirty="0" smtClean="0"/>
              <a:t>закрывать </a:t>
            </a:r>
            <a:r>
              <a:rPr lang="ru-RU" sz="4800" dirty="0"/>
              <a:t>умею глазки. (Кукла)</a:t>
            </a:r>
          </a:p>
          <a:p>
            <a:pPr>
              <a:buNone/>
            </a:pPr>
            <a:endParaRPr lang="ru-RU" sz="4800" dirty="0" smtClean="0"/>
          </a:p>
          <a:p>
            <a:pPr>
              <a:buNone/>
            </a:pPr>
            <a:endParaRPr lang="ru-RU" sz="1200" dirty="0" smtClean="0"/>
          </a:p>
          <a:p>
            <a:pPr>
              <a:buNone/>
            </a:pPr>
            <a:endParaRPr lang="ru-RU" sz="1200" dirty="0"/>
          </a:p>
          <a:p>
            <a:pPr>
              <a:buNone/>
            </a:pPr>
            <a:endParaRPr lang="ru-RU" sz="1200" dirty="0" smtClean="0"/>
          </a:p>
          <a:p>
            <a:pPr>
              <a:buNone/>
            </a:pPr>
            <a:endParaRPr lang="ru-RU" sz="1200" dirty="0"/>
          </a:p>
          <a:p>
            <a:pPr>
              <a:buNone/>
            </a:pPr>
            <a:endParaRPr lang="ru-RU" sz="1200" dirty="0" smtClean="0"/>
          </a:p>
          <a:p>
            <a:pPr>
              <a:buNone/>
            </a:pPr>
            <a:endParaRPr lang="ru-RU" sz="1200" dirty="0"/>
          </a:p>
          <a:p>
            <a:pPr>
              <a:buNone/>
            </a:pPr>
            <a:r>
              <a:rPr lang="ru-RU" sz="1200" dirty="0" smtClean="0"/>
              <a:t>Совсем не нужен ей водитель,</a:t>
            </a:r>
          </a:p>
          <a:p>
            <a:pPr>
              <a:buNone/>
            </a:pPr>
            <a:r>
              <a:rPr lang="ru-RU" sz="1200" dirty="0" smtClean="0"/>
              <a:t>Ключом ее вы заводите.</a:t>
            </a:r>
          </a:p>
          <a:p>
            <a:pPr>
              <a:buNone/>
            </a:pPr>
            <a:r>
              <a:rPr lang="ru-RU" sz="1200" dirty="0" smtClean="0"/>
              <a:t>Колесики начнут крутиться.</a:t>
            </a:r>
          </a:p>
          <a:p>
            <a:pPr>
              <a:buNone/>
            </a:pPr>
            <a:r>
              <a:rPr lang="ru-RU" sz="1200" dirty="0" smtClean="0"/>
              <a:t>Поставь ее, она помчится. (Машинка)</a:t>
            </a:r>
          </a:p>
          <a:p>
            <a:pPr>
              <a:buNone/>
            </a:pPr>
            <a:r>
              <a:rPr lang="ru-RU" sz="1200" i="1" dirty="0" smtClean="0"/>
              <a:t>Отгадки появляются на столе.</a:t>
            </a:r>
            <a:endParaRPr lang="ru-RU" sz="1200" dirty="0" smtClean="0"/>
          </a:p>
          <a:p>
            <a:pPr algn="ctr">
              <a:buNone/>
            </a:pPr>
            <a:endParaRPr lang="ru-RU" sz="4800" b="1" i="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899592" y="188640"/>
            <a:ext cx="6048672" cy="360040"/>
          </a:xfrm>
        </p:spPr>
        <p:txBody>
          <a:bodyPr>
            <a:noAutofit/>
          </a:bodyPr>
          <a:lstStyle/>
          <a:p>
            <a:r>
              <a:rPr lang="ru-RU" sz="2000" i="1" dirty="0"/>
              <a:t>занятие № </a:t>
            </a:r>
            <a:r>
              <a:rPr lang="ru-RU" sz="2000" i="1" dirty="0" smtClean="0"/>
              <a:t>2  </a:t>
            </a:r>
            <a:r>
              <a:rPr lang="ru-RU" sz="2000" i="1" dirty="0"/>
              <a:t>продолжение</a:t>
            </a:r>
            <a:endParaRPr lang="ru-RU" sz="2000" dirty="0"/>
          </a:p>
        </p:txBody>
      </p:sp>
      <p:sp>
        <p:nvSpPr>
          <p:cNvPr id="3" name="Объект 2"/>
          <p:cNvSpPr>
            <a:spLocks noGrp="1"/>
          </p:cNvSpPr>
          <p:nvPr>
            <p:ph sz="quarter" idx="13"/>
          </p:nvPr>
        </p:nvSpPr>
        <p:spPr>
          <a:xfrm>
            <a:off x="323528" y="1052736"/>
            <a:ext cx="4263330" cy="5544615"/>
          </a:xfrm>
        </p:spPr>
        <p:txBody>
          <a:bodyPr>
            <a:normAutofit/>
          </a:bodyPr>
          <a:lstStyle/>
          <a:p>
            <a:pPr>
              <a:buNone/>
            </a:pPr>
            <a:r>
              <a:rPr lang="ru-RU" sz="1200" dirty="0"/>
              <a:t> 4. Употребление существительных единственного </a:t>
            </a:r>
          </a:p>
          <a:p>
            <a:pPr>
              <a:buNone/>
            </a:pPr>
            <a:r>
              <a:rPr lang="ru-RU" sz="1200" dirty="0"/>
              <a:t>числа родительного падежа. Логопед предлагает поиграть </a:t>
            </a:r>
          </a:p>
          <a:p>
            <a:pPr>
              <a:buNone/>
            </a:pPr>
            <a:r>
              <a:rPr lang="ru-RU" sz="1200" dirty="0"/>
              <a:t>с этими игрушками. Игра «Поручения». Сначала логопед, а </a:t>
            </a:r>
          </a:p>
          <a:p>
            <a:pPr>
              <a:buNone/>
            </a:pPr>
            <a:r>
              <a:rPr lang="ru-RU" sz="1200" dirty="0"/>
              <a:t>потом дети дают друг другу поручения. Например: </a:t>
            </a:r>
          </a:p>
          <a:p>
            <a:pPr>
              <a:buNone/>
            </a:pPr>
            <a:r>
              <a:rPr lang="ru-RU" sz="1200" dirty="0"/>
              <a:t>«Покатай куклу на машине. Что делает Саша? Подбрось и </a:t>
            </a:r>
          </a:p>
          <a:p>
            <a:pPr>
              <a:buNone/>
            </a:pPr>
            <a:r>
              <a:rPr lang="ru-RU" sz="1200" dirty="0" smtClean="0"/>
              <a:t>Поймай </a:t>
            </a:r>
            <a:r>
              <a:rPr lang="ru-RU" sz="1200" dirty="0"/>
              <a:t>мяч. Покорми куклу и т.д</a:t>
            </a:r>
            <a:r>
              <a:rPr lang="ru-RU" sz="1200" dirty="0" smtClean="0"/>
              <a:t>.».</a:t>
            </a:r>
          </a:p>
          <a:p>
            <a:pPr algn="ctr">
              <a:buNone/>
            </a:pPr>
            <a:endParaRPr lang="ru-RU" sz="1200" b="1" i="1" dirty="0" smtClean="0"/>
          </a:p>
          <a:p>
            <a:pPr algn="ctr">
              <a:buNone/>
            </a:pPr>
            <a:r>
              <a:rPr lang="ru-RU" sz="1200" b="1" i="1" dirty="0" smtClean="0"/>
              <a:t>5</a:t>
            </a:r>
            <a:r>
              <a:rPr lang="ru-RU" sz="1200" b="1" i="1" dirty="0"/>
              <a:t>. Физкультминутка.</a:t>
            </a:r>
          </a:p>
          <a:p>
            <a:pPr>
              <a:buNone/>
            </a:pPr>
            <a:r>
              <a:rPr lang="ru-RU" sz="1200" dirty="0"/>
              <a:t>Ванька-Встанька, Ванька-Встанька, покачиваются</a:t>
            </a:r>
          </a:p>
          <a:p>
            <a:pPr>
              <a:buNone/>
            </a:pPr>
            <a:r>
              <a:rPr lang="ru-RU" sz="1200" dirty="0"/>
              <a:t>Приседай-ка, приседай-ка, приседают</a:t>
            </a:r>
          </a:p>
          <a:p>
            <a:pPr>
              <a:buNone/>
            </a:pPr>
            <a:r>
              <a:rPr lang="ru-RU" sz="1200" dirty="0"/>
              <a:t>Будь послушен, ишь какой, стоят, покачивая головой</a:t>
            </a:r>
          </a:p>
          <a:p>
            <a:pPr>
              <a:buNone/>
            </a:pPr>
            <a:r>
              <a:rPr lang="ru-RU" sz="1200" dirty="0"/>
              <a:t>Нам не справиться с тобой. покружиться один раз</a:t>
            </a:r>
          </a:p>
          <a:p>
            <a:pPr>
              <a:buNone/>
            </a:pPr>
            <a:r>
              <a:rPr lang="ru-RU" sz="1200" dirty="0"/>
              <a:t>       </a:t>
            </a:r>
          </a:p>
          <a:p>
            <a:pPr>
              <a:buNone/>
            </a:pPr>
            <a:endParaRPr lang="ru-RU" sz="1200" dirty="0"/>
          </a:p>
        </p:txBody>
      </p:sp>
      <p:sp>
        <p:nvSpPr>
          <p:cNvPr id="4" name="Объект 3"/>
          <p:cNvSpPr>
            <a:spLocks noGrp="1"/>
          </p:cNvSpPr>
          <p:nvPr>
            <p:ph sz="quarter" idx="14"/>
          </p:nvPr>
        </p:nvSpPr>
        <p:spPr>
          <a:xfrm>
            <a:off x="4888607" y="1052736"/>
            <a:ext cx="4119314" cy="5544614"/>
          </a:xfrm>
        </p:spPr>
        <p:txBody>
          <a:bodyPr>
            <a:normAutofit lnSpcReduction="10000"/>
          </a:bodyPr>
          <a:lstStyle/>
          <a:p>
            <a:pPr algn="ctr">
              <a:buNone/>
            </a:pPr>
            <a:r>
              <a:rPr lang="ru-RU" sz="1200" b="1" i="1" dirty="0"/>
              <a:t>6. Образование относительных прилагательных.</a:t>
            </a:r>
          </a:p>
          <a:p>
            <a:pPr>
              <a:buNone/>
            </a:pPr>
            <a:r>
              <a:rPr lang="ru-RU" sz="1200" dirty="0"/>
              <a:t>Приходит  Незнайка, у него в мешке игрушки. «Что принес </a:t>
            </a:r>
          </a:p>
          <a:p>
            <a:pPr>
              <a:buNone/>
            </a:pPr>
            <a:r>
              <a:rPr lang="ru-RU" sz="1200" dirty="0"/>
              <a:t>Незнайка?» Незнайка говорит, что ему дали задание </a:t>
            </a:r>
          </a:p>
          <a:p>
            <a:pPr>
              <a:buNone/>
            </a:pPr>
            <a:r>
              <a:rPr lang="ru-RU" sz="1200" dirty="0"/>
              <a:t>написать, из какого материала сделаны игрушки. Он </a:t>
            </a:r>
          </a:p>
          <a:p>
            <a:pPr>
              <a:buNone/>
            </a:pPr>
            <a:r>
              <a:rPr lang="ru-RU" sz="1200" dirty="0"/>
              <a:t>просит детей помочь разобраться. Логопед рассказывает, </a:t>
            </a:r>
          </a:p>
          <a:p>
            <a:pPr>
              <a:buNone/>
            </a:pPr>
            <a:r>
              <a:rPr lang="ru-RU" sz="1200" dirty="0"/>
              <a:t>что игрушки сделаны из разных материалов. «Пирамидка </a:t>
            </a:r>
          </a:p>
          <a:p>
            <a:pPr>
              <a:buNone/>
            </a:pPr>
            <a:r>
              <a:rPr lang="ru-RU" sz="1200" dirty="0"/>
              <a:t>из дерева, она деревянная. Мяч из резины — резиновый. </a:t>
            </a:r>
          </a:p>
          <a:p>
            <a:pPr>
              <a:buNone/>
            </a:pPr>
            <a:r>
              <a:rPr lang="ru-RU" sz="1200" dirty="0"/>
              <a:t>Петушок из железа — железный». Далее детям </a:t>
            </a:r>
          </a:p>
          <a:p>
            <a:pPr>
              <a:buNone/>
            </a:pPr>
            <a:r>
              <a:rPr lang="ru-RU" sz="1200" dirty="0"/>
              <a:t>предлагается выбрать все игрушки, сделанные из дерева (матрешка, ложка, пирамидка, кубики...).</a:t>
            </a:r>
          </a:p>
          <a:p>
            <a:pPr>
              <a:buNone/>
            </a:pPr>
            <a:r>
              <a:rPr lang="ru-RU" sz="1200" b="1" i="1" dirty="0"/>
              <a:t>       7. Итог занятия</a:t>
            </a:r>
            <a:r>
              <a:rPr lang="ru-RU" sz="1200" dirty="0"/>
              <a:t>. </a:t>
            </a:r>
            <a:endParaRPr lang="ru-RU" sz="1200" dirty="0" smtClean="0"/>
          </a:p>
          <a:p>
            <a:pPr>
              <a:buNone/>
            </a:pPr>
            <a:r>
              <a:rPr lang="ru-RU" sz="1200" dirty="0" smtClean="0"/>
              <a:t>«</a:t>
            </a:r>
            <a:r>
              <a:rPr lang="ru-RU" sz="1200" dirty="0"/>
              <a:t>О чем говорили на занятии? </a:t>
            </a:r>
            <a:endParaRPr lang="ru-RU" sz="1200" dirty="0" smtClean="0"/>
          </a:p>
          <a:p>
            <a:pPr>
              <a:buNone/>
            </a:pPr>
            <a:r>
              <a:rPr lang="ru-RU" sz="1200" dirty="0" smtClean="0"/>
              <a:t>В какую </a:t>
            </a:r>
            <a:r>
              <a:rPr lang="ru-RU" sz="1200" dirty="0"/>
              <a:t>игру играли в начале занятия?»</a:t>
            </a:r>
          </a:p>
        </p:txBody>
      </p:sp>
    </p:spTree>
    <p:extLst>
      <p:ext uri="{BB962C8B-B14F-4D97-AF65-F5344CB8AC3E}">
        <p14:creationId xmlns:p14="http://schemas.microsoft.com/office/powerpoint/2010/main" val="311627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i="1" dirty="0" smtClean="0"/>
              <a:t>Развитие речи.</a:t>
            </a:r>
            <a:endParaRPr lang="ru-RU" sz="6000" i="1" dirty="0"/>
          </a:p>
        </p:txBody>
      </p:sp>
      <p:sp>
        <p:nvSpPr>
          <p:cNvPr id="3" name="Содержимое 2"/>
          <p:cNvSpPr>
            <a:spLocks noGrp="1"/>
          </p:cNvSpPr>
          <p:nvPr>
            <p:ph sz="quarter" idx="13"/>
          </p:nvPr>
        </p:nvSpPr>
        <p:spPr/>
        <p:txBody>
          <a:bodyPr>
            <a:normAutofit fontScale="77500" lnSpcReduction="20000"/>
          </a:bodyPr>
          <a:lstStyle/>
          <a:p>
            <a:r>
              <a:rPr lang="ru-RU" dirty="0" smtClean="0"/>
              <a:t> Речь – это высшая функция..Отсутствие речи может привести к необратимым нарушениям в психическом и интеллектуальном развитии ребенка. Отсутствие какого-либо этапа может указывать на серьезные нарушения в общем развитии.</a:t>
            </a:r>
          </a:p>
          <a:p>
            <a:r>
              <a:rPr lang="ru-RU" dirty="0" smtClean="0"/>
              <a:t>      Хорошо, когда взрослые внимательно относятся к своему ребенку и следят за его развитием. Недостаток внимания и его избыток в равной степени могут привести к тому, что ребенок не будет говорить. </a:t>
            </a:r>
          </a:p>
          <a:p>
            <a:r>
              <a:rPr lang="ru-RU" dirty="0" smtClean="0"/>
              <a:t>   Проблема в том, что ребенок не слышит обращенной к нему речи.</a:t>
            </a:r>
          </a:p>
          <a:p>
            <a:r>
              <a:rPr lang="ru-RU" dirty="0" smtClean="0"/>
              <a:t>  С ним просто не разговаривают в том объеме, который нужен маленькому человеку для полноценного развития. Будьте внимательны к своему ребенку, следите за его развитием и вовремя обращайтесь к специалистам.</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357190"/>
          </a:xfrm>
        </p:spPr>
        <p:txBody>
          <a:bodyPr>
            <a:noAutofit/>
          </a:bodyPr>
          <a:lstStyle/>
          <a:p>
            <a:r>
              <a:rPr lang="ru-RU" sz="2800" b="1" i="1" dirty="0" smtClean="0"/>
              <a:t>Тема «Игрушки» (занятие № 3)</a:t>
            </a:r>
            <a:br>
              <a:rPr lang="ru-RU" sz="2800" b="1" i="1" dirty="0" smtClean="0"/>
            </a:br>
            <a:r>
              <a:rPr lang="ru-RU" sz="2400" dirty="0" smtClean="0"/>
              <a:t/>
            </a:r>
            <a:br>
              <a:rPr lang="ru-RU" sz="2400" dirty="0" smtClean="0"/>
            </a:br>
            <a:endParaRPr lang="ru-RU" sz="2400" dirty="0"/>
          </a:p>
        </p:txBody>
      </p:sp>
      <p:sp>
        <p:nvSpPr>
          <p:cNvPr id="3" name="Содержимое 2"/>
          <p:cNvSpPr>
            <a:spLocks noGrp="1"/>
          </p:cNvSpPr>
          <p:nvPr>
            <p:ph sz="quarter" idx="13"/>
          </p:nvPr>
        </p:nvSpPr>
        <p:spPr>
          <a:xfrm>
            <a:off x="226836" y="642918"/>
            <a:ext cx="4388296" cy="5715040"/>
          </a:xfrm>
        </p:spPr>
        <p:txBody>
          <a:bodyPr>
            <a:noAutofit/>
          </a:bodyPr>
          <a:lstStyle/>
          <a:p>
            <a:pPr algn="ctr">
              <a:buNone/>
            </a:pPr>
            <a:r>
              <a:rPr lang="ru-RU" sz="1200" b="1" i="1" dirty="0" smtClean="0"/>
              <a:t>Цели:</a:t>
            </a:r>
          </a:p>
          <a:p>
            <a:pPr>
              <a:buNone/>
            </a:pPr>
            <a:r>
              <a:rPr lang="ru-RU" sz="1200" dirty="0" smtClean="0"/>
              <a:t>— развитие связной речи: составление рассказа об игрушке;</a:t>
            </a:r>
          </a:p>
          <a:p>
            <a:pPr>
              <a:buNone/>
            </a:pPr>
            <a:r>
              <a:rPr lang="ru-RU" sz="1200" dirty="0" smtClean="0"/>
              <a:t>— употребление существительных во множественном числе;</a:t>
            </a:r>
          </a:p>
          <a:p>
            <a:pPr>
              <a:buNone/>
            </a:pPr>
            <a:r>
              <a:rPr lang="ru-RU" sz="1200" dirty="0" smtClean="0"/>
              <a:t>— развитие внимания, памяти, мелкой моторики.</a:t>
            </a:r>
          </a:p>
          <a:p>
            <a:pPr algn="ctr">
              <a:buNone/>
            </a:pPr>
            <a:r>
              <a:rPr lang="ru-RU" sz="1200" b="1" i="1" dirty="0" smtClean="0"/>
              <a:t>Ход занятия</a:t>
            </a:r>
          </a:p>
          <a:p>
            <a:pPr>
              <a:buNone/>
            </a:pPr>
            <a:r>
              <a:rPr lang="ru-RU" sz="1200" dirty="0" smtClean="0"/>
              <a:t>       </a:t>
            </a:r>
            <a:r>
              <a:rPr lang="ru-RU" sz="1100" dirty="0" smtClean="0"/>
              <a:t>1. </a:t>
            </a:r>
            <a:r>
              <a:rPr lang="ru-RU" sz="1100" dirty="0" err="1" smtClean="0"/>
              <a:t>Оргмомент</a:t>
            </a:r>
            <a:r>
              <a:rPr lang="ru-RU" sz="1100" dirty="0" smtClean="0"/>
              <a:t>. Игра «Назови три игрушки».</a:t>
            </a:r>
          </a:p>
          <a:p>
            <a:pPr>
              <a:buNone/>
            </a:pPr>
            <a:r>
              <a:rPr lang="ru-RU" sz="1100" dirty="0" smtClean="0"/>
              <a:t>      2. Развитие мелкой моторики. Упражнение «Заводные </a:t>
            </a:r>
          </a:p>
          <a:p>
            <a:pPr>
              <a:buNone/>
            </a:pPr>
            <a:r>
              <a:rPr lang="ru-RU" sz="1100" dirty="0" smtClean="0"/>
              <a:t>зайчики» (</a:t>
            </a:r>
            <a:r>
              <a:rPr lang="ru-RU" sz="1100" dirty="0" err="1" smtClean="0"/>
              <a:t>зайчики</a:t>
            </a:r>
            <a:r>
              <a:rPr lang="ru-RU" sz="1100" dirty="0" smtClean="0"/>
              <a:t> играют на барабане).</a:t>
            </a:r>
          </a:p>
          <a:p>
            <a:pPr>
              <a:buNone/>
            </a:pPr>
            <a:r>
              <a:rPr lang="ru-RU" sz="1100" dirty="0" smtClean="0"/>
              <a:t>      3. Образование множественного числа</a:t>
            </a:r>
          </a:p>
          <a:p>
            <a:pPr>
              <a:buNone/>
            </a:pPr>
            <a:r>
              <a:rPr lang="ru-RU" sz="1100" dirty="0" smtClean="0"/>
              <a:t>существительных. </a:t>
            </a:r>
          </a:p>
          <a:p>
            <a:pPr>
              <a:buNone/>
            </a:pPr>
            <a:r>
              <a:rPr lang="ru-RU" sz="1100" dirty="0" smtClean="0"/>
              <a:t>Игра «Один— много». «У меня мяч — в магазине мячи </a:t>
            </a:r>
          </a:p>
          <a:p>
            <a:pPr>
              <a:lnSpc>
                <a:spcPct val="100000"/>
              </a:lnSpc>
              <a:buNone/>
            </a:pPr>
            <a:r>
              <a:rPr lang="ru-RU" sz="1100" dirty="0" smtClean="0"/>
              <a:t>(отвечает ребенок)».</a:t>
            </a:r>
          </a:p>
          <a:p>
            <a:pPr algn="ctr">
              <a:lnSpc>
                <a:spcPct val="100000"/>
              </a:lnSpc>
              <a:buNone/>
            </a:pPr>
            <a:r>
              <a:rPr lang="ru-RU" sz="1100" dirty="0" smtClean="0"/>
              <a:t>Кукла — куклы</a:t>
            </a:r>
          </a:p>
          <a:p>
            <a:pPr algn="ctr">
              <a:lnSpc>
                <a:spcPct val="100000"/>
              </a:lnSpc>
              <a:buNone/>
            </a:pPr>
            <a:r>
              <a:rPr lang="ru-RU" sz="1100" dirty="0" smtClean="0"/>
              <a:t>машинка — машинки</a:t>
            </a:r>
          </a:p>
          <a:p>
            <a:pPr algn="ctr">
              <a:lnSpc>
                <a:spcPct val="100000"/>
              </a:lnSpc>
              <a:buNone/>
            </a:pPr>
            <a:r>
              <a:rPr lang="ru-RU" sz="1100" dirty="0" smtClean="0"/>
              <a:t>пирамидка — пирамидки</a:t>
            </a:r>
          </a:p>
          <a:p>
            <a:pPr algn="ctr">
              <a:lnSpc>
                <a:spcPct val="100000"/>
              </a:lnSpc>
              <a:buNone/>
            </a:pPr>
            <a:r>
              <a:rPr lang="ru-RU" sz="1100" dirty="0" smtClean="0"/>
              <a:t>Лошадка — лошадки</a:t>
            </a:r>
          </a:p>
          <a:p>
            <a:pPr algn="ctr">
              <a:lnSpc>
                <a:spcPct val="100000"/>
              </a:lnSpc>
              <a:buNone/>
            </a:pPr>
            <a:r>
              <a:rPr lang="ru-RU" sz="1100" dirty="0" smtClean="0"/>
              <a:t>собачка — собачки</a:t>
            </a:r>
          </a:p>
          <a:p>
            <a:pPr algn="ctr">
              <a:lnSpc>
                <a:spcPct val="100000"/>
              </a:lnSpc>
              <a:buNone/>
            </a:pPr>
            <a:r>
              <a:rPr lang="ru-RU" sz="1100" dirty="0" smtClean="0"/>
              <a:t>матрешка — матрешки</a:t>
            </a:r>
          </a:p>
        </p:txBody>
      </p:sp>
      <p:sp>
        <p:nvSpPr>
          <p:cNvPr id="4" name="Содержимое 3"/>
          <p:cNvSpPr>
            <a:spLocks noGrp="1"/>
          </p:cNvSpPr>
          <p:nvPr>
            <p:ph sz="quarter" idx="14"/>
          </p:nvPr>
        </p:nvSpPr>
        <p:spPr>
          <a:xfrm>
            <a:off x="4574909" y="500042"/>
            <a:ext cx="4495800" cy="5572164"/>
          </a:xfrm>
        </p:spPr>
        <p:txBody>
          <a:bodyPr numCol="1">
            <a:noAutofit/>
          </a:bodyPr>
          <a:lstStyle/>
          <a:p>
            <a:pPr>
              <a:lnSpc>
                <a:spcPct val="100000"/>
              </a:lnSpc>
              <a:buNone/>
            </a:pPr>
            <a:endParaRPr lang="ru-RU" sz="1100" dirty="0" smtClean="0"/>
          </a:p>
          <a:p>
            <a:pPr>
              <a:buNone/>
            </a:pPr>
            <a:r>
              <a:rPr lang="ru-RU" sz="1400" dirty="0"/>
              <a:t> 4</a:t>
            </a:r>
            <a:r>
              <a:rPr lang="ru-RU" sz="1100" dirty="0"/>
              <a:t>. Введение в тему. Далее логопед </a:t>
            </a:r>
            <a:r>
              <a:rPr lang="ru-RU" sz="1100" dirty="0" smtClean="0"/>
              <a:t>рассказывает</a:t>
            </a:r>
          </a:p>
          <a:p>
            <a:pPr algn="just">
              <a:lnSpc>
                <a:spcPct val="100000"/>
              </a:lnSpc>
              <a:buNone/>
            </a:pPr>
            <a:r>
              <a:rPr lang="ru-RU" sz="1200" dirty="0" smtClean="0"/>
              <a:t>. </a:t>
            </a:r>
            <a:r>
              <a:rPr lang="ru-RU" sz="1200" dirty="0"/>
              <a:t>«У </a:t>
            </a:r>
            <a:r>
              <a:rPr lang="ru-RU" sz="1200" dirty="0" smtClean="0"/>
              <a:t>одного </a:t>
            </a:r>
            <a:r>
              <a:rPr lang="ru-RU" sz="1200" dirty="0"/>
              <a:t>мальчика есть  игрушечный медвежонок по </a:t>
            </a:r>
            <a:r>
              <a:rPr lang="ru-RU" sz="1200" dirty="0" smtClean="0"/>
              <a:t>имени Тедди</a:t>
            </a:r>
            <a:r>
              <a:rPr lang="ru-RU" sz="1200" dirty="0"/>
              <a:t>. Этот мальчик считает, что  лучшего медвежонка, </a:t>
            </a:r>
            <a:r>
              <a:rPr lang="ru-RU" sz="1200" dirty="0" smtClean="0"/>
              <a:t>чем </a:t>
            </a:r>
            <a:r>
              <a:rPr lang="ru-RU" sz="1200" dirty="0"/>
              <a:t>его Тедди, нет на белом свете. Хотите знать, </a:t>
            </a:r>
            <a:r>
              <a:rPr lang="ru-RU" sz="1200" dirty="0" smtClean="0"/>
              <a:t>почему</a:t>
            </a:r>
            <a:r>
              <a:rPr lang="ru-RU" sz="1200" dirty="0"/>
              <a:t>?» </a:t>
            </a:r>
          </a:p>
          <a:p>
            <a:pPr>
              <a:buNone/>
            </a:pPr>
            <a:r>
              <a:rPr lang="ru-RU" sz="1200" dirty="0" smtClean="0"/>
              <a:t>Чтение </a:t>
            </a:r>
            <a:r>
              <a:rPr lang="ru-RU" sz="1200" dirty="0"/>
              <a:t>стихотворения </a:t>
            </a:r>
            <a:r>
              <a:rPr lang="ru-RU" sz="1200" dirty="0" err="1"/>
              <a:t>М.Карема</a:t>
            </a:r>
            <a:r>
              <a:rPr lang="ru-RU" sz="1200" dirty="0"/>
              <a:t> «Тедди»:</a:t>
            </a:r>
          </a:p>
          <a:p>
            <a:pPr>
              <a:buNone/>
            </a:pPr>
            <a:r>
              <a:rPr lang="ru-RU" sz="1200" dirty="0"/>
              <a:t>Все медведи хуже Тедди, и хоть ростом Тедди </a:t>
            </a:r>
            <a:r>
              <a:rPr lang="ru-RU" sz="1200" dirty="0" smtClean="0"/>
              <a:t>мал</a:t>
            </a:r>
          </a:p>
          <a:p>
            <a:pPr>
              <a:lnSpc>
                <a:spcPct val="100000"/>
              </a:lnSpc>
              <a:buNone/>
            </a:pPr>
            <a:r>
              <a:rPr lang="ru-RU" sz="1200" dirty="0" smtClean="0"/>
              <a:t>Я ни разу медвежонка лучше Тедди не встречал.</a:t>
            </a:r>
          </a:p>
          <a:p>
            <a:pPr>
              <a:lnSpc>
                <a:spcPct val="100000"/>
              </a:lnSpc>
              <a:buNone/>
            </a:pPr>
            <a:r>
              <a:rPr lang="ru-RU" sz="1200" dirty="0" smtClean="0"/>
              <a:t>  Если поздно я гуляю, мама мне кричит в окно:</a:t>
            </a:r>
          </a:p>
          <a:p>
            <a:pPr>
              <a:lnSpc>
                <a:spcPct val="100000"/>
              </a:lnSpc>
              <a:buNone/>
            </a:pPr>
            <a:r>
              <a:rPr lang="ru-RU" sz="1200" dirty="0" smtClean="0"/>
              <a:t>«Поскорее возвращайся, </a:t>
            </a:r>
            <a:r>
              <a:rPr lang="ru-RU" sz="1200" dirty="0" err="1" smtClean="0"/>
              <a:t>Тедди</a:t>
            </a:r>
            <a:r>
              <a:rPr lang="ru-RU" sz="1200" dirty="0" smtClean="0"/>
              <a:t> ждет тебя давно!»</a:t>
            </a:r>
          </a:p>
          <a:p>
            <a:pPr>
              <a:lnSpc>
                <a:spcPct val="100000"/>
              </a:lnSpc>
              <a:buNone/>
            </a:pPr>
            <a:r>
              <a:rPr lang="ru-RU" sz="1200" dirty="0" smtClean="0"/>
              <a:t>Я здоров, здоров и </a:t>
            </a:r>
            <a:r>
              <a:rPr lang="ru-RU" sz="1200" dirty="0" err="1" smtClean="0"/>
              <a:t>Тедди</a:t>
            </a:r>
            <a:r>
              <a:rPr lang="ru-RU" sz="1200" dirty="0" smtClean="0"/>
              <a:t>, болен я и он больной.</a:t>
            </a:r>
          </a:p>
          <a:p>
            <a:pPr>
              <a:lnSpc>
                <a:spcPct val="100000"/>
              </a:lnSpc>
              <a:buNone/>
            </a:pPr>
            <a:r>
              <a:rPr lang="ru-RU" sz="1200" dirty="0" smtClean="0"/>
              <a:t>Провинился я случайно, в угол он идет со мной.</a:t>
            </a:r>
          </a:p>
          <a:p>
            <a:pPr>
              <a:lnSpc>
                <a:spcPct val="100000"/>
              </a:lnSpc>
              <a:buNone/>
            </a:pPr>
            <a:r>
              <a:rPr lang="ru-RU" sz="1200" dirty="0" smtClean="0"/>
              <a:t>А когда не разрешают мне со взрослыми сидеть,</a:t>
            </a:r>
          </a:p>
          <a:p>
            <a:pPr>
              <a:lnSpc>
                <a:spcPct val="100000"/>
              </a:lnSpc>
              <a:buNone/>
            </a:pPr>
            <a:r>
              <a:rPr lang="ru-RU" sz="1200" dirty="0" smtClean="0"/>
              <a:t>То со мною спать уходит </a:t>
            </a:r>
            <a:r>
              <a:rPr lang="ru-RU" sz="1200" dirty="0" err="1" smtClean="0"/>
              <a:t>Тедди</a:t>
            </a:r>
            <a:r>
              <a:rPr lang="ru-RU" sz="1200" dirty="0" smtClean="0"/>
              <a:t> — плюшевый медведь.</a:t>
            </a:r>
          </a:p>
          <a:p>
            <a:pPr>
              <a:lnSpc>
                <a:spcPct val="100000"/>
              </a:lnSpc>
              <a:buNone/>
            </a:pPr>
            <a:r>
              <a:rPr lang="ru-RU" sz="1200" dirty="0" smtClean="0"/>
              <a:t>«Почему же нет для мальчика медвежонка лучше </a:t>
            </a:r>
            <a:r>
              <a:rPr lang="ru-RU" sz="1200" dirty="0" err="1" smtClean="0"/>
              <a:t>Тедди</a:t>
            </a:r>
            <a:r>
              <a:rPr lang="ru-RU" sz="1200" dirty="0" smtClean="0"/>
              <a:t>? </a:t>
            </a:r>
          </a:p>
          <a:p>
            <a:pPr>
              <a:buNone/>
            </a:pPr>
            <a:r>
              <a:rPr lang="ru-RU" sz="1200" dirty="0" smtClean="0"/>
              <a:t>— Он лучший друг, в трудную минуту всегда рядом» Логопед просит детей вспомнить о своей </a:t>
            </a:r>
          </a:p>
          <a:p>
            <a:pPr>
              <a:buNone/>
            </a:pPr>
            <a:r>
              <a:rPr lang="ru-RU" sz="1200" dirty="0" smtClean="0"/>
              <a:t>Самой любимой игрушке.</a:t>
            </a:r>
          </a:p>
          <a:p>
            <a:endParaRPr lang="ru-RU" sz="1200" dirty="0" smtClean="0"/>
          </a:p>
          <a:p>
            <a:endParaRPr lang="ru-RU"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60649"/>
            <a:ext cx="7128792" cy="288032"/>
          </a:xfrm>
        </p:spPr>
        <p:txBody>
          <a:bodyPr>
            <a:noAutofit/>
          </a:bodyPr>
          <a:lstStyle/>
          <a:p>
            <a:r>
              <a:rPr lang="ru-RU" sz="2000" i="1" dirty="0"/>
              <a:t>занятие № </a:t>
            </a:r>
            <a:r>
              <a:rPr lang="ru-RU" sz="2000" i="1" dirty="0" smtClean="0"/>
              <a:t>3  </a:t>
            </a:r>
            <a:r>
              <a:rPr lang="ru-RU" sz="2000" i="1" dirty="0"/>
              <a:t>продолжение</a:t>
            </a:r>
            <a:endParaRPr lang="ru-RU" sz="2000" dirty="0"/>
          </a:p>
        </p:txBody>
      </p:sp>
      <p:sp>
        <p:nvSpPr>
          <p:cNvPr id="3" name="Объект 2"/>
          <p:cNvSpPr>
            <a:spLocks noGrp="1"/>
          </p:cNvSpPr>
          <p:nvPr>
            <p:ph sz="quarter" idx="13"/>
          </p:nvPr>
        </p:nvSpPr>
        <p:spPr>
          <a:xfrm>
            <a:off x="393036" y="1386673"/>
            <a:ext cx="4263330" cy="5458544"/>
          </a:xfrm>
        </p:spPr>
        <p:txBody>
          <a:bodyPr>
            <a:noAutofit/>
          </a:bodyPr>
          <a:lstStyle/>
          <a:p>
            <a:pPr>
              <a:buNone/>
            </a:pPr>
            <a:r>
              <a:rPr lang="ru-RU" sz="1200" dirty="0"/>
              <a:t> 5. Развитие связной речи (составление рассказа об </a:t>
            </a:r>
          </a:p>
          <a:p>
            <a:pPr>
              <a:buNone/>
            </a:pPr>
            <a:r>
              <a:rPr lang="ru-RU" sz="1200" dirty="0"/>
              <a:t>игрушке). На столе две куклы, два мишки, две машинки. </a:t>
            </a:r>
          </a:p>
          <a:p>
            <a:pPr>
              <a:buNone/>
            </a:pPr>
            <a:r>
              <a:rPr lang="ru-RU" sz="1200" dirty="0"/>
              <a:t>Логопед предлагает детям рассказывать об игрушках.  Себе </a:t>
            </a:r>
          </a:p>
          <a:p>
            <a:pPr>
              <a:buNone/>
            </a:pPr>
            <a:r>
              <a:rPr lang="ru-RU" sz="1200" dirty="0"/>
              <a:t>берет куклу, ребенку дает другую. Далее идет совместное рассказывание: «У меня кукла большая. </a:t>
            </a:r>
          </a:p>
          <a:p>
            <a:pPr>
              <a:buNone/>
            </a:pPr>
            <a:r>
              <a:rPr lang="ru-RU" sz="1200" dirty="0"/>
              <a:t>— У меня маленькая. — У моей куклы .Белые</a:t>
            </a:r>
          </a:p>
          <a:p>
            <a:pPr>
              <a:buNone/>
            </a:pPr>
            <a:r>
              <a:rPr lang="ru-RU" sz="1200" dirty="0"/>
              <a:t> волосы. — У моей куклы черные волосы и т.д.» (большой </a:t>
            </a:r>
          </a:p>
          <a:p>
            <a:pPr>
              <a:buNone/>
            </a:pPr>
            <a:r>
              <a:rPr lang="ru-RU" sz="1200" dirty="0"/>
              <a:t>черный плюшевый медведь — маленький беленький меховой медвежонок). Второй вариант: </a:t>
            </a:r>
          </a:p>
          <a:p>
            <a:pPr>
              <a:buNone/>
            </a:pPr>
            <a:r>
              <a:rPr lang="ru-RU" sz="1200" dirty="0"/>
              <a:t>после совместного рассказа более подготовленных детей </a:t>
            </a:r>
          </a:p>
          <a:p>
            <a:pPr>
              <a:buNone/>
            </a:pPr>
            <a:r>
              <a:rPr lang="ru-RU" sz="1200" dirty="0"/>
              <a:t>можно попросить повторить весь рассказ целиком</a:t>
            </a:r>
          </a:p>
          <a:p>
            <a:pPr>
              <a:buNone/>
            </a:pPr>
            <a:r>
              <a:rPr lang="ru-RU" sz="1200" dirty="0" smtClean="0"/>
              <a:t>.</a:t>
            </a:r>
            <a:endParaRPr lang="ru-RU" sz="1200" dirty="0"/>
          </a:p>
        </p:txBody>
      </p:sp>
      <p:sp>
        <p:nvSpPr>
          <p:cNvPr id="4" name="Объект 3"/>
          <p:cNvSpPr>
            <a:spLocks noGrp="1"/>
          </p:cNvSpPr>
          <p:nvPr>
            <p:ph sz="quarter" idx="14"/>
          </p:nvPr>
        </p:nvSpPr>
        <p:spPr>
          <a:xfrm>
            <a:off x="5124118" y="1440097"/>
            <a:ext cx="4047306" cy="5458543"/>
          </a:xfrm>
        </p:spPr>
        <p:txBody>
          <a:bodyPr>
            <a:normAutofit/>
          </a:bodyPr>
          <a:lstStyle/>
          <a:p>
            <a:pPr>
              <a:buNone/>
            </a:pPr>
            <a:r>
              <a:rPr lang="ru-RU" sz="1200" dirty="0"/>
              <a:t> 6. </a:t>
            </a:r>
            <a:r>
              <a:rPr lang="ru-RU" sz="1200" dirty="0" smtClean="0"/>
              <a:t>Физкультминутка</a:t>
            </a:r>
          </a:p>
          <a:p>
            <a:pPr>
              <a:buNone/>
            </a:pPr>
            <a:r>
              <a:rPr lang="ru-RU" sz="1200" dirty="0" smtClean="0"/>
              <a:t> </a:t>
            </a:r>
            <a:r>
              <a:rPr lang="ru-RU" sz="1200" dirty="0"/>
              <a:t>(на выбор «Куклы» или «</a:t>
            </a:r>
            <a:r>
              <a:rPr lang="ru-RU" sz="1200" dirty="0" smtClean="0"/>
              <a:t>Ванька-Встанька</a:t>
            </a:r>
            <a:r>
              <a:rPr lang="ru-RU" sz="1200" dirty="0"/>
              <a:t>») </a:t>
            </a:r>
            <a:endParaRPr lang="ru-RU" sz="1200" dirty="0" smtClean="0"/>
          </a:p>
          <a:p>
            <a:pPr>
              <a:buNone/>
            </a:pPr>
            <a:r>
              <a:rPr lang="ru-RU" sz="1200" dirty="0" smtClean="0"/>
              <a:t>между </a:t>
            </a:r>
            <a:r>
              <a:rPr lang="ru-RU" sz="1200" dirty="0"/>
              <a:t>рассказами.</a:t>
            </a:r>
          </a:p>
          <a:p>
            <a:endParaRPr lang="ru-RU" sz="1200" dirty="0"/>
          </a:p>
          <a:p>
            <a:pPr>
              <a:buNone/>
            </a:pPr>
            <a:r>
              <a:rPr lang="ru-RU" sz="1200" dirty="0"/>
              <a:t>              7. Итог занятия</a:t>
            </a:r>
            <a:r>
              <a:rPr lang="ru-RU" sz="1200" dirty="0" smtClean="0"/>
              <a:t>.</a:t>
            </a:r>
          </a:p>
          <a:p>
            <a:pPr>
              <a:buNone/>
            </a:pPr>
            <a:r>
              <a:rPr lang="ru-RU" sz="1200" dirty="0" smtClean="0"/>
              <a:t> </a:t>
            </a:r>
            <a:r>
              <a:rPr lang="ru-RU" sz="1200" dirty="0"/>
              <a:t>«О чем сегодня говорили? О каких </a:t>
            </a:r>
          </a:p>
          <a:p>
            <a:pPr>
              <a:buNone/>
            </a:pPr>
            <a:r>
              <a:rPr lang="ru-RU" sz="1200" dirty="0"/>
              <a:t>игрушках составили    рассказы?»</a:t>
            </a:r>
          </a:p>
        </p:txBody>
      </p:sp>
    </p:spTree>
    <p:extLst>
      <p:ext uri="{BB962C8B-B14F-4D97-AF65-F5344CB8AC3E}">
        <p14:creationId xmlns:p14="http://schemas.microsoft.com/office/powerpoint/2010/main" val="1090921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t/>
            </a:r>
            <a:br>
              <a:rPr lang="ru-RU" dirty="0" smtClean="0"/>
            </a:br>
            <a:r>
              <a:rPr lang="ru-RU" dirty="0" smtClean="0"/>
              <a:t/>
            </a:r>
            <a:br>
              <a:rPr lang="ru-RU" dirty="0" smtClean="0"/>
            </a:br>
            <a:r>
              <a:rPr lang="ru-RU" sz="7300" i="1" dirty="0" smtClean="0"/>
              <a:t>Говорят дети</a:t>
            </a:r>
            <a:br>
              <a:rPr lang="ru-RU" sz="7300" i="1" dirty="0" smtClean="0"/>
            </a:br>
            <a:endParaRPr lang="ru-RU" sz="7300" i="1" dirty="0"/>
          </a:p>
        </p:txBody>
      </p:sp>
      <p:pic>
        <p:nvPicPr>
          <p:cNvPr id="3074" name="Picture 2" descr="C:\Users\MSI\Desktop\мир1.png"/>
          <p:cNvPicPr>
            <a:picLocks noGrp="1" noChangeAspect="1" noChangeArrowheads="1"/>
          </p:cNvPicPr>
          <p:nvPr>
            <p:ph sz="quarter" idx="13"/>
          </p:nvPr>
        </p:nvPicPr>
        <p:blipFill>
          <a:blip r:embed="rId2"/>
          <a:srcRect/>
          <a:stretch>
            <a:fillRect/>
          </a:stretch>
        </p:blipFill>
        <p:spPr bwMode="auto">
          <a:xfrm>
            <a:off x="214282" y="1928802"/>
            <a:ext cx="4281518" cy="3786214"/>
          </a:xfrm>
          <a:prstGeom prst="rect">
            <a:avLst/>
          </a:prstGeom>
          <a:noFill/>
        </p:spPr>
      </p:pic>
      <p:pic>
        <p:nvPicPr>
          <p:cNvPr id="3075" name="Picture 3" descr="C:\Users\MSI\Desktop\мир5.png"/>
          <p:cNvPicPr>
            <a:picLocks noGrp="1" noChangeAspect="1" noChangeArrowheads="1"/>
          </p:cNvPicPr>
          <p:nvPr>
            <p:ph sz="quarter" idx="14"/>
          </p:nvPr>
        </p:nvPicPr>
        <p:blipFill>
          <a:blip r:embed="rId3"/>
          <a:srcRect/>
          <a:stretch>
            <a:fillRect/>
          </a:stretch>
        </p:blipFill>
        <p:spPr bwMode="auto">
          <a:xfrm>
            <a:off x="4648200" y="1928802"/>
            <a:ext cx="4038600" cy="378621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2455" y="189749"/>
            <a:ext cx="7773338" cy="1596177"/>
          </a:xfrm>
        </p:spPr>
        <p:txBody>
          <a:bodyPr/>
          <a:lstStyle/>
          <a:p>
            <a:r>
              <a:rPr lang="ru-RU" i="1" dirty="0"/>
              <a:t>Органы речи и как их развивать. </a:t>
            </a:r>
          </a:p>
        </p:txBody>
      </p:sp>
      <p:pic>
        <p:nvPicPr>
          <p:cNvPr id="1026" name="Picture 2" descr="C:\Users\MSI\Desktop\ПРО.png"/>
          <p:cNvPicPr>
            <a:picLocks noGrp="1" noChangeAspect="1" noChangeArrowheads="1"/>
          </p:cNvPicPr>
          <p:nvPr>
            <p:ph sz="quarter" idx="13"/>
          </p:nvPr>
        </p:nvPicPr>
        <p:blipFill>
          <a:blip r:embed="rId2"/>
          <a:srcRect/>
          <a:stretch>
            <a:fillRect/>
          </a:stretch>
        </p:blipFill>
        <p:spPr bwMode="auto">
          <a:xfrm>
            <a:off x="714348" y="1643050"/>
            <a:ext cx="3357586" cy="4000528"/>
          </a:xfrm>
          <a:prstGeom prst="rect">
            <a:avLst/>
          </a:prstGeom>
          <a:noFill/>
        </p:spPr>
      </p:pic>
      <p:sp>
        <p:nvSpPr>
          <p:cNvPr id="4" name="Содержимое 3"/>
          <p:cNvSpPr>
            <a:spLocks noGrp="1"/>
          </p:cNvSpPr>
          <p:nvPr>
            <p:ph sz="quarter" idx="14"/>
          </p:nvPr>
        </p:nvSpPr>
        <p:spPr>
          <a:xfrm>
            <a:off x="4644008" y="1435546"/>
            <a:ext cx="4043362" cy="4554551"/>
          </a:xfrm>
        </p:spPr>
        <p:txBody>
          <a:bodyPr>
            <a:normAutofit fontScale="32500" lnSpcReduction="20000"/>
          </a:bodyPr>
          <a:lstStyle/>
          <a:p>
            <a:r>
              <a:rPr lang="ru-RU" dirty="0" smtClean="0"/>
              <a:t>      </a:t>
            </a:r>
            <a:r>
              <a:rPr lang="ru-RU" sz="2800" dirty="0" smtClean="0"/>
              <a:t>Оказывается</a:t>
            </a:r>
            <a:r>
              <a:rPr lang="ru-RU" sz="2800" dirty="0"/>
              <a:t>, работу по развитию речи можно и нужно начинать с первых дней рождения ребенка, в так называемый </a:t>
            </a:r>
            <a:r>
              <a:rPr lang="ru-RU" sz="2800" dirty="0" err="1"/>
              <a:t>доречевой</a:t>
            </a:r>
            <a:r>
              <a:rPr lang="ru-RU" sz="2800" dirty="0"/>
              <a:t> период. Развитие речи до года можно разделить условно на четыре стадии. Эти звуки не такие четкие, как у взрослых, имеют носовой оттенок, и лишь похожи на гласные, отсюда и название «</a:t>
            </a:r>
            <a:r>
              <a:rPr lang="ru-RU" sz="2800" dirty="0" err="1"/>
              <a:t>гласноподобные</a:t>
            </a:r>
            <a:r>
              <a:rPr lang="ru-RU" sz="2800" dirty="0" smtClean="0"/>
              <a:t>».  </a:t>
            </a:r>
            <a:r>
              <a:rPr lang="ru-RU" sz="2800" dirty="0"/>
              <a:t>Произнесение </a:t>
            </a:r>
            <a:r>
              <a:rPr lang="ru-RU" sz="2800" dirty="0" err="1"/>
              <a:t>гласноподобных</a:t>
            </a:r>
            <a:r>
              <a:rPr lang="ru-RU" sz="2800" dirty="0"/>
              <a:t> звуков совпадает с определенным уровнем развития зрительного, слухового анализаторов, голосового аппарата и органов речи.</a:t>
            </a:r>
          </a:p>
          <a:p>
            <a:r>
              <a:rPr lang="ru-RU" sz="2800" dirty="0"/>
              <a:t>     Вторая стадия в развитии речи - это стадия </a:t>
            </a:r>
            <a:r>
              <a:rPr lang="ru-RU" sz="2800" dirty="0" err="1"/>
              <a:t>гуления</a:t>
            </a:r>
            <a:r>
              <a:rPr lang="ru-RU" sz="2800" dirty="0"/>
              <a:t> или </a:t>
            </a:r>
            <a:r>
              <a:rPr lang="ru-RU" sz="2800" dirty="0" err="1"/>
              <a:t>гуканья</a:t>
            </a:r>
            <a:r>
              <a:rPr lang="ru-RU" sz="2800" dirty="0"/>
              <a:t>. </a:t>
            </a:r>
          </a:p>
          <a:p>
            <a:r>
              <a:rPr lang="ru-RU" sz="2800" dirty="0"/>
              <a:t>     Дальнейшее развитие лепета также связано с совершенствованием общей моторики</a:t>
            </a:r>
            <a:r>
              <a:rPr lang="ru-RU" sz="2800" dirty="0" smtClean="0"/>
              <a:t>. Работа </a:t>
            </a:r>
            <a:r>
              <a:rPr lang="ru-RU" sz="2800" dirty="0"/>
              <a:t>по развитию речи тесно связана с сенсорным развитием, одно без другого невозможно. Сенсорное развитие ребенка - это развитие его восприятия и формирование представлений о внешних свойствах предметов, желание сказать</a:t>
            </a:r>
            <a:r>
              <a:rPr lang="ru-RU" sz="2800" dirty="0" smtClean="0"/>
              <a:t>. Поэтому </a:t>
            </a:r>
            <a:r>
              <a:rPr lang="ru-RU" sz="2800" dirty="0"/>
              <a:t>работу по развитию речи надо начинать с развития зрительного, слухового анализатора.  Для развития зрения необходимо делать так, чтобы взгляд малыша всегда был устремлен на предметы ярких теплых оттенков. Для развития слуха нужно давать слушать звуки погремушек, колокольчиков, музыкальных инструментов. </a:t>
            </a:r>
          </a:p>
          <a:p>
            <a:r>
              <a:rPr lang="ru-RU" sz="2800" dirty="0" smtClean="0"/>
              <a:t>        </a:t>
            </a:r>
            <a:r>
              <a:rPr lang="ru-RU" sz="2800" dirty="0"/>
              <a:t>Таковы общие рекомендации  по развитию </a:t>
            </a:r>
            <a:r>
              <a:rPr lang="ru-RU" sz="2800" dirty="0" smtClean="0"/>
              <a:t>речи у  ребенка </a:t>
            </a:r>
            <a:r>
              <a:rPr lang="ru-RU" sz="2800" dirty="0"/>
              <a:t>до года</a:t>
            </a:r>
            <a:r>
              <a:rPr lang="ru-RU" sz="2800" dirty="0" smtClean="0"/>
              <a:t>. Выполнение </a:t>
            </a:r>
            <a:r>
              <a:rPr lang="ru-RU" sz="2800" dirty="0"/>
              <a:t>этих рекомендаций правильного речевого воспитания - самая хорошая профилактика речевых расстройств.</a:t>
            </a:r>
          </a:p>
          <a:p>
            <a:endParaRPr lang="ru-RU" sz="2800" dirty="0"/>
          </a:p>
          <a:p>
            <a:endParaRPr lang="ru-RU"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8943980" cy="1143000"/>
          </a:xfrm>
        </p:spPr>
        <p:txBody>
          <a:bodyPr>
            <a:normAutofit fontScale="90000"/>
          </a:bodyPr>
          <a:lstStyle/>
          <a:p>
            <a:r>
              <a:rPr lang="ru-RU" dirty="0" smtClean="0"/>
              <a:t> </a:t>
            </a:r>
            <a:br>
              <a:rPr lang="ru-RU" dirty="0" smtClean="0"/>
            </a:br>
            <a:r>
              <a:rPr lang="ru-RU" dirty="0" smtClean="0"/>
              <a:t/>
            </a:r>
            <a:br>
              <a:rPr lang="ru-RU" dirty="0" smtClean="0"/>
            </a:br>
            <a:r>
              <a:rPr lang="ru-RU" sz="4000" i="1" dirty="0" smtClean="0"/>
              <a:t>Развитие речи у ребенка зависит от его типа высшей нервной деятельности</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sz="quarter" idx="13"/>
          </p:nvPr>
        </p:nvSpPr>
        <p:spPr>
          <a:xfrm>
            <a:off x="685330" y="1475656"/>
            <a:ext cx="7772870" cy="4833663"/>
          </a:xfrm>
        </p:spPr>
        <p:txBody>
          <a:bodyPr>
            <a:normAutofit fontScale="85000" lnSpcReduction="20000"/>
          </a:bodyPr>
          <a:lstStyle/>
          <a:p>
            <a:r>
              <a:rPr lang="ru-RU" dirty="0" smtClean="0"/>
              <a:t>      Ребенок сангвиник - уравновешенный, с нормальной возбудимостью, речевая функция формируется в соответствие с возрастными нормами. Он говорит громко, понятно, правильно выделяет слова интонацией, мимикой, жестами.</a:t>
            </a:r>
          </a:p>
          <a:p>
            <a:endParaRPr lang="ru-RU" dirty="0" smtClean="0"/>
          </a:p>
          <a:p>
            <a:r>
              <a:rPr lang="ru-RU" dirty="0" smtClean="0"/>
              <a:t>      Ребенок флегматик - отличается от сангвиника замедленной реакцией. Такие дети быстро обучаемы. Они спокойные, уравновешенные, но </a:t>
            </a:r>
            <a:r>
              <a:rPr lang="ru-RU" dirty="0" err="1" smtClean="0"/>
              <a:t>безэмоциональные</a:t>
            </a:r>
            <a:r>
              <a:rPr lang="ru-RU" dirty="0" smtClean="0"/>
              <a:t>.</a:t>
            </a:r>
          </a:p>
          <a:p>
            <a:endParaRPr lang="ru-RU" dirty="0" smtClean="0"/>
          </a:p>
          <a:p>
            <a:r>
              <a:rPr lang="ru-RU" dirty="0" smtClean="0"/>
              <a:t>      Ребенок холерик – сильный, эмоциональный, с повышенной возбудимостью, с неустойчивыми эмоциями, бывают аффективен.</a:t>
            </a:r>
          </a:p>
          <a:p>
            <a:endParaRPr lang="ru-RU" dirty="0" smtClean="0"/>
          </a:p>
          <a:p>
            <a:r>
              <a:rPr lang="ru-RU" dirty="0" smtClean="0"/>
              <a:t>      Ребенок меланхолик  -с пониженной возбудимостью, с невыразительной невнятной речью без эмоций. Такие дети начинают поздно говорить и их речь медленно развивается.</a:t>
            </a:r>
          </a:p>
          <a:p>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862" y="195202"/>
            <a:ext cx="7773338" cy="938274"/>
          </a:xfrm>
        </p:spPr>
        <p:txBody>
          <a:bodyPr>
            <a:normAutofit fontScale="90000"/>
          </a:bodyPr>
          <a:lstStyle/>
          <a:p>
            <a:r>
              <a:rPr lang="ru-RU" sz="3200" i="1" dirty="0" smtClean="0"/>
              <a:t>Почему происходит задержка речи у ребенка?</a:t>
            </a:r>
            <a:endParaRPr lang="ru-RU" sz="3200" dirty="0"/>
          </a:p>
        </p:txBody>
      </p:sp>
      <p:sp>
        <p:nvSpPr>
          <p:cNvPr id="3" name="Содержимое 2"/>
          <p:cNvSpPr>
            <a:spLocks noGrp="1"/>
          </p:cNvSpPr>
          <p:nvPr>
            <p:ph sz="quarter" idx="13"/>
          </p:nvPr>
        </p:nvSpPr>
        <p:spPr>
          <a:xfrm>
            <a:off x="179512" y="1114580"/>
            <a:ext cx="4449638" cy="4968551"/>
          </a:xfrm>
        </p:spPr>
        <p:txBody>
          <a:bodyPr>
            <a:noAutofit/>
          </a:bodyPr>
          <a:lstStyle/>
          <a:p>
            <a:r>
              <a:rPr lang="ru-RU" sz="1400" dirty="0" smtClean="0"/>
              <a:t>      Причины задержки речи могут быть разными. Например, сильная болезнь или токсикоз мамы во время беременности (особенно в период от 4 недель до 4 месяцев, когда у плода идет формирование мозговых структур), родовая травма, асфиксия во время родов, серьезные заболевания и травмы в первый год жизни.</a:t>
            </a:r>
          </a:p>
          <a:p>
            <a:r>
              <a:rPr lang="ru-RU" sz="1400" dirty="0" smtClean="0"/>
              <a:t>      Еще одним фактором задержки речевого развития является педагогическая запущенность, когда у малыша нет тесной эмоциональной близости с мамой, он не получает достаточно информации извне, изолирован. Или же, наоборот, перегружен занятиями, развлечениями. </a:t>
            </a:r>
            <a:r>
              <a:rPr lang="ru-RU" sz="1400" dirty="0" err="1" smtClean="0"/>
              <a:t>Гиперопека</a:t>
            </a:r>
            <a:r>
              <a:rPr lang="ru-RU" sz="1400" dirty="0" smtClean="0"/>
              <a:t> и избалованность тоже пагубно сказываются на речевом развитии ребенка, которому достаточно мимики, жеста для общения со взрослыми: те понимают его буквально со взгляда, и потребности в речи у малыша не возникает.</a:t>
            </a:r>
          </a:p>
          <a:p>
            <a:endParaRPr lang="ru-RU" sz="1400" dirty="0" smtClean="0"/>
          </a:p>
          <a:p>
            <a:endParaRPr lang="ru-RU" sz="1400" dirty="0"/>
          </a:p>
        </p:txBody>
      </p:sp>
      <p:sp>
        <p:nvSpPr>
          <p:cNvPr id="4" name="Содержимое 3"/>
          <p:cNvSpPr>
            <a:spLocks noGrp="1"/>
          </p:cNvSpPr>
          <p:nvPr>
            <p:ph sz="quarter" idx="14"/>
          </p:nvPr>
        </p:nvSpPr>
        <p:spPr>
          <a:xfrm>
            <a:off x="4943490" y="1340768"/>
            <a:ext cx="4200509" cy="3424107"/>
          </a:xfrm>
        </p:spPr>
        <p:txBody>
          <a:bodyPr>
            <a:normAutofit/>
          </a:bodyPr>
          <a:lstStyle/>
          <a:p>
            <a:pPr>
              <a:buNone/>
            </a:pPr>
            <a:r>
              <a:rPr lang="ru-RU" sz="1400" dirty="0" smtClean="0"/>
              <a:t>        1. Замедленный темп созревания нервных клеток, отвечающих за речь (чаще всего обусловлено)</a:t>
            </a:r>
          </a:p>
          <a:p>
            <a:endParaRPr lang="ru-RU" sz="1400" dirty="0" smtClean="0"/>
          </a:p>
          <a:p>
            <a:r>
              <a:rPr lang="ru-RU" sz="1400" dirty="0" smtClean="0"/>
              <a:t>2. Нарушения слуха. Речь формируется на основе услышанного, если у ребенка есть проблемы со слухом, то возникают проблемы с воспроизведением слов, то есть с речью.</a:t>
            </a:r>
            <a:endParaRPr lang="ru-RU" sz="1400" dirty="0"/>
          </a:p>
        </p:txBody>
      </p:sp>
      <p:pic>
        <p:nvPicPr>
          <p:cNvPr id="3074" name="Picture 2" descr="C:\Users\MSI\Desktop\НР.png"/>
          <p:cNvPicPr>
            <a:picLocks noChangeAspect="1" noChangeArrowheads="1"/>
          </p:cNvPicPr>
          <p:nvPr/>
        </p:nvPicPr>
        <p:blipFill>
          <a:blip r:embed="rId2"/>
          <a:srcRect/>
          <a:stretch>
            <a:fillRect/>
          </a:stretch>
        </p:blipFill>
        <p:spPr bwMode="auto">
          <a:xfrm>
            <a:off x="5143504" y="4214818"/>
            <a:ext cx="3429024" cy="2071703"/>
          </a:xfrm>
          <a:prstGeom prst="rect">
            <a:avLst/>
          </a:prstGeom>
          <a:noFill/>
        </p:spPr>
      </p:pic>
      <p:pic>
        <p:nvPicPr>
          <p:cNvPr id="6" name="Picture 2" descr="C:\Users\MSI\Desktop\НР.png"/>
          <p:cNvPicPr>
            <a:picLocks noChangeAspect="1" noChangeArrowheads="1"/>
          </p:cNvPicPr>
          <p:nvPr/>
        </p:nvPicPr>
        <p:blipFill>
          <a:blip r:embed="rId2"/>
          <a:srcRect/>
          <a:stretch>
            <a:fillRect/>
          </a:stretch>
        </p:blipFill>
        <p:spPr bwMode="auto">
          <a:xfrm>
            <a:off x="5072066" y="4214818"/>
            <a:ext cx="3429024" cy="207170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92696"/>
          </a:xfrm>
        </p:spPr>
        <p:txBody>
          <a:bodyPr>
            <a:normAutofit fontScale="90000"/>
          </a:bodyPr>
          <a:lstStyle/>
          <a:p>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i="1" dirty="0" smtClean="0"/>
              <a:t>Нормы </a:t>
            </a:r>
            <a:r>
              <a:rPr lang="ru-RU" i="1" dirty="0"/>
              <a:t>речевого развития: </a:t>
            </a:r>
            <a:r>
              <a:rPr lang="ru-RU" i="1" dirty="0" smtClean="0"/>
              <a:t/>
            </a:r>
            <a:br>
              <a:rPr lang="ru-RU" i="1" dirty="0" smtClean="0"/>
            </a:br>
            <a:r>
              <a:rPr lang="ru-RU" sz="3600" i="1" dirty="0" smtClean="0"/>
              <a:t>первый </a:t>
            </a:r>
            <a:r>
              <a:rPr lang="ru-RU" sz="3600" i="1" dirty="0"/>
              <a:t>год жизни.</a:t>
            </a:r>
            <a:r>
              <a:rPr lang="ru-RU" dirty="0"/>
              <a:t/>
            </a:r>
            <a:br>
              <a:rPr lang="ru-RU" dirty="0"/>
            </a:br>
            <a:r>
              <a:rPr lang="ru-RU" dirty="0"/>
              <a:t/>
            </a:r>
            <a:br>
              <a:rPr lang="ru-RU" dirty="0"/>
            </a:br>
            <a:endParaRPr lang="ru-RU" dirty="0"/>
          </a:p>
        </p:txBody>
      </p:sp>
      <p:pic>
        <p:nvPicPr>
          <p:cNvPr id="1026" name="Picture 2" descr="C:\Users\MSI\Desktop\53551_or.jpg"/>
          <p:cNvPicPr>
            <a:picLocks noGrp="1" noChangeAspect="1" noChangeArrowheads="1"/>
          </p:cNvPicPr>
          <p:nvPr>
            <p:ph sz="quarter" idx="13"/>
          </p:nvPr>
        </p:nvPicPr>
        <p:blipFill>
          <a:blip r:embed="rId2"/>
          <a:srcRect/>
          <a:stretch>
            <a:fillRect/>
          </a:stretch>
        </p:blipFill>
        <p:spPr bwMode="auto">
          <a:xfrm>
            <a:off x="261249" y="1268760"/>
            <a:ext cx="3086615" cy="4900634"/>
          </a:xfrm>
          <a:prstGeom prst="rect">
            <a:avLst/>
          </a:prstGeom>
          <a:noFill/>
        </p:spPr>
      </p:pic>
      <p:sp>
        <p:nvSpPr>
          <p:cNvPr id="4" name="Содержимое 3"/>
          <p:cNvSpPr>
            <a:spLocks noGrp="1"/>
          </p:cNvSpPr>
          <p:nvPr>
            <p:ph sz="quarter" idx="14"/>
          </p:nvPr>
        </p:nvSpPr>
        <p:spPr>
          <a:xfrm>
            <a:off x="3347865" y="1124744"/>
            <a:ext cx="5796136" cy="4900634"/>
          </a:xfrm>
          <a:ln>
            <a:solidFill>
              <a:schemeClr val="accent4">
                <a:lumMod val="50000"/>
              </a:schemeClr>
            </a:solidFill>
            <a:prstDash val="lgDash"/>
          </a:ln>
        </p:spPr>
        <p:txBody>
          <a:bodyPr>
            <a:normAutofit fontScale="25000" lnSpcReduction="20000"/>
          </a:bodyPr>
          <a:lstStyle/>
          <a:p>
            <a:pPr>
              <a:buNone/>
            </a:pPr>
            <a:r>
              <a:rPr lang="ru-RU" dirty="0"/>
              <a:t> </a:t>
            </a:r>
            <a:r>
              <a:rPr lang="ru-RU" dirty="0" smtClean="0"/>
              <a:t>    </a:t>
            </a:r>
            <a:r>
              <a:rPr lang="ru-RU" sz="4400" dirty="0" smtClean="0"/>
              <a:t>* </a:t>
            </a:r>
            <a:r>
              <a:rPr lang="ru-RU" sz="4400" dirty="0"/>
              <a:t>2 месяца. Ребенок произносит отдельные звуки, первые спонтанные вокализации, направленные ко взрослому (чаще маме</a:t>
            </a:r>
            <a:r>
              <a:rPr lang="ru-RU" sz="4400" dirty="0" smtClean="0"/>
              <a:t>)</a:t>
            </a:r>
          </a:p>
          <a:p>
            <a:pPr>
              <a:buNone/>
            </a:pPr>
            <a:r>
              <a:rPr lang="ru-RU" sz="4400" dirty="0" smtClean="0"/>
              <a:t>    </a:t>
            </a:r>
            <a:r>
              <a:rPr lang="ru-RU" sz="4400" dirty="0"/>
              <a:t>* 3 месяца. Появляются эксперименты с гласными звуками – растягивание «а-а-а», «э-э-э», «о-о-о». </a:t>
            </a:r>
            <a:r>
              <a:rPr lang="ru-RU" sz="4400" dirty="0" err="1"/>
              <a:t>Гулит</a:t>
            </a:r>
            <a:r>
              <a:rPr lang="ru-RU" sz="4400" dirty="0"/>
              <a:t>, «воркует».</a:t>
            </a:r>
          </a:p>
          <a:p>
            <a:pPr>
              <a:buNone/>
            </a:pPr>
            <a:r>
              <a:rPr lang="ru-RU" sz="4400" dirty="0"/>
              <a:t>    * 4 месяца. </a:t>
            </a:r>
            <a:r>
              <a:rPr lang="ru-RU" sz="4400" dirty="0" err="1"/>
              <a:t>Гуление</a:t>
            </a:r>
            <a:r>
              <a:rPr lang="ru-RU" sz="4400" dirty="0"/>
              <a:t> превращается в рулады звуков, т.е. один звук как бы перетекает в другой: « </a:t>
            </a:r>
            <a:r>
              <a:rPr lang="ru-RU" sz="4400" dirty="0" err="1"/>
              <a:t>у-у-а-а-о</a:t>
            </a:r>
            <a:r>
              <a:rPr lang="ru-RU" sz="4400" dirty="0"/>
              <a:t>».</a:t>
            </a:r>
          </a:p>
          <a:p>
            <a:pPr>
              <a:buNone/>
            </a:pPr>
            <a:r>
              <a:rPr lang="ru-RU" sz="4400" dirty="0"/>
              <a:t>    * 5 месяцев. Мелодичное </a:t>
            </a:r>
            <a:r>
              <a:rPr lang="ru-RU" sz="4400" dirty="0" err="1"/>
              <a:t>гуление</a:t>
            </a:r>
            <a:r>
              <a:rPr lang="ru-RU" sz="4400" dirty="0"/>
              <a:t>, случайные лепет, добавление к произносимым гласным некоторых согласных звуков, появляются сочетания слогов.</a:t>
            </a:r>
          </a:p>
          <a:p>
            <a:pPr>
              <a:buNone/>
            </a:pPr>
            <a:r>
              <a:rPr lang="ru-RU" sz="4400" dirty="0"/>
              <a:t>    * 6 месяцев. Совершенствуется случайный лепет («да-да-да», «</a:t>
            </a:r>
            <a:r>
              <a:rPr lang="ru-RU" sz="4400" dirty="0" err="1"/>
              <a:t>ма-ма-ма</a:t>
            </a:r>
            <a:r>
              <a:rPr lang="ru-RU" sz="4400" dirty="0"/>
              <a:t>»). Согласные сливаются с гласными, ребенок пытается имитировать слышимые звуки, ведет со взрослым своеобразный диалог, одновременно прислушиваясь к его речи.</a:t>
            </a:r>
          </a:p>
          <a:p>
            <a:pPr>
              <a:buNone/>
            </a:pPr>
            <a:r>
              <a:rPr lang="ru-RU" sz="4400" dirty="0"/>
              <a:t>    * 7 месяцев. Лепет. Ребенок понимает смысл слов. Может на время замолчать, чтобы проверить реакцию взрослого.</a:t>
            </a:r>
          </a:p>
          <a:p>
            <a:pPr>
              <a:buNone/>
            </a:pPr>
            <a:r>
              <a:rPr lang="ru-RU" sz="4400" dirty="0"/>
              <a:t>    * 8 месяцев. Лепет как речь, как общение. Ребенок учится произносить звуки, имитируя взрослых, не всегда понимая значение, как эхо (</a:t>
            </a:r>
            <a:r>
              <a:rPr lang="ru-RU" sz="4400" dirty="0" err="1"/>
              <a:t>эхолалия</a:t>
            </a:r>
            <a:r>
              <a:rPr lang="ru-RU" sz="4400" dirty="0"/>
              <a:t>).</a:t>
            </a:r>
          </a:p>
          <a:p>
            <a:pPr>
              <a:buNone/>
            </a:pPr>
            <a:r>
              <a:rPr lang="ru-RU" sz="4400" dirty="0"/>
              <a:t>    * 9 месяцев. Звуковые серенады, первые облегченные слова («</a:t>
            </a:r>
            <a:r>
              <a:rPr lang="ru-RU" sz="4400" dirty="0" err="1"/>
              <a:t>ма</a:t>
            </a:r>
            <a:r>
              <a:rPr lang="ru-RU" sz="4400" dirty="0"/>
              <a:t>- </a:t>
            </a:r>
            <a:r>
              <a:rPr lang="ru-RU" sz="4400" dirty="0" err="1"/>
              <a:t>ма</a:t>
            </a:r>
            <a:r>
              <a:rPr lang="ru-RU" sz="4400" dirty="0"/>
              <a:t>»). Лепет более сложный.</a:t>
            </a:r>
          </a:p>
          <a:p>
            <a:pPr>
              <a:buNone/>
            </a:pPr>
            <a:r>
              <a:rPr lang="ru-RU" sz="4400" dirty="0"/>
              <a:t>    * 10 месяцев. Вслушивается в речь взрослых, понимает все больше слов, подражает речи, в произнесении появляются новые слоги, простые слова («на», «</a:t>
            </a:r>
            <a:r>
              <a:rPr lang="ru-RU" sz="4400" dirty="0" err="1"/>
              <a:t>ав</a:t>
            </a:r>
            <a:r>
              <a:rPr lang="ru-RU" sz="4400" dirty="0"/>
              <a:t>»).</a:t>
            </a:r>
          </a:p>
          <a:p>
            <a:pPr>
              <a:buNone/>
            </a:pPr>
            <a:r>
              <a:rPr lang="ru-RU" sz="4400" dirty="0"/>
              <a:t>    * 11 месяцев. Воспроизведение звуков по усмотрению </a:t>
            </a:r>
            <a:r>
              <a:rPr lang="ru-RU" sz="4400" dirty="0" smtClean="0"/>
              <a:t>ребенка. Количество </a:t>
            </a:r>
            <a:r>
              <a:rPr lang="ru-RU" sz="4400" dirty="0"/>
              <a:t>облегченных слов немного увеличивается.</a:t>
            </a:r>
          </a:p>
          <a:p>
            <a:pPr>
              <a:buNone/>
            </a:pPr>
            <a:r>
              <a:rPr lang="ru-RU" sz="4400" dirty="0"/>
              <a:t>    * 12 месяцев. Ребенок уже знает около 10 облегченных слов и легко подражает, услышав новое слово. Понимает более 20 слов.</a:t>
            </a:r>
          </a:p>
          <a:p>
            <a:endParaRPr lang="ru-RU" sz="4400" dirty="0"/>
          </a:p>
          <a:p>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142852"/>
            <a:ext cx="7143800" cy="477836"/>
          </a:xfrm>
          <a:ln>
            <a:solidFill>
              <a:schemeClr val="tx2">
                <a:lumMod val="60000"/>
                <a:lumOff val="40000"/>
              </a:schemeClr>
            </a:solidFill>
            <a:prstDash val="sysDash"/>
          </a:ln>
        </p:spPr>
        <p:txBody>
          <a:bodyPr>
            <a:normAutofit/>
          </a:bodyPr>
          <a:lstStyle/>
          <a:p>
            <a:r>
              <a:rPr lang="ru-RU" sz="2800" i="1" dirty="0" smtClean="0"/>
              <a:t>РАЗВИТИЯ РЕЧИ ДЕТЕЙ В ДВА ГОДА</a:t>
            </a:r>
            <a:endParaRPr lang="ru-RU" sz="2800" i="1" dirty="0"/>
          </a:p>
        </p:txBody>
      </p:sp>
      <p:sp>
        <p:nvSpPr>
          <p:cNvPr id="3" name="Содержимое 2"/>
          <p:cNvSpPr>
            <a:spLocks noGrp="1"/>
          </p:cNvSpPr>
          <p:nvPr>
            <p:ph sz="quarter" idx="13"/>
          </p:nvPr>
        </p:nvSpPr>
        <p:spPr>
          <a:xfrm>
            <a:off x="0" y="727352"/>
            <a:ext cx="4290120" cy="6130648"/>
          </a:xfrm>
          <a:ln w="12700">
            <a:solidFill>
              <a:schemeClr val="accent2">
                <a:lumMod val="75000"/>
              </a:schemeClr>
            </a:solidFill>
          </a:ln>
        </p:spPr>
        <p:txBody>
          <a:bodyPr>
            <a:noAutofit/>
          </a:bodyPr>
          <a:lstStyle/>
          <a:p>
            <a:r>
              <a:rPr lang="ru-RU" sz="1400" dirty="0" smtClean="0"/>
              <a:t>1. Дети понимают обозначаемые на простых сюжетных картинках действия и предметы.</a:t>
            </a:r>
          </a:p>
          <a:p>
            <a:r>
              <a:rPr lang="ru-RU" sz="1400" dirty="0" smtClean="0"/>
              <a:t>2. Выполняют просьбы взрослых, состоящие из двух частей.</a:t>
            </a:r>
          </a:p>
          <a:p>
            <a:r>
              <a:rPr lang="ru-RU" sz="1400" dirty="0" smtClean="0"/>
              <a:t>3. Понимают значение пространственных предлогов (положи на стол, сядь на диван).</a:t>
            </a:r>
          </a:p>
          <a:p>
            <a:r>
              <a:rPr lang="ru-RU" sz="1400" dirty="0" smtClean="0"/>
              <a:t>4. Понимают обобщающее значение наименований однородных предметов (любой стул – это стул).</a:t>
            </a:r>
          </a:p>
          <a:p>
            <a:r>
              <a:rPr lang="ru-RU" sz="1400" dirty="0" smtClean="0"/>
              <a:t>5. После 1,5 лет начинают задавать вопросы: «Как это называется?», «Что это?».</a:t>
            </a:r>
          </a:p>
          <a:p>
            <a:r>
              <a:rPr lang="ru-RU" sz="1400" dirty="0" smtClean="0"/>
              <a:t>6. К 1,5 годам в активном словаре ребенка насчитывается около 50слов, а к 2 годам – 200-400слов, преимущественно существительных, обозначающих предметы игровой и бытовой тематики, а также глаголов, обозначающих простые действия.</a:t>
            </a:r>
          </a:p>
        </p:txBody>
      </p:sp>
      <p:sp>
        <p:nvSpPr>
          <p:cNvPr id="4" name="Содержимое 3"/>
          <p:cNvSpPr>
            <a:spLocks noGrp="1"/>
          </p:cNvSpPr>
          <p:nvPr>
            <p:ph sz="quarter" idx="14"/>
          </p:nvPr>
        </p:nvSpPr>
        <p:spPr>
          <a:xfrm>
            <a:off x="4463482" y="754816"/>
            <a:ext cx="4573014" cy="6103184"/>
          </a:xfrm>
          <a:ln w="19050">
            <a:solidFill>
              <a:schemeClr val="accent2">
                <a:lumMod val="75000"/>
              </a:schemeClr>
            </a:solidFill>
          </a:ln>
        </p:spPr>
        <p:txBody>
          <a:bodyPr>
            <a:noAutofit/>
          </a:bodyPr>
          <a:lstStyle/>
          <a:p>
            <a:r>
              <a:rPr lang="ru-RU" sz="1400" dirty="0" smtClean="0"/>
              <a:t>7. Речь </a:t>
            </a:r>
            <a:r>
              <a:rPr lang="ru-RU" sz="1400" dirty="0" err="1" smtClean="0"/>
              <a:t>аграмматична</a:t>
            </a:r>
            <a:r>
              <a:rPr lang="ru-RU" sz="1400" dirty="0" smtClean="0"/>
              <a:t>. Пользуются фразой из 2-4 слов, согласуют глаголы 3 лица единственного числа настоящего времени с существительными, используют формы некоторых падежей; появляется первое лицо глаголов и местоимение «я».</a:t>
            </a:r>
          </a:p>
          <a:p>
            <a:r>
              <a:rPr lang="ru-RU" sz="1400" dirty="0" smtClean="0"/>
              <a:t>8. В речи много глаголов в повелительном наклонении.</a:t>
            </a:r>
          </a:p>
          <a:p>
            <a:r>
              <a:rPr lang="ru-RU" sz="1400" dirty="0" smtClean="0"/>
              <a:t>9. Характерно неправильное звукопроизношение большинства звуков родного языка (этап физиологического косноязычия).</a:t>
            </a:r>
          </a:p>
          <a:p>
            <a:r>
              <a:rPr lang="ru-RU" sz="1400" dirty="0" smtClean="0"/>
              <a:t>10. Неустойчивое произношение многих </a:t>
            </a:r>
            <a:r>
              <a:rPr lang="ru-RU" sz="1400" dirty="0" err="1" smtClean="0"/>
              <a:t>слов:звук</a:t>
            </a:r>
            <a:r>
              <a:rPr lang="ru-RU" sz="1400" dirty="0" smtClean="0"/>
              <a:t> </a:t>
            </a:r>
            <a:r>
              <a:rPr lang="ru-RU" sz="1400" dirty="0" err="1" smtClean="0"/>
              <a:t>товыпадает</a:t>
            </a:r>
            <a:r>
              <a:rPr lang="ru-RU" sz="1400" dirty="0" smtClean="0"/>
              <a:t>, то заменяется, то произносится верно.</a:t>
            </a:r>
          </a:p>
          <a:p>
            <a:r>
              <a:rPr lang="ru-RU" sz="1400" dirty="0" smtClean="0"/>
              <a:t>11. Нарушена слоговая структура многосложных слов(упрощение структуры путем опускания слогов из середины слова).</a:t>
            </a:r>
          </a:p>
          <a:p>
            <a:r>
              <a:rPr lang="ru-RU" sz="1600" dirty="0" smtClean="0"/>
              <a:t>12. У части детей слабый, тихий голос.</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7472386" cy="582594"/>
          </a:xfrm>
          <a:ln>
            <a:solidFill>
              <a:schemeClr val="accent1">
                <a:lumMod val="75000"/>
              </a:schemeClr>
            </a:solidFill>
            <a:prstDash val="sysDash"/>
          </a:ln>
        </p:spPr>
        <p:txBody>
          <a:bodyPr>
            <a:normAutofit/>
          </a:bodyPr>
          <a:lstStyle/>
          <a:p>
            <a:r>
              <a:rPr lang="ru-RU" sz="2800" i="1" dirty="0" smtClean="0"/>
              <a:t>РАЗВИТИЯ РЕЧИ ДЕТЕЙ В ТРИ ГОДА</a:t>
            </a:r>
            <a:endParaRPr lang="ru-RU" sz="2800" i="1" dirty="0"/>
          </a:p>
        </p:txBody>
      </p:sp>
      <p:sp>
        <p:nvSpPr>
          <p:cNvPr id="3" name="Содержимое 2"/>
          <p:cNvSpPr>
            <a:spLocks noGrp="1"/>
          </p:cNvSpPr>
          <p:nvPr>
            <p:ph sz="quarter" idx="13"/>
          </p:nvPr>
        </p:nvSpPr>
        <p:spPr>
          <a:xfrm>
            <a:off x="285120" y="659096"/>
            <a:ext cx="4358888" cy="6010264"/>
          </a:xfrm>
          <a:ln>
            <a:solidFill>
              <a:schemeClr val="tx2">
                <a:lumMod val="60000"/>
                <a:lumOff val="40000"/>
              </a:schemeClr>
            </a:solidFill>
          </a:ln>
        </p:spPr>
        <p:txBody>
          <a:bodyPr>
            <a:noAutofit/>
          </a:bodyPr>
          <a:lstStyle/>
          <a:p>
            <a:pPr>
              <a:lnSpc>
                <a:spcPct val="100000"/>
              </a:lnSpc>
            </a:pPr>
            <a:r>
              <a:rPr lang="ru-RU" sz="1400" dirty="0" smtClean="0">
                <a:latin typeface="Calibri" panose="020F0502020204030204" pitchFamily="34" charset="0"/>
                <a:cs typeface="Calibri" panose="020F0502020204030204" pitchFamily="34" charset="0"/>
              </a:rPr>
              <a:t>1. Самым важным отличием речи </a:t>
            </a:r>
          </a:p>
          <a:p>
            <a:pPr>
              <a:lnSpc>
                <a:spcPct val="100000"/>
              </a:lnSpc>
              <a:buNone/>
            </a:pPr>
            <a:r>
              <a:rPr lang="ru-RU" sz="1400" dirty="0" smtClean="0">
                <a:latin typeface="Calibri" panose="020F0502020204030204" pitchFamily="34" charset="0"/>
                <a:cs typeface="Calibri" panose="020F0502020204030204" pitchFamily="34" charset="0"/>
              </a:rPr>
              <a:t>трехлетнего ребенка от двухлетнего является </a:t>
            </a:r>
          </a:p>
          <a:p>
            <a:pPr>
              <a:lnSpc>
                <a:spcPct val="100000"/>
              </a:lnSpc>
              <a:buNone/>
            </a:pPr>
            <a:r>
              <a:rPr lang="ru-RU" sz="1400" dirty="0" smtClean="0">
                <a:latin typeface="Calibri" panose="020F0502020204030204" pitchFamily="34" charset="0"/>
                <a:cs typeface="Calibri" panose="020F0502020204030204" pitchFamily="34" charset="0"/>
              </a:rPr>
              <a:t>почти полное отсутствие </a:t>
            </a:r>
            <a:r>
              <a:rPr lang="ru-RU" sz="1400" dirty="0" err="1" smtClean="0">
                <a:latin typeface="Calibri" panose="020F0502020204030204" pitchFamily="34" charset="0"/>
                <a:cs typeface="Calibri" panose="020F0502020204030204" pitchFamily="34" charset="0"/>
              </a:rPr>
              <a:t>аграмматизмов</a:t>
            </a:r>
            <a:r>
              <a:rPr lang="ru-RU" sz="1400" dirty="0" smtClean="0">
                <a:latin typeface="Calibri" panose="020F0502020204030204" pitchFamily="34" charset="0"/>
                <a:cs typeface="Calibri" panose="020F0502020204030204" pitchFamily="34" charset="0"/>
              </a:rPr>
              <a:t> в </a:t>
            </a:r>
          </a:p>
          <a:p>
            <a:pPr>
              <a:lnSpc>
                <a:spcPct val="100000"/>
              </a:lnSpc>
              <a:buNone/>
            </a:pPr>
            <a:r>
              <a:rPr lang="ru-RU" sz="1400" dirty="0" smtClean="0">
                <a:latin typeface="Calibri" panose="020F0502020204030204" pitchFamily="34" charset="0"/>
                <a:cs typeface="Calibri" panose="020F0502020204030204" pitchFamily="34" charset="0"/>
              </a:rPr>
              <a:t>речи трехлетнего.</a:t>
            </a:r>
          </a:p>
          <a:p>
            <a:pPr>
              <a:lnSpc>
                <a:spcPct val="100000"/>
              </a:lnSpc>
            </a:pPr>
            <a:r>
              <a:rPr lang="ru-RU" sz="1400" dirty="0" smtClean="0">
                <a:latin typeface="Calibri" panose="020F0502020204030204" pitchFamily="34" charset="0"/>
                <a:cs typeface="Calibri" panose="020F0502020204030204" pitchFamily="34" charset="0"/>
              </a:rPr>
              <a:t>2. Связь слов в предложении налажена с </a:t>
            </a:r>
          </a:p>
          <a:p>
            <a:pPr>
              <a:lnSpc>
                <a:spcPct val="100000"/>
              </a:lnSpc>
              <a:buNone/>
            </a:pPr>
            <a:r>
              <a:rPr lang="ru-RU" sz="1400" dirty="0" smtClean="0">
                <a:latin typeface="Calibri" panose="020F0502020204030204" pitchFamily="34" charset="0"/>
                <a:cs typeface="Calibri" panose="020F0502020204030204" pitchFamily="34" charset="0"/>
              </a:rPr>
              <a:t>помощью окончаний и предлогов, </a:t>
            </a:r>
          </a:p>
          <a:p>
            <a:pPr>
              <a:lnSpc>
                <a:spcPct val="100000"/>
              </a:lnSpc>
              <a:buNone/>
            </a:pPr>
            <a:r>
              <a:rPr lang="ru-RU" sz="1400" dirty="0" smtClean="0">
                <a:latin typeface="Calibri" panose="020F0502020204030204" pitchFamily="34" charset="0"/>
                <a:cs typeface="Calibri" panose="020F0502020204030204" pitchFamily="34" charset="0"/>
              </a:rPr>
              <a:t>употребляются союзы, используются все </a:t>
            </a:r>
          </a:p>
          <a:p>
            <a:pPr>
              <a:lnSpc>
                <a:spcPct val="100000"/>
              </a:lnSpc>
              <a:buNone/>
            </a:pPr>
            <a:r>
              <a:rPr lang="ru-RU" sz="1400" dirty="0" smtClean="0">
                <a:latin typeface="Calibri" panose="020F0502020204030204" pitchFamily="34" charset="0"/>
                <a:cs typeface="Calibri" panose="020F0502020204030204" pitchFamily="34" charset="0"/>
              </a:rPr>
              <a:t>основные части речи.</a:t>
            </a:r>
          </a:p>
          <a:p>
            <a:pPr>
              <a:lnSpc>
                <a:spcPct val="100000"/>
              </a:lnSpc>
            </a:pPr>
            <a:r>
              <a:rPr lang="ru-RU" sz="1400" dirty="0" smtClean="0">
                <a:latin typeface="Calibri" panose="020F0502020204030204" pitchFamily="34" charset="0"/>
                <a:cs typeface="Calibri" panose="020F0502020204030204" pitchFamily="34" charset="0"/>
              </a:rPr>
              <a:t>3. Словарный запас характеризуется не </a:t>
            </a:r>
          </a:p>
          <a:p>
            <a:pPr>
              <a:lnSpc>
                <a:spcPct val="100000"/>
              </a:lnSpc>
              <a:buNone/>
            </a:pPr>
            <a:r>
              <a:rPr lang="ru-RU" sz="1400" dirty="0" err="1" smtClean="0">
                <a:latin typeface="Calibri" panose="020F0502020204030204" pitchFamily="34" charset="0"/>
                <a:cs typeface="Calibri" panose="020F0502020204030204" pitchFamily="34" charset="0"/>
              </a:rPr>
              <a:t>толькословами</a:t>
            </a:r>
            <a:r>
              <a:rPr lang="ru-RU" sz="1400" dirty="0" smtClean="0">
                <a:latin typeface="Calibri" panose="020F0502020204030204" pitchFamily="34" charset="0"/>
                <a:cs typeface="Calibri" panose="020F0502020204030204" pitchFamily="34" charset="0"/>
              </a:rPr>
              <a:t> чисто бытовой тематики,</a:t>
            </a:r>
          </a:p>
          <a:p>
            <a:pPr>
              <a:lnSpc>
                <a:spcPct val="100000"/>
              </a:lnSpc>
              <a:buNone/>
            </a:pPr>
            <a:r>
              <a:rPr lang="ru-RU" sz="1400" dirty="0" smtClean="0">
                <a:latin typeface="Calibri" panose="020F0502020204030204" pitchFamily="34" charset="0"/>
                <a:cs typeface="Calibri" panose="020F0502020204030204" pitchFamily="34" charset="0"/>
              </a:rPr>
              <a:t>встречаются слова оценочного значения, </a:t>
            </a:r>
          </a:p>
          <a:p>
            <a:pPr>
              <a:lnSpc>
                <a:spcPct val="100000"/>
              </a:lnSpc>
              <a:buNone/>
            </a:pPr>
            <a:r>
              <a:rPr lang="ru-RU" sz="1400" dirty="0" smtClean="0">
                <a:latin typeface="Calibri" panose="020F0502020204030204" pitchFamily="34" charset="0"/>
                <a:cs typeface="Calibri" panose="020F0502020204030204" pitchFamily="34" charset="0"/>
              </a:rPr>
              <a:t>слова обобщения. Ребенок уже оперирует </a:t>
            </a:r>
          </a:p>
          <a:p>
            <a:pPr>
              <a:lnSpc>
                <a:spcPct val="100000"/>
              </a:lnSpc>
              <a:buNone/>
            </a:pPr>
            <a:r>
              <a:rPr lang="ru-RU" sz="1400" dirty="0" smtClean="0">
                <a:latin typeface="Calibri" panose="020F0502020204030204" pitchFamily="34" charset="0"/>
                <a:cs typeface="Calibri" panose="020F0502020204030204" pitchFamily="34" charset="0"/>
              </a:rPr>
              <a:t>некоторыми родовыми понятиями.</a:t>
            </a:r>
          </a:p>
          <a:p>
            <a:pPr>
              <a:lnSpc>
                <a:spcPct val="100000"/>
              </a:lnSpc>
            </a:pPr>
            <a:r>
              <a:rPr lang="ru-RU" sz="1400" dirty="0" smtClean="0">
                <a:latin typeface="Calibri" panose="020F0502020204030204" pitchFamily="34" charset="0"/>
                <a:cs typeface="Calibri" panose="020F0502020204030204" pitchFamily="34" charset="0"/>
              </a:rPr>
              <a:t>4. Звукопроизношение еще не </a:t>
            </a:r>
          </a:p>
          <a:p>
            <a:pPr>
              <a:lnSpc>
                <a:spcPct val="100000"/>
              </a:lnSpc>
              <a:buNone/>
            </a:pPr>
            <a:r>
              <a:rPr lang="ru-RU" sz="1400" dirty="0" smtClean="0">
                <a:latin typeface="Calibri" panose="020F0502020204030204" pitchFamily="34" charset="0"/>
                <a:cs typeface="Calibri" panose="020F0502020204030204" pitchFamily="34" charset="0"/>
              </a:rPr>
              <a:t>полностью соответствует норме.</a:t>
            </a:r>
          </a:p>
          <a:p>
            <a:pPr>
              <a:lnSpc>
                <a:spcPct val="100000"/>
              </a:lnSpc>
              <a:buNone/>
            </a:pPr>
            <a:r>
              <a:rPr lang="ru-RU" sz="1400" dirty="0" smtClean="0">
                <a:latin typeface="Calibri" panose="020F0502020204030204" pitchFamily="34" charset="0"/>
                <a:cs typeface="Calibri" panose="020F0502020204030204" pitchFamily="34" charset="0"/>
              </a:rPr>
              <a:t>Отсутствуют шипящие и сонорные. Твердые и</a:t>
            </a:r>
          </a:p>
          <a:p>
            <a:pPr>
              <a:lnSpc>
                <a:spcPct val="100000"/>
              </a:lnSpc>
              <a:buNone/>
            </a:pPr>
            <a:r>
              <a:rPr lang="ru-RU" sz="1400" dirty="0" smtClean="0">
                <a:latin typeface="Calibri" panose="020F0502020204030204" pitchFamily="34" charset="0"/>
                <a:cs typeface="Calibri" panose="020F0502020204030204" pitchFamily="34" charset="0"/>
              </a:rPr>
              <a:t>мягкие звуки дифференцируются</a:t>
            </a:r>
          </a:p>
          <a:p>
            <a:pPr>
              <a:lnSpc>
                <a:spcPct val="100000"/>
              </a:lnSpc>
              <a:buNone/>
            </a:pPr>
            <a:r>
              <a:rPr lang="ru-RU" sz="1400" dirty="0" smtClean="0">
                <a:latin typeface="Calibri" panose="020F0502020204030204" pitchFamily="34" charset="0"/>
                <a:cs typeface="Calibri" panose="020F0502020204030204" pitchFamily="34" charset="0"/>
              </a:rPr>
              <a:t>большинством детей.</a:t>
            </a:r>
          </a:p>
        </p:txBody>
      </p:sp>
      <p:sp>
        <p:nvSpPr>
          <p:cNvPr id="4" name="Содержимое 3"/>
          <p:cNvSpPr>
            <a:spLocks noGrp="1"/>
          </p:cNvSpPr>
          <p:nvPr>
            <p:ph sz="quarter" idx="14"/>
          </p:nvPr>
        </p:nvSpPr>
        <p:spPr>
          <a:xfrm>
            <a:off x="4788024" y="636648"/>
            <a:ext cx="4069656" cy="5214974"/>
          </a:xfrm>
          <a:ln>
            <a:solidFill>
              <a:schemeClr val="tx2">
                <a:lumMod val="60000"/>
                <a:lumOff val="40000"/>
              </a:schemeClr>
            </a:solidFill>
          </a:ln>
        </p:spPr>
        <p:txBody>
          <a:bodyPr>
            <a:normAutofit/>
          </a:bodyPr>
          <a:lstStyle/>
          <a:p>
            <a:r>
              <a:rPr lang="ru-RU" sz="1600" dirty="0" smtClean="0"/>
              <a:t>5. Слова со сложной слоговой структурой и со стечениями согласных могут произноситься   искаженно.</a:t>
            </a:r>
          </a:p>
          <a:p>
            <a:r>
              <a:rPr lang="ru-RU" sz="1600" dirty="0" smtClean="0"/>
              <a:t>6. Если у ребенка сформировано </a:t>
            </a:r>
          </a:p>
          <a:p>
            <a:pPr>
              <a:buNone/>
            </a:pPr>
            <a:r>
              <a:rPr lang="ru-RU" sz="1600" dirty="0" smtClean="0"/>
              <a:t>положительное отношение к книгам, он любит слушать по многу раз знакомые сказки и стихи. </a:t>
            </a:r>
          </a:p>
          <a:p>
            <a:pPr>
              <a:buNone/>
            </a:pPr>
            <a:r>
              <a:rPr lang="ru-RU" sz="1600" dirty="0" smtClean="0"/>
              <a:t>Хорошо запоминает текст и дословно</a:t>
            </a:r>
          </a:p>
          <a:p>
            <a:pPr>
              <a:buNone/>
            </a:pPr>
            <a:r>
              <a:rPr lang="ru-RU" sz="1600" dirty="0" smtClean="0"/>
              <a:t>воспроизводит его. Свободного</a:t>
            </a:r>
          </a:p>
          <a:p>
            <a:pPr>
              <a:buNone/>
            </a:pPr>
            <a:r>
              <a:rPr lang="ru-RU" sz="1600" dirty="0" smtClean="0"/>
              <a:t>пересказа своими словами еще не дает.</a:t>
            </a:r>
          </a:p>
          <a:p>
            <a:r>
              <a:rPr lang="ru-RU" sz="1600" dirty="0" smtClean="0"/>
              <a:t>7. Понимает несложные сюжетные </a:t>
            </a:r>
          </a:p>
          <a:p>
            <a:pPr>
              <a:buNone/>
            </a:pPr>
            <a:r>
              <a:rPr lang="ru-RU" sz="1600" dirty="0" smtClean="0"/>
              <a:t>картинки.</a:t>
            </a:r>
            <a:endParaRPr lang="ru-RU"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6743" y="188640"/>
            <a:ext cx="7358114" cy="582594"/>
          </a:xfrm>
          <a:ln w="6350">
            <a:solidFill>
              <a:schemeClr val="tx2">
                <a:lumMod val="60000"/>
                <a:lumOff val="40000"/>
              </a:schemeClr>
            </a:solidFill>
          </a:ln>
        </p:spPr>
        <p:txBody>
          <a:bodyPr>
            <a:normAutofit/>
          </a:bodyPr>
          <a:lstStyle/>
          <a:p>
            <a:r>
              <a:rPr lang="ru-RU" sz="2800" i="1" dirty="0" smtClean="0"/>
              <a:t>РАЗВИТИЯ РЕЧИ ДЕТЕЙ В ЧЕТЫРЕ ГОДА</a:t>
            </a:r>
            <a:endParaRPr lang="ru-RU" sz="2800" i="1" dirty="0"/>
          </a:p>
        </p:txBody>
      </p:sp>
      <p:sp>
        <p:nvSpPr>
          <p:cNvPr id="3" name="Содержимое 2"/>
          <p:cNvSpPr>
            <a:spLocks noGrp="1"/>
          </p:cNvSpPr>
          <p:nvPr>
            <p:ph sz="quarter" idx="13"/>
          </p:nvPr>
        </p:nvSpPr>
        <p:spPr>
          <a:xfrm>
            <a:off x="0" y="847736"/>
            <a:ext cx="5868144" cy="6010264"/>
          </a:xfrm>
          <a:ln>
            <a:solidFill>
              <a:schemeClr val="accent2">
                <a:lumMod val="75000"/>
              </a:schemeClr>
            </a:solidFill>
            <a:prstDash val="dashDot"/>
          </a:ln>
        </p:spPr>
        <p:txBody>
          <a:bodyPr>
            <a:noAutofit/>
          </a:bodyPr>
          <a:lstStyle/>
          <a:p>
            <a:r>
              <a:rPr lang="ru-RU" sz="1400" dirty="0" smtClean="0"/>
              <a:t>1. Словарный запас достигает 2000 слов.</a:t>
            </a:r>
          </a:p>
          <a:p>
            <a:r>
              <a:rPr lang="ru-RU" sz="1400" dirty="0" smtClean="0"/>
              <a:t>2. В активной речи появляются слова  второй степени обобщения.</a:t>
            </a:r>
          </a:p>
          <a:p>
            <a:r>
              <a:rPr lang="ru-RU" sz="1400" dirty="0" smtClean="0"/>
              <a:t>3. Словарный запас обогащается за счет наречий, обозначающих пространственные и временные признаки.</a:t>
            </a:r>
          </a:p>
          <a:p>
            <a:r>
              <a:rPr lang="ru-RU" sz="1400" dirty="0" smtClean="0"/>
              <a:t>4. Появляется «словотворчество», что свидетельствует о начале усвоения словообразовательных моделей.</a:t>
            </a:r>
          </a:p>
          <a:p>
            <a:r>
              <a:rPr lang="ru-RU" sz="1400" dirty="0" smtClean="0"/>
              <a:t>5. В речи все меньше ошибок на  словоизменение основных частей речи.</a:t>
            </a:r>
          </a:p>
          <a:p>
            <a:r>
              <a:rPr lang="ru-RU" sz="1400" dirty="0" smtClean="0"/>
              <a:t>6. У многих детей звукопроизношение нормализовалось, у части детей наблюдаются смешения свистящих и шипящих, а также отсутствие </a:t>
            </a:r>
            <a:r>
              <a:rPr lang="ru-RU" sz="1400" dirty="0" err="1" smtClean="0"/>
              <a:t>вибрантов</a:t>
            </a:r>
            <a:r>
              <a:rPr lang="ru-RU" sz="1400" dirty="0" smtClean="0"/>
              <a:t> Р, Р'.</a:t>
            </a:r>
          </a:p>
          <a:p>
            <a:r>
              <a:rPr lang="ru-RU" sz="1400" dirty="0" smtClean="0"/>
              <a:t>7. Связная речь еще не сложилась, в рассказах о событиях и з собственной жизни допускается непоследовательность; пересказ известной сказки возможен.</a:t>
            </a:r>
          </a:p>
          <a:p>
            <a:r>
              <a:rPr lang="ru-RU" sz="1400" dirty="0" smtClean="0"/>
              <a:t>8. Хорошо развитая в данном возрасте  непроизвольная память позволяет запомнить большое количество стихотворных произведений наизусть.</a:t>
            </a:r>
          </a:p>
          <a:p>
            <a:endParaRPr lang="ru-RU" sz="1400" dirty="0" smtClean="0"/>
          </a:p>
          <a:p>
            <a:endParaRPr lang="ru-RU" sz="1400" dirty="0"/>
          </a:p>
        </p:txBody>
      </p:sp>
      <p:pic>
        <p:nvPicPr>
          <p:cNvPr id="1026" name="Picture 2" descr="C:\Users\MSI\Desktop\мир.png"/>
          <p:cNvPicPr>
            <a:picLocks noGrp="1" noChangeAspect="1" noChangeArrowheads="1"/>
          </p:cNvPicPr>
          <p:nvPr>
            <p:ph sz="quarter" idx="14"/>
          </p:nvPr>
        </p:nvPicPr>
        <p:blipFill>
          <a:blip r:embed="rId2"/>
          <a:srcRect/>
          <a:stretch>
            <a:fillRect/>
          </a:stretch>
        </p:blipFill>
        <p:spPr bwMode="auto">
          <a:xfrm>
            <a:off x="5868144" y="1268760"/>
            <a:ext cx="3134151" cy="465658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TM04033925[[fn=Капля]]</Template>
  <TotalTime>410</TotalTime>
  <Words>3457</Words>
  <Application>Microsoft Office PowerPoint</Application>
  <PresentationFormat>Экран (4:3)</PresentationFormat>
  <Paragraphs>302</Paragraphs>
  <Slides>22</Slides>
  <Notes>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Calibri</vt:lpstr>
      <vt:lpstr>Tw Cen MT</vt:lpstr>
      <vt:lpstr>Капля</vt:lpstr>
      <vt:lpstr>Задержка речевого развития</vt:lpstr>
      <vt:lpstr>Развитие речи.</vt:lpstr>
      <vt:lpstr>Органы речи и как их развивать. </vt:lpstr>
      <vt:lpstr>   Развитие речи у ребенка зависит от его типа высшей нервной деятельности  </vt:lpstr>
      <vt:lpstr>Почему происходит задержка речи у ребенка?</vt:lpstr>
      <vt:lpstr>   Нормы речевого развития:  первый год жизни.  </vt:lpstr>
      <vt:lpstr>РАЗВИТИЯ РЕЧИ ДЕТЕЙ В ДВА ГОДА</vt:lpstr>
      <vt:lpstr>РАЗВИТИЯ РЕЧИ ДЕТЕЙ В ТРИ ГОДА</vt:lpstr>
      <vt:lpstr>РАЗВИТИЯ РЕЧИ ДЕТЕЙ В ЧЕТЫРЕ ГОДА</vt:lpstr>
      <vt:lpstr>РАЗВИТИЯ РЕЧИ ДЕТЕЙ В ПЯТЬ ЛЕТ</vt:lpstr>
      <vt:lpstr>Диагностика и  лечение задержки развития речи</vt:lpstr>
      <vt:lpstr>Что необходимо в первую очередь, если малыш не начинает говорить в соответствии со своим возрастом?</vt:lpstr>
      <vt:lpstr>   Занятия с логопедом, а порой и с логопедом-дефектологом необходимо начинать, как можно раньше и проводить регулярно.   По возможности определить ребенка в специализированный детский сад.</vt:lpstr>
      <vt:lpstr>  Занимаетесь ли вы так с ребенком.   </vt:lpstr>
      <vt:lpstr>Игрушки для развития мелкой моторики у детей.</vt:lpstr>
      <vt:lpstr>Тема «Игрушки» (занятие № 1)</vt:lpstr>
      <vt:lpstr>занятие № 1  продолжение</vt:lpstr>
      <vt:lpstr>Тема «Игрушки» (занятие № 2)</vt:lpstr>
      <vt:lpstr>занятие № 2  продолжение</vt:lpstr>
      <vt:lpstr>Тема «Игрушки» (занятие № 3)  </vt:lpstr>
      <vt:lpstr>занятие № 3  продолжение</vt:lpstr>
      <vt:lpstr>  Говорят дети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Задержка речевого развития</dc:title>
  <dc:creator>владимирова</dc:creator>
  <cp:lastModifiedBy>Марина</cp:lastModifiedBy>
  <cp:revision>51</cp:revision>
  <dcterms:created xsi:type="dcterms:W3CDTF">2011-05-07T17:56:26Z</dcterms:created>
  <dcterms:modified xsi:type="dcterms:W3CDTF">2015-01-09T19:01:51Z</dcterms:modified>
</cp:coreProperties>
</file>