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9" r:id="rId4"/>
    <p:sldId id="260" r:id="rId5"/>
    <p:sldId id="261" r:id="rId6"/>
    <p:sldId id="263" r:id="rId7"/>
    <p:sldId id="265" r:id="rId8"/>
    <p:sldId id="26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B8F03-20E2-4FC6-9BBF-B5DC90C76E0D}" type="datetimeFigureOut">
              <a:rPr lang="ru-RU" smtClean="0"/>
              <a:t>10.01.2015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891F9B0-95AE-494B-B511-85925EB5CA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B8F03-20E2-4FC6-9BBF-B5DC90C76E0D}" type="datetimeFigureOut">
              <a:rPr lang="ru-RU" smtClean="0"/>
              <a:t>10.01.2015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1F9B0-95AE-494B-B511-85925EB5CA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B8F03-20E2-4FC6-9BBF-B5DC90C76E0D}" type="datetimeFigureOut">
              <a:rPr lang="ru-RU" smtClean="0"/>
              <a:t>10.01.2015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1F9B0-95AE-494B-B511-85925EB5CA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B8F03-20E2-4FC6-9BBF-B5DC90C76E0D}" type="datetimeFigureOut">
              <a:rPr lang="ru-RU" smtClean="0"/>
              <a:t>10.01.2015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891F9B0-95AE-494B-B511-85925EB5CA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B8F03-20E2-4FC6-9BBF-B5DC90C76E0D}" type="datetimeFigureOut">
              <a:rPr lang="ru-RU" smtClean="0"/>
              <a:t>10.01.2015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1F9B0-95AE-494B-B511-85925EB5CA9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B8F03-20E2-4FC6-9BBF-B5DC90C76E0D}" type="datetimeFigureOut">
              <a:rPr lang="ru-RU" smtClean="0"/>
              <a:t>10.01.2015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1F9B0-95AE-494B-B511-85925EB5CA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B8F03-20E2-4FC6-9BBF-B5DC90C76E0D}" type="datetimeFigureOut">
              <a:rPr lang="ru-RU" smtClean="0"/>
              <a:t>10.01.2015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1891F9B0-95AE-494B-B511-85925EB5CA95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B8F03-20E2-4FC6-9BBF-B5DC90C76E0D}" type="datetimeFigureOut">
              <a:rPr lang="ru-RU" smtClean="0"/>
              <a:t>10.01.2015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1F9B0-95AE-494B-B511-85925EB5CA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B8F03-20E2-4FC6-9BBF-B5DC90C76E0D}" type="datetimeFigureOut">
              <a:rPr lang="ru-RU" smtClean="0"/>
              <a:t>10.01.2015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1F9B0-95AE-494B-B511-85925EB5CA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B8F03-20E2-4FC6-9BBF-B5DC90C76E0D}" type="datetimeFigureOut">
              <a:rPr lang="ru-RU" smtClean="0"/>
              <a:t>10.01.2015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1F9B0-95AE-494B-B511-85925EB5CA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B8F03-20E2-4FC6-9BBF-B5DC90C76E0D}" type="datetimeFigureOut">
              <a:rPr lang="ru-RU" smtClean="0"/>
              <a:t>10.01.2015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1F9B0-95AE-494B-B511-85925EB5CA95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40B8F03-20E2-4FC6-9BBF-B5DC90C76E0D}" type="datetimeFigureOut">
              <a:rPr lang="ru-RU" smtClean="0"/>
              <a:t>10.01.2015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891F9B0-95AE-494B-B511-85925EB5CA95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audio" Target="../media/audio2.wav"/><Relationship Id="rId7" Type="http://schemas.openxmlformats.org/officeDocument/2006/relationships/image" Target="../media/image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audio" Target="../media/audio3.wav"/><Relationship Id="rId7" Type="http://schemas.openxmlformats.org/officeDocument/2006/relationships/image" Target="../media/image11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21.png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25.png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7.wav"/><Relationship Id="rId7" Type="http://schemas.openxmlformats.org/officeDocument/2006/relationships/image" Target="../media/image29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jpeg"/><Relationship Id="rId4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33.png"/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2060848"/>
            <a:ext cx="8458200" cy="136815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ДИДАКТИЧЕСКИЕ ИГРЫ</a:t>
            </a:r>
            <a:br>
              <a:rPr lang="ru-RU" dirty="0" smtClean="0"/>
            </a:br>
            <a:r>
              <a:rPr lang="ru-RU" sz="2600" dirty="0" smtClean="0">
                <a:solidFill>
                  <a:srgbClr val="C00000"/>
                </a:solidFill>
              </a:rPr>
              <a:t>по русскому народному творчеству</a:t>
            </a:r>
            <a:endParaRPr lang="ru-RU" sz="2600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60648"/>
            <a:ext cx="8458200" cy="914400"/>
          </a:xfrm>
        </p:spPr>
        <p:txBody>
          <a:bodyPr>
            <a:normAutofit/>
          </a:bodyPr>
          <a:lstStyle/>
          <a:p>
            <a:pPr algn="ctr"/>
            <a:r>
              <a:rPr lang="ru-RU" sz="2200" dirty="0" smtClean="0">
                <a:solidFill>
                  <a:srgbClr val="0070C0"/>
                </a:solidFill>
              </a:rPr>
              <a:t>Муниципальное бюджетное дошкольное образовательное учреждение детский сад комбинированного вида №19</a:t>
            </a:r>
            <a:endParaRPr lang="ru-RU" sz="2200" dirty="0">
              <a:solidFill>
                <a:srgbClr val="0070C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04048" y="4005064"/>
            <a:ext cx="3923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>
                <a:ln w="17780" cmpd="sng">
                  <a:solidFill>
                    <a:srgbClr val="4F81BD">
                      <a:tint val="3000"/>
                    </a:srgb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alibri" pitchFamily="34" charset="0"/>
                <a:cs typeface="Arial" charset="0"/>
              </a:rPr>
              <a:t>Выполнила</a:t>
            </a:r>
            <a:r>
              <a:rPr lang="ru-RU" sz="2400" b="1" dirty="0" smtClean="0">
                <a:ln w="17780" cmpd="sng">
                  <a:solidFill>
                    <a:srgbClr val="4F81BD">
                      <a:tint val="3000"/>
                    </a:srgb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alibri" pitchFamily="34" charset="0"/>
                <a:cs typeface="Arial" charset="0"/>
              </a:rPr>
              <a:t>: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>
                <a:ln w="17780" cmpd="sng">
                  <a:solidFill>
                    <a:srgbClr val="4F81BD">
                      <a:tint val="3000"/>
                    </a:srgb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alibri" pitchFamily="34" charset="0"/>
                <a:cs typeface="Arial" charset="0"/>
              </a:rPr>
              <a:t>с</a:t>
            </a:r>
            <a:r>
              <a:rPr lang="ru-RU" sz="2400" b="1" dirty="0" smtClean="0">
                <a:ln w="17780" cmpd="sng">
                  <a:solidFill>
                    <a:srgbClr val="4F81BD">
                      <a:tint val="3000"/>
                    </a:srgb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alibri" pitchFamily="34" charset="0"/>
                <a:cs typeface="Arial" charset="0"/>
              </a:rPr>
              <a:t>тарший воспитатель</a:t>
            </a:r>
            <a:endParaRPr lang="ru-RU" sz="2400" b="1" dirty="0">
              <a:ln w="17780" cmpd="sng">
                <a:solidFill>
                  <a:srgbClr val="4F81BD">
                    <a:tint val="3000"/>
                  </a:srgb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Calibri" pitchFamily="34" charset="0"/>
              <a:cs typeface="Arial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>
                <a:ln w="17780" cmpd="sng">
                  <a:solidFill>
                    <a:srgbClr val="4F81BD">
                      <a:tint val="3000"/>
                    </a:srgb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alibri" pitchFamily="34" charset="0"/>
                <a:cs typeface="Arial" charset="0"/>
              </a:rPr>
              <a:t>Теплова Ирина Николаевна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5661248"/>
            <a:ext cx="4572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200" b="1" dirty="0">
                <a:ln w="17780" cmpd="sng">
                  <a:solidFill>
                    <a:srgbClr val="4F81BD">
                      <a:tint val="3000"/>
                    </a:srgb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alibri" pitchFamily="34" charset="0"/>
                <a:cs typeface="Arial" charset="0"/>
              </a:rPr>
              <a:t>г</a:t>
            </a:r>
            <a:r>
              <a:rPr lang="ru-RU" sz="2200" b="1" dirty="0" smtClean="0">
                <a:ln w="17780" cmpd="sng">
                  <a:solidFill>
                    <a:srgbClr val="4F81BD">
                      <a:tint val="3000"/>
                    </a:srgb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alibri" pitchFamily="34" charset="0"/>
                <a:cs typeface="Arial" charset="0"/>
              </a:rPr>
              <a:t>. Нижний Новгород</a:t>
            </a:r>
            <a:endParaRPr lang="ru-RU" sz="2200" b="1" dirty="0">
              <a:ln w="17780" cmpd="sng">
                <a:solidFill>
                  <a:srgbClr val="4F81BD">
                    <a:tint val="3000"/>
                  </a:srgb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Calibri" pitchFamily="34" charset="0"/>
              <a:cs typeface="Arial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200" b="1" dirty="0" smtClean="0">
                <a:ln w="17780" cmpd="sng">
                  <a:solidFill>
                    <a:srgbClr val="4F81BD">
                      <a:tint val="3000"/>
                    </a:srgb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alibri" pitchFamily="34" charset="0"/>
                <a:cs typeface="Arial" charset="0"/>
              </a:rPr>
              <a:t>2013 год</a:t>
            </a:r>
            <a:endParaRPr lang="ru-RU" sz="2200" b="1" dirty="0">
              <a:ln w="17780" cmpd="sng">
                <a:solidFill>
                  <a:srgbClr val="4F81BD">
                    <a:tint val="3000"/>
                  </a:srgb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Calibri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59586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32656"/>
            <a:ext cx="83529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800" b="1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Arial" charset="0"/>
              </a:rPr>
              <a:t>НАЙДИ ТАКУЮ </a:t>
            </a:r>
            <a:r>
              <a:rPr lang="ru-RU" sz="48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Arial" charset="0"/>
              </a:rPr>
              <a:t>ЖЕ МАТРЁШКУ</a:t>
            </a:r>
            <a:endParaRPr lang="ru-RU" sz="4800" b="1" dirty="0">
              <a:ln w="11430"/>
              <a:gradFill>
                <a:gsLst>
                  <a:gs pos="0">
                    <a:srgbClr val="C0504D">
                      <a:tint val="70000"/>
                      <a:satMod val="245000"/>
                    </a:srgbClr>
                  </a:gs>
                  <a:gs pos="75000">
                    <a:srgbClr val="C0504D">
                      <a:tint val="90000"/>
                      <a:shade val="60000"/>
                      <a:satMod val="240000"/>
                    </a:srgbClr>
                  </a:gs>
                  <a:gs pos="100000">
                    <a:srgbClr val="C0504D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alibri" pitchFamily="34" charset="0"/>
              <a:cs typeface="Arial" charset="0"/>
            </a:endParaRPr>
          </a:p>
        </p:txBody>
      </p:sp>
      <p:pic>
        <p:nvPicPr>
          <p:cNvPr id="3" name="Picture 6" descr="C:\Users\Жанна\Desktop\для игр\0_6defd_2cc6c97a_XL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259632" y="2198284"/>
            <a:ext cx="1656110" cy="3102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7" descr="C:\Users\Жанна\Desktop\для игр\0_e603c_ea9872c4_XL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833555" y="1382338"/>
            <a:ext cx="1264324" cy="236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0" descr="C:\Users\Жанна\Desktop\для игр\0_6defd_2cc6c97a_XL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011989" y="1378502"/>
            <a:ext cx="1262870" cy="236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 descr="C:\Users\Жанна\Desktop\для игр\матр 2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863465" y="3989717"/>
            <a:ext cx="1309979" cy="2455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C:\Users\Жанна\Desktop\для игр\матр.pn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985000" y="3924300"/>
            <a:ext cx="1289859" cy="2414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96088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5" presetID="37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639 0.12685 L -0.2165 0.30787 C -0.24601 0.34861 -0.29306 0.37593 -0.34236 0.38218 C -0.40052 0.38959 -0.4474 0.37431 -0.48247 0.34306 L -0.64775 0.20278 " pathEditMode="relative" rAng="10473923" ptsTypes="FffFF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800" y="14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260648"/>
            <a:ext cx="87849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0" cap="none" spc="0" normalizeH="0" baseline="0" noProof="0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Calibri" pitchFamily="34" charset="0"/>
                <a:cs typeface="Arial" charset="0"/>
              </a:rPr>
              <a:t>Какой матрешки не хватает</a:t>
            </a:r>
            <a:r>
              <a:rPr kumimoji="0" lang="ru-RU" sz="5400" b="1" i="0" u="none" strike="noStrike" kern="0" cap="none" spc="0" normalizeH="0" baseline="0" noProof="0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Calibri" pitchFamily="34" charset="0"/>
                <a:cs typeface="Arial" charset="0"/>
              </a:rPr>
              <a:t>?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3" name="Picture 5" descr="C:\Users\Жанна\Desktop\для игр\0000000088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123950" y="1193800"/>
            <a:ext cx="3622675" cy="271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4" descr="C:\Users\Жанна\Desktop\для игр\0000000088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-684213" y="836613"/>
            <a:ext cx="4197351" cy="314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C:\Users\Жанна\Desktop\для игр\0000000088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697163" y="1571625"/>
            <a:ext cx="3143250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 descr="C:\Users\Жанна\Desktop\для игр\0000000088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519737" y="2339975"/>
            <a:ext cx="2066925" cy="149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C:\Users\Жанна\Desktop\для игр\0000000088.pn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553200" y="2704523"/>
            <a:ext cx="1520825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9" descr="C:\Users\Жанна\Desktop\для игр\0000000088.pn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1166811" y="5368348"/>
            <a:ext cx="1520825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7" descr="C:\Users\Жанна\Desktop\для игр\0000000088.pn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2984925" y="4581525"/>
            <a:ext cx="2589213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1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4949825" y="3703638"/>
            <a:ext cx="4194175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Прямоугольник 10"/>
          <p:cNvSpPr/>
          <p:nvPr/>
        </p:nvSpPr>
        <p:spPr>
          <a:xfrm>
            <a:off x="898949" y="5553075"/>
            <a:ext cx="535723" cy="923330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4BACC6"/>
            </a:solidFill>
            <a:prstDash val="solid"/>
          </a:ln>
          <a:effectLst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0" cap="all" spc="0" normalizeH="0" baseline="0" noProof="0" dirty="0">
                <a:ln w="0"/>
                <a:gradFill flip="none">
                  <a:gsLst>
                    <a:gs pos="0">
                      <a:srgbClr val="4F81BD">
                        <a:tint val="75000"/>
                        <a:shade val="75000"/>
                        <a:satMod val="170000"/>
                      </a:srgbClr>
                    </a:gs>
                    <a:gs pos="49000">
                      <a:srgbClr val="4F81BD">
                        <a:tint val="88000"/>
                        <a:shade val="65000"/>
                        <a:satMod val="172000"/>
                      </a:srgbClr>
                    </a:gs>
                    <a:gs pos="50000">
                      <a:srgbClr val="4F81BD">
                        <a:shade val="65000"/>
                        <a:satMod val="130000"/>
                      </a:srgbClr>
                    </a:gs>
                    <a:gs pos="92000">
                      <a:srgbClr val="4F81BD">
                        <a:shade val="50000"/>
                        <a:satMod val="120000"/>
                      </a:srgbClr>
                    </a:gs>
                    <a:gs pos="100000">
                      <a:srgbClr val="4F81BD">
                        <a:shade val="48000"/>
                        <a:satMod val="120000"/>
                      </a:srgb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Calibri"/>
                <a:ea typeface="+mn-ea"/>
                <a:cs typeface="+mn-cs"/>
              </a:rPr>
              <a:t>1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010030" y="5564404"/>
            <a:ext cx="535724" cy="923330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4BACC6"/>
            </a:solidFill>
            <a:prstDash val="solid"/>
          </a:ln>
          <a:effectLst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5400" b="1" kern="0" cap="all" dirty="0">
                <a:ln w="0"/>
                <a:gradFill flip="none">
                  <a:gsLst>
                    <a:gs pos="0">
                      <a:srgbClr val="4F81BD">
                        <a:tint val="75000"/>
                        <a:shade val="75000"/>
                        <a:satMod val="170000"/>
                      </a:srgbClr>
                    </a:gs>
                    <a:gs pos="49000">
                      <a:srgbClr val="4F81BD">
                        <a:tint val="88000"/>
                        <a:shade val="65000"/>
                        <a:satMod val="172000"/>
                      </a:srgbClr>
                    </a:gs>
                    <a:gs pos="50000">
                      <a:srgbClr val="4F81BD">
                        <a:shade val="65000"/>
                        <a:satMod val="130000"/>
                      </a:srgbClr>
                    </a:gs>
                    <a:gs pos="92000">
                      <a:srgbClr val="4F81BD">
                        <a:shade val="50000"/>
                        <a:satMod val="120000"/>
                      </a:srgbClr>
                    </a:gs>
                    <a:gs pos="100000">
                      <a:srgbClr val="4F81BD">
                        <a:shade val="48000"/>
                        <a:satMod val="120000"/>
                      </a:srgb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/>
              </a:rPr>
              <a:t>2</a:t>
            </a:r>
            <a:endParaRPr kumimoji="0" lang="ru-RU" sz="5400" b="1" i="0" u="none" strike="noStrike" kern="0" cap="all" spc="0" normalizeH="0" baseline="0" noProof="0" dirty="0">
              <a:ln w="0"/>
              <a:gradFill flip="none">
                <a:gsLst>
                  <a:gs pos="0">
                    <a:srgbClr val="4F81BD">
                      <a:tint val="75000"/>
                      <a:shade val="75000"/>
                      <a:satMod val="170000"/>
                    </a:srgbClr>
                  </a:gs>
                  <a:gs pos="49000">
                    <a:srgbClr val="4F81BD">
                      <a:tint val="88000"/>
                      <a:shade val="65000"/>
                      <a:satMod val="172000"/>
                    </a:srgbClr>
                  </a:gs>
                  <a:gs pos="50000">
                    <a:srgbClr val="4F81BD">
                      <a:shade val="65000"/>
                      <a:satMod val="130000"/>
                    </a:srgbClr>
                  </a:gs>
                  <a:gs pos="92000">
                    <a:srgbClr val="4F81BD">
                      <a:shade val="50000"/>
                      <a:satMod val="120000"/>
                    </a:srgbClr>
                  </a:gs>
                  <a:gs pos="100000">
                    <a:srgbClr val="4F81BD">
                      <a:shade val="48000"/>
                      <a:satMod val="120000"/>
                    </a:srgb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572550" y="5553075"/>
            <a:ext cx="535724" cy="923330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4BACC6"/>
            </a:solidFill>
            <a:prstDash val="solid"/>
          </a:ln>
          <a:effectLst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5400" b="1" kern="0" cap="all" dirty="0">
                <a:ln w="0"/>
                <a:gradFill flip="none">
                  <a:gsLst>
                    <a:gs pos="0">
                      <a:srgbClr val="4F81BD">
                        <a:tint val="75000"/>
                        <a:shade val="75000"/>
                        <a:satMod val="170000"/>
                      </a:srgbClr>
                    </a:gs>
                    <a:gs pos="49000">
                      <a:srgbClr val="4F81BD">
                        <a:tint val="88000"/>
                        <a:shade val="65000"/>
                        <a:satMod val="172000"/>
                      </a:srgbClr>
                    </a:gs>
                    <a:gs pos="50000">
                      <a:srgbClr val="4F81BD">
                        <a:shade val="65000"/>
                        <a:satMod val="130000"/>
                      </a:srgbClr>
                    </a:gs>
                    <a:gs pos="92000">
                      <a:srgbClr val="4F81BD">
                        <a:shade val="50000"/>
                        <a:satMod val="120000"/>
                      </a:srgbClr>
                    </a:gs>
                    <a:gs pos="100000">
                      <a:srgbClr val="4F81BD">
                        <a:shade val="48000"/>
                        <a:satMod val="120000"/>
                      </a:srgb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/>
              </a:rPr>
              <a:t>3</a:t>
            </a:r>
            <a:endParaRPr kumimoji="0" lang="ru-RU" sz="5400" b="1" i="0" u="none" strike="noStrike" kern="0" cap="all" spc="0" normalizeH="0" baseline="0" noProof="0" dirty="0">
              <a:ln w="0"/>
              <a:gradFill flip="none">
                <a:gsLst>
                  <a:gs pos="0">
                    <a:srgbClr val="4F81BD">
                      <a:tint val="75000"/>
                      <a:shade val="75000"/>
                      <a:satMod val="170000"/>
                    </a:srgbClr>
                  </a:gs>
                  <a:gs pos="49000">
                    <a:srgbClr val="4F81BD">
                      <a:tint val="88000"/>
                      <a:shade val="65000"/>
                      <a:satMod val="172000"/>
                    </a:srgbClr>
                  </a:gs>
                  <a:gs pos="50000">
                    <a:srgbClr val="4F81BD">
                      <a:shade val="65000"/>
                      <a:satMod val="130000"/>
                    </a:srgbClr>
                  </a:gs>
                  <a:gs pos="92000">
                    <a:srgbClr val="4F81BD">
                      <a:shade val="50000"/>
                      <a:satMod val="120000"/>
                    </a:srgbClr>
                  </a:gs>
                  <a:gs pos="100000">
                    <a:srgbClr val="4F81BD">
                      <a:shade val="48000"/>
                      <a:satMod val="120000"/>
                    </a:srgb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98477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719 -0.09977 C 0.02917 -0.10694 0.04236 -0.1118 0.05399 -0.12199 C 0.06077 -0.12824 0.06684 -0.13495 0.07431 -0.13935 C 0.08143 -0.14815 0.09149 -0.15092 0.1 -0.1544 C 0.10434 -0.15949 0.10729 -0.15926 0.11007 -0.16759 C 0.10833 -0.17916 0.11059 -0.17037 0.10452 -0.18055 C 0.09705 -0.19305 0.09913 -0.18958 0.09115 -0.19815 C 0.07952 -0.21088 0.06719 -0.22315 0.05625 -0.23703 C 0.06233 -0.24028 0.06511 -0.24907 0.07083 -0.25254 C 0.07761 -0.2625 0.08125 -0.26898 0.08889 -0.27477 C 0.1 -0.29583 0.10938 -0.31852 0.12031 -0.33981 C 0.12674 -0.35254 0.13004 -0.36898 0.13524 -0.38356 C 0.13004 -0.38634 0.12535 -0.3868 0.12153 -0.39375 L 0.12604 -0.38356 " pathEditMode="relative" rAng="0" ptsTypes="ffffffffffffA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00" y="-147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53585" y="260648"/>
            <a:ext cx="806489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800" b="1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Arial" charset="0"/>
              </a:rPr>
              <a:t>Какой лишний поднос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800" b="1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Arial" charset="0"/>
              </a:rPr>
              <a:t>и почему?</a:t>
            </a:r>
          </a:p>
        </p:txBody>
      </p:sp>
      <p:pic>
        <p:nvPicPr>
          <p:cNvPr id="3" name="Picture 9" descr="C:\Users\Жанна\Desktop\для игр\поднос 4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55576" y="2716213"/>
            <a:ext cx="2082800" cy="208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1" descr="C:\Users\Жанна\Desktop\для игр\поднос 3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635896" y="2628900"/>
            <a:ext cx="2171700" cy="2170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2" descr="C:\Users\Жанна\Desktop\для игр\поднос 1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505171" y="2654300"/>
            <a:ext cx="2146300" cy="214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70723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1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4831" y="188640"/>
            <a:ext cx="8108950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7" descr="C:\Users\Жанна\Desktop\чайник1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23849" y="1812189"/>
            <a:ext cx="2628255" cy="2571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0" descr="C:\Users\Жанна\Desktop\чайник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018527" y="3933056"/>
            <a:ext cx="2561514" cy="22596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 descr="C:\Users\Жанна\Desktop\тарелка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508104" y="1939173"/>
            <a:ext cx="2489450" cy="2209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67461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20587" y="43879"/>
            <a:ext cx="7940251" cy="175432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Arial" charset="0"/>
              </a:rPr>
              <a:t>Какая из этих игрушек не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5400" b="1" dirty="0" err="1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Arial" charset="0"/>
              </a:rPr>
              <a:t>Филимоновская</a:t>
            </a:r>
            <a:r>
              <a:rPr lang="ru-RU" sz="5400" b="1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Arial" charset="0"/>
              </a:rPr>
              <a:t>?</a:t>
            </a:r>
          </a:p>
        </p:txBody>
      </p:sp>
      <p:pic>
        <p:nvPicPr>
          <p:cNvPr id="31747" name="Picture 3" descr="C:\Users\Жанна\Desktop\c37d0b900a081624586dfa0b71486641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07950" y="2459038"/>
            <a:ext cx="2203450" cy="313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8" name="Picture 4" descr="C:\Users\Жанна\Desktop\0030-045-Segodnja-v-Odoeve-otkryta-igrushechnaja-masterskaja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500563" y="2100263"/>
            <a:ext cx="2822575" cy="366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9" name="Picture 5" descr="C:\Users\Жанна\Desktop\filimonovskaya_igrushka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084888" y="2201863"/>
            <a:ext cx="2735262" cy="397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2" name="Picture 8" descr="C:\Users\Жанна\Desktop\для игр\4338975_6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311400" y="2205038"/>
            <a:ext cx="2701925" cy="362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42171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17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747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17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 nodeType="clickPar">
                      <p:stCondLst>
                        <p:cond delay="0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74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17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 nodeType="clickPar">
                      <p:stCondLst>
                        <p:cond delay="0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749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317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 nodeType="clickPar">
                      <p:stCondLst>
                        <p:cond delay="0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2000"/>
                                        <p:tgtEl>
                                          <p:spTgt spid="317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752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42807"/>
            <a:ext cx="7597214" cy="83099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800" b="1" spc="50" dirty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rial" charset="0"/>
              </a:rPr>
              <a:t>Найди городецкую роспись</a:t>
            </a:r>
          </a:p>
        </p:txBody>
      </p:sp>
      <p:pic>
        <p:nvPicPr>
          <p:cNvPr id="3082" name="Picture 10" descr="C:\Users\Жанна\Desktop\для игр\094525_9.gif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180793" y="1556793"/>
            <a:ext cx="2919599" cy="2159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3" name="Picture 11" descr="C:\Users\Жанна\Desktop\для игр\i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62421" y="1556792"/>
            <a:ext cx="2973476" cy="2255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4" name="Picture 12" descr="C:\Users\Жанна\Desktop\для игр\элемент хохломы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180793" y="4209980"/>
            <a:ext cx="2919599" cy="1982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5" name="Picture 13" descr="C:\Users\Жанна\Desktop\для игр\уголок1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745188" y="4292600"/>
            <a:ext cx="2890710" cy="2022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30700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0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308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0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 nodeType="clickPar">
                      <p:stCondLst>
                        <p:cond delay="0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3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30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 nodeType="clickPar">
                      <p:stCondLst>
                        <p:cond delay="0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4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30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 nodeType="clickPar">
                      <p:stCondLst>
                        <p:cond delay="0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30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5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46018"/>
            <a:ext cx="8424936" cy="1569660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800" b="1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Arial" charset="0"/>
              </a:rPr>
              <a:t>Наряди девочку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800" b="1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Arial" charset="0"/>
              </a:rPr>
              <a:t>в русский сарафан</a:t>
            </a:r>
          </a:p>
        </p:txBody>
      </p:sp>
      <p:pic>
        <p:nvPicPr>
          <p:cNvPr id="19462" name="Picture 3" descr="C:\Users\Жанна\Desktop\для игр\девочка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-63500" y="1341438"/>
            <a:ext cx="4130675" cy="5846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5" descr="C:\Users\Жанна\Desktop\для игр\сарафан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808538" y="1974850"/>
            <a:ext cx="2090737" cy="291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" name="Picture 7" descr="C:\Users\Жанна\Desktop\для игр\сарафан2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550025" y="3327400"/>
            <a:ext cx="2593975" cy="267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8" name="Picture 8" descr="C:\Users\Жанна\Desktop\для игр\сарафан 1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757488" y="3432175"/>
            <a:ext cx="2620962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01396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4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88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204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 nodeType="clickPar">
                      <p:stCondLst>
                        <p:cond delay="0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8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04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 nodeType="clickPar">
                      <p:stCondLst>
                        <p:cond delay="0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2048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6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4.33958E-6 L -0.42361 0.15683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200" y="7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85"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</TotalTime>
  <Words>59</Words>
  <Application>Microsoft Office PowerPoint</Application>
  <PresentationFormat>Экран (4:3)</PresentationFormat>
  <Paragraphs>19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Трек</vt:lpstr>
      <vt:lpstr>ДИДАКТИЧЕСКИЕ ИГРЫ по русскому народному творчеству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ДИДАКТИЧЕСКИЕ ИГРЫ по русскому народному творчеству</dc:title>
  <dc:creator>irina1</dc:creator>
  <cp:lastModifiedBy>irina1</cp:lastModifiedBy>
  <cp:revision>17</cp:revision>
  <dcterms:created xsi:type="dcterms:W3CDTF">2015-01-10T17:13:02Z</dcterms:created>
  <dcterms:modified xsi:type="dcterms:W3CDTF">2015-01-10T18:49:30Z</dcterms:modified>
</cp:coreProperties>
</file>