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5" r:id="rId11"/>
    <p:sldId id="266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24A177-EFEE-4583-8C72-8AF328AABC32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97B3BF-B510-49E2-9A3F-377DBDD308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63650-14CE-4B1D-BFC7-A54D8920B296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17516-FDD1-491E-8918-FE2F5B92F8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5DD24-1278-4AFD-A0DF-0C80FA842D40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34EB9-C1DD-4B12-A7DE-1C4B112AEB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50C0-7D1C-467E-B8DB-61A8D4E25C1E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80920-C231-4799-9019-7B46A1429F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380470-4742-4A51-84F3-19008C452160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4DEC70-554C-43D6-A38B-8DEABC59E3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2735-D7FA-4166-936F-B18F53D5A41C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AB6B-E418-484A-AA11-E421484452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2D334-6116-474A-B25B-40BFA8E7B0C8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29BC8-1960-4373-8EE8-939FAF86CC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36761-BC1C-45CA-9576-39343D991720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AC2D-9B47-4899-A395-7666AC6C78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401E90-F47C-4062-8B27-8B012AEA6C79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6175FA-9904-4B2A-9F23-63AD8D0F90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502A1-E513-41DD-9A29-48F847F6E965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C0D74-C568-4C2A-9B9E-069C6B8CCB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30F762-CB90-4858-9724-5DC03CAB7C92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2D7F52-7646-4B31-AE26-4C40CE11B7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CE539D2-33F5-42E2-A09F-1B561E9A8E64}" type="datetimeFigureOut">
              <a:rPr lang="ru-RU"/>
              <a:pPr>
                <a:defRPr/>
              </a:pPr>
              <a:t>10.01.2015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92932A1-F206-404E-96F5-353F17A7B9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10" r:id="rId7"/>
    <p:sldLayoutId id="2147483703" r:id="rId8"/>
    <p:sldLayoutId id="2147483711" r:id="rId9"/>
    <p:sldLayoutId id="2147483702" r:id="rId10"/>
    <p:sldLayoutId id="214748370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1%80%D0%B1%D0%BE%D0%BD%D0%BE%D0%B2%D1%8B%D0%B5_%D0%BA%D0%B8%D1%81%D0%BB%D0%BE%D1%82%D1%8B" TargetMode="External"/><Relationship Id="rId2" Type="http://schemas.openxmlformats.org/officeDocument/2006/relationships/hyperlink" Target="https://ru.wikipedia.org/wiki/%D0%9A%D0%B0%D1%80%D0%B1%D0%BE%D0%BD%D0%B8%D0%BB%D1%8C%D0%BD%D0%B0%D1%8F_%D0%B3%D1%80%D1%83%D0%BF%D0%BF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0%D0%BB%D1%8C%D0%B4%D0%B5%D0%B3%D0%B8%D0%B4%D1%8B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5%D0%BD%D0%B7%D0%BE%D1%84%D0%B5%D0%BD%D0%BE%D0%BD" TargetMode="External"/><Relationship Id="rId2" Type="http://schemas.openxmlformats.org/officeDocument/2006/relationships/hyperlink" Target="https://ru.wikipedia.org/wiki/%D0%90%D1%86%D0%B5%D1%82%D0%BE%D0%B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C%D0%B5%D1%82%D0%B8%D0%BB%D1%8D%D1%82%D0%B8%D0%BB%D0%BA%D0%B5%D1%82%D0%BE%D0%BD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5%D0%B0%D0%BA%D1%86%D0%B8%D1%8F_%D0%9A%D1%83%D1%87%D0%B5%D1%80%D0%BE%D0%B2%D0%B0" TargetMode="External"/><Relationship Id="rId3" Type="http://schemas.openxmlformats.org/officeDocument/2006/relationships/hyperlink" Target="https://ru.wikipedia.org/wiki/%D0%A0%D0%B5%D0%B0%D0%BA%D1%86%D0%B8%D1%8F_%D0%9A%D1%80%D0%B8%D0%B3%D0%B5" TargetMode="External"/><Relationship Id="rId7" Type="http://schemas.openxmlformats.org/officeDocument/2006/relationships/hyperlink" Target="https://ru.wikipedia.org/wiki/%D0%90%D1%86%D0%B5%D1%82%D0%B8%D0%BB%D0%B5%D0%BD" TargetMode="External"/><Relationship Id="rId2" Type="http://schemas.openxmlformats.org/officeDocument/2006/relationships/hyperlink" Target="https://ru.wikipedia.org/wiki/%D0%A0%D0%B5%D0%B0%D0%BA%D1%86%D0%B8%D1%8F_%D0%A4%D1%80%D0%B8%D0%B4%D0%B5%D0%BB%D1%8F-%D0%9A%D1%80%D0%B0%D1%84%D1%82%D1%81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/index.php?title=%D0%A6%D0%B8%D0%BA%D0%BB%D0%B8%D0%B7%D0%B0%D1%86%D0%B8%D1%8F_%D0%A0%D1%83%D0%B6%D0%B8%D1%87%D0%BA%D0%B8&amp;action=edit&amp;redlink=1" TargetMode="External"/><Relationship Id="rId5" Type="http://schemas.openxmlformats.org/officeDocument/2006/relationships/hyperlink" Target="https://ru.wikipedia.org/wiki/%D0%A1%D0%BF%D0%B8%D1%80%D1%82" TargetMode="External"/><Relationship Id="rId4" Type="http://schemas.openxmlformats.org/officeDocument/2006/relationships/hyperlink" Target="https://ru.wikipedia.org/w/index.php?title=%D0%92%D0%B8%D1%86-%D0%B4%D0%B8%D0%BE%D0%BB&amp;action=edit&amp;redlink=1" TargetMode="External"/><Relationship Id="rId9" Type="http://schemas.openxmlformats.org/officeDocument/2006/relationships/hyperlink" Target="https://ru.wikipedia.org/wiki/%D0%A0%D0%B5%D0%B0%D0%BA%D1%86%D0%B8%D1%8F_%D0%93%D1%83%D0%B1%D0%B5%D0%BD%D0%B0_%E2%80%94_%D0%93%D1%91%D1%88%D0%B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1%81%D0%BD%D0%BE%D0%B2%D0%B0%D0%BD%D0%B8%D0%B5_(%D1%85%D0%B8%D0%BC%D0%B8%D1%8F)" TargetMode="External"/><Relationship Id="rId2" Type="http://schemas.openxmlformats.org/officeDocument/2006/relationships/hyperlink" Target="https://ru.wikipedia.org/wiki/%D0%9A%D0%B8%D1%81%D0%BB%D0%BE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0%BB%D0%BA%D0%B0%D0%BD%D1%8B" TargetMode="External"/><Relationship Id="rId5" Type="http://schemas.openxmlformats.org/officeDocument/2006/relationships/hyperlink" Target="https://ru.wikipedia.org/wiki/%D0%90%D0%BB%D0%BA%D0%B8%D0%BD%D1%8B" TargetMode="External"/><Relationship Id="rId4" Type="http://schemas.openxmlformats.org/officeDocument/2006/relationships/hyperlink" Target="https://ru.wikipedia.org/wiki/%D0%93%D0%B8%D0%B4%D1%80%D0%B0%D1%82%D0%B0%D1%86%D0%B8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8%D1%81%D0%BB%D0%BE%D1%82%D0%B0" TargetMode="External"/><Relationship Id="rId13" Type="http://schemas.openxmlformats.org/officeDocument/2006/relationships/hyperlink" Target="https://ru.wikipedia.org/wiki/%D0%90%D0%B7%D0%B8%D0%BD%D1%8B" TargetMode="External"/><Relationship Id="rId18" Type="http://schemas.openxmlformats.org/officeDocument/2006/relationships/hyperlink" Target="https://ru.wikipedia.org/wiki/%D0%90%D1%86%D0%B5%D1%82%D0%B0%D0%BB%D0%B8" TargetMode="External"/><Relationship Id="rId26" Type="http://schemas.openxmlformats.org/officeDocument/2006/relationships/image" Target="../media/image11.png"/><Relationship Id="rId3" Type="http://schemas.openxmlformats.org/officeDocument/2006/relationships/hyperlink" Target="https://ru.wikipedia.org/wiki/%D0%A1%D0%BF%D0%B8%D1%80%D1%82%D1%8B" TargetMode="External"/><Relationship Id="rId21" Type="http://schemas.openxmlformats.org/officeDocument/2006/relationships/image" Target="../media/image6.png"/><Relationship Id="rId7" Type="http://schemas.openxmlformats.org/officeDocument/2006/relationships/hyperlink" Target="https://ru.wikipedia.org/wiki/%D0%A1%D0%BE%D0%B4%D0%B0" TargetMode="External"/><Relationship Id="rId12" Type="http://schemas.openxmlformats.org/officeDocument/2006/relationships/hyperlink" Target="https://ru.wikipedia.org/wiki/%D0%93%D0%B8%D0%B4%D1%80%D0%B0%D0%B7%D0%BE%D0%BD%D1%8B" TargetMode="External"/><Relationship Id="rId17" Type="http://schemas.openxmlformats.org/officeDocument/2006/relationships/hyperlink" Target="https://ru.wikipedia.org/wiki/%D0%A0%D0%B5%D0%B0%D0%BA%D1%86%D0%B8%D1%8F_%D0%9A%D0%B8%D0%B6%D0%BD%D0%B5%D1%80%D0%B0_%E2%80%94_%D0%92%D0%BE%D0%BB%D1%8C%D1%84%D0%B0" TargetMode="External"/><Relationship Id="rId25" Type="http://schemas.openxmlformats.org/officeDocument/2006/relationships/image" Target="../media/image10.png"/><Relationship Id="rId2" Type="http://schemas.openxmlformats.org/officeDocument/2006/relationships/hyperlink" Target="https://ru.wikipedia.org/w/index.php?title=%D0%9C%D0%B0%D0%B3%D0%BD%D0%B8%D0%B9%D0%BE%D1%80%D0%B3%D0%B0%D0%BD%D0%B8%D1%87%D0%B5%D1%81%D0%BA%D0%B8%D0%B5_%D1%81%D0%BE%D0%B5%D0%B4%D0%B8%D0%BD%D0%B5%D0%BD%D0%B8%D1%8F&amp;action=edit&amp;redlink=1" TargetMode="External"/><Relationship Id="rId16" Type="http://schemas.openxmlformats.org/officeDocument/2006/relationships/hyperlink" Target="https://ru.wikipedia.org/wiki/%D0%A3%D0%B3%D0%BB%D0%B5%D0%B2%D0%BE%D0%B4%D0%BE%D1%80%D0%BE%D0%B4%D1%8B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8%D0%B4%D1%80%D0%BE%D1%81%D1%83%D0%BB%D1%8C%D1%84%D0%B8%D1%82_%D0%BD%D0%B0%D1%82%D1%80%D0%B8%D1%8F" TargetMode="External"/><Relationship Id="rId11" Type="http://schemas.openxmlformats.org/officeDocument/2006/relationships/hyperlink" Target="https://ru.wikipedia.org/wiki/%D0%93%D0%B8%D0%B4%D1%80%D0%B0%D0%B7%D0%B8%D0%BD" TargetMode="External"/><Relationship Id="rId24" Type="http://schemas.openxmlformats.org/officeDocument/2006/relationships/image" Target="../media/image9.png"/><Relationship Id="rId5" Type="http://schemas.openxmlformats.org/officeDocument/2006/relationships/hyperlink" Target="https://ru.wikipedia.org/wiki/%D0%90%D0%BC%D0%BC%D0%B8%D0%B0%D0%BA" TargetMode="External"/><Relationship Id="rId15" Type="http://schemas.openxmlformats.org/officeDocument/2006/relationships/hyperlink" Target="https://ru.wikipedia.org/wiki/%D0%90%D0%B7%D0%BE%D1%82" TargetMode="External"/><Relationship Id="rId23" Type="http://schemas.openxmlformats.org/officeDocument/2006/relationships/image" Target="../media/image8.png"/><Relationship Id="rId10" Type="http://schemas.openxmlformats.org/officeDocument/2006/relationships/hyperlink" Target="https://ru.wikipedia.org/wiki/%D0%9E%D0%BA%D1%81%D0%B8%D0%BC%D1%8B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s://ru.wikipedia.org/wiki/%D0%A1%D0%B8%D0%BD%D0%B8%D0%BB%D1%8C%D0%BD%D0%B0%D1%8F_%D0%BA%D0%B8%D1%81%D0%BB%D0%BE%D1%82%D0%B0" TargetMode="External"/><Relationship Id="rId9" Type="http://schemas.openxmlformats.org/officeDocument/2006/relationships/hyperlink" Target="https://ru.wikipedia.org/wiki/%D0%93%D0%B8%D0%B4%D1%80%D0%BE%D0%BA%D1%81%D0%B8%D0%BB%D0%B0%D0%BC%D0%B8%D0%BD" TargetMode="External"/><Relationship Id="rId14" Type="http://schemas.openxmlformats.org/officeDocument/2006/relationships/hyperlink" Target="https://ru.wikipedia.org/wiki/%D0%93%D0%B8%D0%B4%D1%80%D0%BE%D0%BA%D1%81%D0%B8%D0%B4_%D0%BA%D0%B0%D0%BB%D0%B8%D1%8F" TargetMode="External"/><Relationship Id="rId2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ru.wikipedia.org/wiki/%D0%A1%D0%B5%D1%80%D0%BD%D0%B0%D1%8F_%D0%BA%D0%B8%D1%81%D0%BB%D0%BE%D1%82%D0%B0" TargetMode="External"/><Relationship Id="rId7" Type="http://schemas.openxmlformats.org/officeDocument/2006/relationships/hyperlink" Target="https://ru.wikipedia.org/wiki/%D0%A0%D0%B5%D0%B0%D0%BA%D1%86%D0%B8%D1%8F_%D0%9B%D0%B5%D0%B9%D0%BA%D0%B0%D1%80%D1%82%D0%B0_%E2%80%94_%D0%92%D0%B0%D0%BB%D0%BB%D0%B0%D1%85%D0%B0" TargetMode="External"/><Relationship Id="rId2" Type="http://schemas.openxmlformats.org/officeDocument/2006/relationships/hyperlink" Target="https://ru.wikipedia.org/wiki/%D0%90%D0%BB%D1%8C%D0%B4%D0%BE%D0%BB%D1%8C%D0%BD%D0%B0%D1%8F_%D0%BA%D0%BE%D0%BD%D0%B4%D0%B5%D0%BD%D1%81%D0%B0%D1%86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/index.php?title=%D0%A4%D0%BE%D1%80%D0%BE%D0%BD&amp;action=edit&amp;redlink=1" TargetMode="External"/><Relationship Id="rId5" Type="http://schemas.openxmlformats.org/officeDocument/2006/relationships/hyperlink" Target="https://ru.wikipedia.org/w/index.php?title=%D0%9E%D0%BA%D0%B8%D1%81%D1%8C_%D0%BC%D0%B5%D0%B7%D0%B8%D1%82%D0%B8%D0%BB%D0%B0&amp;action=edit&amp;redlink=1" TargetMode="External"/><Relationship Id="rId4" Type="http://schemas.openxmlformats.org/officeDocument/2006/relationships/hyperlink" Target="https://ru.wikipedia.org/wiki/%D0%A0%D0%B5%D0%B0%D0%BA%D1%86%D0%B8%D1%8F_%D0%B4%D0%B5%D0%B3%D0%B8%D0%B4%D1%80%D0%B0%D1%82%D0%B0%D1%86%D0%B8%D0%B8" TargetMode="Externa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F%D0%B8%D1%80%D1%82%D1%8B" TargetMode="External"/><Relationship Id="rId13" Type="http://schemas.openxmlformats.org/officeDocument/2006/relationships/hyperlink" Target="https://ru.wikipedia.org/wiki/%D0%9F%D0%B8%D0%BD%D0%B0%D0%BA%D0%BE%D0%BD%D1%8B" TargetMode="External"/><Relationship Id="rId3" Type="http://schemas.openxmlformats.org/officeDocument/2006/relationships/hyperlink" Target="https://ru.wikipedia.org/wiki/%D0%9A%D0%BE%D0%B1%D0%B0%D0%BB%D1%8C%D1%82" TargetMode="External"/><Relationship Id="rId7" Type="http://schemas.openxmlformats.org/officeDocument/2006/relationships/hyperlink" Target="https://ru.wikipedia.org/wiki/%D0%90%D0%BB%D1%8E%D0%BC%D0%BE%D0%B3%D0%B8%D0%B4%D1%80%D0%B8%D0%B4_%D0%BB%D0%B8%D1%82%D0%B8%D1%8F" TargetMode="External"/><Relationship Id="rId12" Type="http://schemas.openxmlformats.org/officeDocument/2006/relationships/hyperlink" Target="https://ru.wikipedia.org/wiki/%D0%93%D0%BB%D0%B8%D0%BA%D0%BE%D0%BB%D0%B8" TargetMode="External"/><Relationship Id="rId2" Type="http://schemas.openxmlformats.org/officeDocument/2006/relationships/hyperlink" Target="https://ru.wikipedia.org/wiki/%D0%9D%D0%B8%D0%BA%D0%B5%D0%BB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0%B0%D0%BB%D0%BB%D0%B0%D0%B4%D0%B8%D0%B9" TargetMode="External"/><Relationship Id="rId11" Type="http://schemas.openxmlformats.org/officeDocument/2006/relationships/hyperlink" Target="https://ru.wikipedia.org/wiki/%D0%9C%D0%B0%D0%B3%D0%BD%D0%B8%D0%B9" TargetMode="External"/><Relationship Id="rId5" Type="http://schemas.openxmlformats.org/officeDocument/2006/relationships/hyperlink" Target="https://ru.wikipedia.org/wiki/%D0%9F%D0%BB%D0%B0%D1%82%D0%B8%D0%BD%D0%B0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s://ru.wikipedia.org/wiki/%D0%90%D0%BC%D0%B0%D0%BB%D1%8C%D0%B3%D0%B0%D0%BC%D0%B0" TargetMode="External"/><Relationship Id="rId4" Type="http://schemas.openxmlformats.org/officeDocument/2006/relationships/hyperlink" Target="https://ru.wikipedia.org/wiki/%D0%9C%D0%B5%D0%B4%D1%8C" TargetMode="External"/><Relationship Id="rId9" Type="http://schemas.openxmlformats.org/officeDocument/2006/relationships/hyperlink" Target="https://ru.wikipedia.org/wiki/%D0%A9%D0%B5%D0%BB%D0%BE%D1%87%D0%BD%D1%8B%D0%B5_%D0%BC%D0%B5%D1%82%D0%B0%D0%BB%D0%BB%D1%8B" TargetMode="External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500063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latin typeface="Garamond" pitchFamily="18" charset="0"/>
              </a:rPr>
              <a:t>Кетоны</a:t>
            </a:r>
            <a:endParaRPr lang="ru-RU" sz="7200" dirty="0">
              <a:latin typeface="Garamon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50" y="5105400"/>
            <a:ext cx="5543550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Выполнил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студент гр. ТТ-1-14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Болбеков Виталий Олегович</a:t>
            </a:r>
          </a:p>
        </p:txBody>
      </p:sp>
      <p:pic>
        <p:nvPicPr>
          <p:cNvPr id="1026" name="Picture 2" descr="C:\Users\Admin\Desktop\picture57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571875"/>
            <a:ext cx="3643313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Admin\Desktop\q1122869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3643313"/>
            <a:ext cx="18573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Admin\Desktop\0032-032-Ketony-v-priro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Admin\Desktop\0031-031-Ketony-v-priro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8183562" cy="1052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Применение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8183562" cy="41878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В промышленности кетоны используют как растворители, фармацевтические препараты и для изготовления различных полимеров. Важнейшими кетонами являются ацетон, метилэтиловый кетон и циклогексанон.</a:t>
            </a:r>
          </a:p>
          <a:p>
            <a:endParaRPr lang="ru-RU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28625" y="714375"/>
            <a:ext cx="8358188" cy="5072063"/>
          </a:xfrm>
        </p:spPr>
        <p:txBody>
          <a:bodyPr/>
          <a:lstStyle/>
          <a:p>
            <a:r>
              <a:rPr lang="ru-RU" sz="3500" b="1" smtClean="0"/>
              <a:t>Кетоны</a:t>
            </a:r>
            <a:r>
              <a:rPr lang="ru-RU" smtClean="0"/>
              <a:t> — органические вещества, в молекулах которых </a:t>
            </a:r>
            <a:r>
              <a:rPr lang="ru-RU" u="sng" smtClean="0">
                <a:hlinkClick r:id="rId2" tooltip="Карбонильная группа"/>
              </a:rPr>
              <a:t>карбонильная группа</a:t>
            </a:r>
            <a:r>
              <a:rPr lang="ru-RU" smtClean="0"/>
              <a:t> связана с двумя углеводородными радикалами.</a:t>
            </a:r>
          </a:p>
          <a:p>
            <a:r>
              <a:rPr lang="ru-RU" smtClean="0"/>
              <a:t>Общая формула кетонов: </a:t>
            </a:r>
            <a:r>
              <a:rPr lang="ru-RU" smtClean="0">
                <a:solidFill>
                  <a:srgbClr val="FF0000"/>
                </a:solidFill>
              </a:rPr>
              <a:t>R</a:t>
            </a:r>
            <a:r>
              <a:rPr lang="ru-RU" baseline="-25000" smtClean="0">
                <a:solidFill>
                  <a:srgbClr val="FF0000"/>
                </a:solidFill>
              </a:rPr>
              <a:t>1</a:t>
            </a:r>
            <a:r>
              <a:rPr lang="ru-RU" smtClean="0">
                <a:solidFill>
                  <a:srgbClr val="FF0000"/>
                </a:solidFill>
              </a:rPr>
              <a:t>-CO-R</a:t>
            </a:r>
            <a:r>
              <a:rPr lang="ru-RU" baseline="-25000" smtClean="0">
                <a:solidFill>
                  <a:srgbClr val="FF0000"/>
                </a:solidFill>
              </a:rPr>
              <a:t>2</a:t>
            </a:r>
            <a:r>
              <a:rPr lang="ru-RU" smtClean="0">
                <a:solidFill>
                  <a:srgbClr val="FF0000"/>
                </a:solidFill>
              </a:rPr>
              <a:t>.</a:t>
            </a:r>
          </a:p>
          <a:p>
            <a:r>
              <a:rPr lang="ru-RU" smtClean="0"/>
              <a:t>Среди других карбонильных соединений наличие в кетонах именно двух атомов углерода, непосредственно связанных с карбонильной группой, отличает их от </a:t>
            </a:r>
            <a:r>
              <a:rPr lang="ru-RU" smtClean="0">
                <a:hlinkClick r:id="rId3" tooltip="Карбоновые кислоты"/>
              </a:rPr>
              <a:t>карбоновых кислот</a:t>
            </a:r>
            <a:r>
              <a:rPr lang="ru-RU" smtClean="0"/>
              <a:t> и их производных, а также </a:t>
            </a:r>
            <a:r>
              <a:rPr lang="ru-RU" smtClean="0">
                <a:hlinkClick r:id="rId4" tooltip="Альдегиды"/>
              </a:rPr>
              <a:t>альдегидов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286750" cy="5572125"/>
          </a:xfrm>
        </p:spPr>
        <p:txBody>
          <a:bodyPr>
            <a:normAutofit fontScale="70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600" dirty="0" smtClean="0"/>
              <a:t>                            </a:t>
            </a:r>
            <a:r>
              <a:rPr lang="ru-RU" sz="4600" b="1" dirty="0" smtClean="0"/>
              <a:t>Номенклатура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Систематическая номенклатура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Названия алифатических и алициклических кетонов образуют, прибавляя суффикс -он или -дион (для дикетонов) к названию родоночального углеводорода. Дикетоны ароматического ряда с кетонными группами в ядре называют сокращённым названием углеводорода, добавляя суффикс -хинон.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Тривиальная номенклатура</a:t>
            </a:r>
            <a:r>
              <a:rPr lang="ru-RU" dirty="0" smtClean="0"/>
              <a:t>. Для простейших кетонов используются их тривиальные названия, например, </a:t>
            </a:r>
            <a:r>
              <a:rPr lang="ru-RU" dirty="0" smtClean="0">
                <a:hlinkClick r:id="rId2" tooltip="Ацетон"/>
              </a:rPr>
              <a:t>ацетон</a:t>
            </a:r>
            <a:r>
              <a:rPr lang="ru-RU" dirty="0" smtClean="0"/>
              <a:t> (для 2-пропанона) и </a:t>
            </a:r>
            <a:r>
              <a:rPr lang="ru-RU" dirty="0" smtClean="0">
                <a:hlinkClick r:id="rId3" tooltip="Бензофенон"/>
              </a:rPr>
              <a:t>бензофенон</a:t>
            </a:r>
            <a:r>
              <a:rPr lang="ru-RU" dirty="0" smtClean="0"/>
              <a:t> (для дифенилкетона).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Радикало-функциональная номенклатура</a:t>
            </a:r>
            <a:r>
              <a:rPr lang="ru-RU" dirty="0" smtClean="0"/>
              <a:t>. Допускается название кетонов по радикально-функциональной номенклатуре, при этом название составляется из радикалов при кетогруппе (в алфавитном порядке) и названия класса соединений (функции) -</a:t>
            </a:r>
            <a:r>
              <a:rPr lang="ru-RU" i="1" dirty="0" smtClean="0"/>
              <a:t>кетон</a:t>
            </a:r>
            <a:r>
              <a:rPr lang="ru-RU" dirty="0" smtClean="0"/>
              <a:t> (например, </a:t>
            </a:r>
            <a:r>
              <a:rPr lang="ru-RU" dirty="0" smtClean="0">
                <a:hlinkClick r:id="rId4" tooltip="Метилэтилкетон"/>
              </a:rPr>
              <a:t>метилэтилкетон</a:t>
            </a:r>
            <a:r>
              <a:rPr lang="ru-RU" dirty="0" smtClean="0"/>
              <a:t> — CH</a:t>
            </a:r>
            <a:r>
              <a:rPr lang="ru-RU" baseline="-25000" dirty="0" smtClean="0"/>
              <a:t>3</a:t>
            </a:r>
            <a:r>
              <a:rPr lang="ru-RU" dirty="0" smtClean="0"/>
              <a:t>-CO-CH</a:t>
            </a:r>
            <a:r>
              <a:rPr lang="ru-RU" baseline="-25000" dirty="0" smtClean="0"/>
              <a:t>2</a:t>
            </a:r>
            <a:r>
              <a:rPr lang="ru-RU" dirty="0" smtClean="0"/>
              <a:t>-CH</a:t>
            </a:r>
            <a:r>
              <a:rPr lang="ru-RU" baseline="-25000" dirty="0" smtClean="0"/>
              <a:t>3</a:t>
            </a:r>
            <a:r>
              <a:rPr lang="ru-RU" dirty="0" smtClean="0"/>
              <a:t>).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642938"/>
            <a:ext cx="8229600" cy="5572125"/>
          </a:xfrm>
        </p:spPr>
        <p:txBody>
          <a:bodyPr>
            <a:normAutofit fontScale="77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100" b="1" dirty="0" smtClean="0"/>
              <a:t>                           Методы синтеза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Ароматические кетоны могут быть получены по </a:t>
            </a:r>
            <a:r>
              <a:rPr lang="ru-RU" dirty="0" smtClean="0">
                <a:hlinkClick r:id="rId2" tooltip="Реакция Фриделя-Крафтса"/>
              </a:rPr>
              <a:t>реакции Фриделя-Крафтса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Гидролизом кетиминов.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 третичных пероксоэфиров </a:t>
            </a:r>
            <a:r>
              <a:rPr lang="ru-RU" dirty="0" smtClean="0">
                <a:hlinkClick r:id="rId3" tooltip="Реакция Криге"/>
              </a:rPr>
              <a:t>перегруппировкой Криге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Кислотным гидролизом </a:t>
            </a:r>
            <a:r>
              <a:rPr lang="ru-RU" dirty="0" smtClean="0">
                <a:hlinkClick r:id="rId4" tooltip="Виц-диол (страница отсутствует)"/>
              </a:rPr>
              <a:t>виц-диолов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Окислением вторичных </a:t>
            </a:r>
            <a:r>
              <a:rPr lang="ru-RU" dirty="0" smtClean="0">
                <a:hlinkClick r:id="rId5" tooltip="Спирт"/>
              </a:rPr>
              <a:t>спиртов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Циклокетоны можно получить </a:t>
            </a:r>
            <a:r>
              <a:rPr lang="ru-RU" dirty="0" smtClean="0">
                <a:hlinkClick r:id="rId6" tooltip="Циклизация Ружички (страница отсутствует)"/>
              </a:rPr>
              <a:t>циклизацией Ружички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Гидратация гомологов </a:t>
            </a:r>
            <a:r>
              <a:rPr lang="ru-RU" dirty="0" smtClean="0">
                <a:hlinkClick r:id="rId7" tooltip="Ацетилен"/>
              </a:rPr>
              <a:t>ацетилена</a:t>
            </a:r>
            <a:r>
              <a:rPr lang="ru-RU" dirty="0" smtClean="0"/>
              <a:t> (</a:t>
            </a:r>
            <a:r>
              <a:rPr lang="ru-RU" dirty="0" smtClean="0">
                <a:hlinkClick r:id="rId8" tooltip="Реакция Кучерова"/>
              </a:rPr>
              <a:t>реакция Кучерова</a:t>
            </a:r>
            <a:r>
              <a:rPr lang="ru-RU" dirty="0" smtClean="0"/>
              <a:t>).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Кетоны с хорошими выходами получаются при взаимодействии хлорангидридов кислот с диалкилкупратами лития и алкилкадмиевыми соединениями: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По </a:t>
            </a:r>
            <a:r>
              <a:rPr lang="ru-RU" dirty="0" smtClean="0">
                <a:hlinkClick r:id="rId9" tooltip="Реакция Губена — Гёша"/>
              </a:rPr>
              <a:t>реакции Губена — Гёша</a:t>
            </a: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5668963"/>
          </a:xfrm>
        </p:spPr>
        <p:txBody>
          <a:bodyPr>
            <a:normAutofit fontScale="8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600" b="1" dirty="0" smtClean="0"/>
              <a:t>      Химические свойства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r>
              <a:rPr lang="ru-RU" sz="3300" b="1" dirty="0" smtClean="0">
                <a:solidFill>
                  <a:schemeClr val="tx2">
                    <a:lumMod val="75000"/>
                  </a:schemeClr>
                </a:solidFill>
              </a:rPr>
              <a:t>Кето-енольная таутомерия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Кето-енольная таутомеризация. </a:t>
            </a:r>
            <a:r>
              <a:rPr lang="ru-RU" b="1" dirty="0" smtClean="0"/>
              <a:t>1</a:t>
            </a:r>
            <a:r>
              <a:rPr lang="ru-RU" dirty="0" smtClean="0"/>
              <a:t> - кетоформа; </a:t>
            </a:r>
            <a:r>
              <a:rPr lang="ru-RU" b="1" dirty="0" smtClean="0"/>
              <a:t>2</a:t>
            </a:r>
            <a:r>
              <a:rPr lang="ru-RU" dirty="0" smtClean="0"/>
              <a:t> - енольная форма.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Кетоны, которые имеют по крайней мере один альфа-водородный атом, подвергаются кето-енольной таутомеризации. Таутомеризация катализируется как </a:t>
            </a:r>
            <a:r>
              <a:rPr lang="ru-RU" dirty="0" smtClean="0">
                <a:hlinkClick r:id="rId2" tooltip="Кислота"/>
              </a:rPr>
              <a:t>кислотами</a:t>
            </a:r>
            <a:r>
              <a:rPr lang="ru-RU" dirty="0" smtClean="0"/>
              <a:t>, так и </a:t>
            </a:r>
            <a:r>
              <a:rPr lang="ru-RU" dirty="0" smtClean="0">
                <a:hlinkClick r:id="rId3" tooltip="Основание (химия)"/>
              </a:rPr>
              <a:t>основаниями</a:t>
            </a:r>
            <a:r>
              <a:rPr lang="ru-RU" dirty="0" smtClean="0"/>
              <a:t>. Как правило, кето-форма является более стабильной, чем енольная. Это равновесие позволяет получать кетоны путем </a:t>
            </a:r>
            <a:r>
              <a:rPr lang="ru-RU" dirty="0" smtClean="0">
                <a:hlinkClick r:id="rId4" tooltip="Гидратация"/>
              </a:rPr>
              <a:t>гидратации</a:t>
            </a:r>
            <a:r>
              <a:rPr lang="ru-RU" dirty="0" smtClean="0">
                <a:hlinkClick r:id="rId5" tooltip="Алкины"/>
              </a:rPr>
              <a:t>алкинов</a:t>
            </a:r>
            <a:r>
              <a:rPr lang="ru-RU" dirty="0" smtClean="0"/>
              <a:t>. Относительная стабилизация енольной формы сопряжением является причиной довольно сильной кислотности кетонов (p</a:t>
            </a:r>
            <a:r>
              <a:rPr lang="ru-RU" i="1" dirty="0" smtClean="0"/>
              <a:t>K</a:t>
            </a:r>
            <a:r>
              <a:rPr lang="ru-RU" baseline="-25000" dirty="0" smtClean="0"/>
              <a:t>a</a:t>
            </a:r>
            <a:r>
              <a:rPr lang="ru-RU" dirty="0" smtClean="0"/>
              <a:t> ≈ 20) в сравнении с </a:t>
            </a:r>
            <a:r>
              <a:rPr lang="ru-RU" dirty="0" smtClean="0">
                <a:hlinkClick r:id="rId6" tooltip="Алканы"/>
              </a:rPr>
              <a:t>алканами</a:t>
            </a:r>
            <a:r>
              <a:rPr lang="ru-RU" dirty="0" smtClean="0"/>
              <a:t> (p</a:t>
            </a:r>
            <a:r>
              <a:rPr lang="ru-RU" i="1" dirty="0" smtClean="0"/>
              <a:t>K</a:t>
            </a:r>
            <a:r>
              <a:rPr lang="ru-RU" baseline="-25000" dirty="0" smtClean="0"/>
              <a:t>a</a:t>
            </a:r>
            <a:r>
              <a:rPr lang="ru-RU" dirty="0" smtClean="0"/>
              <a:t> ≈ 50).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>
            <a:normAutofit fontScale="47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         Реакции нуклеофильного присоединения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Реакции с </a:t>
            </a:r>
            <a:r>
              <a:rPr lang="ru-RU" dirty="0" smtClean="0">
                <a:hlinkClick r:id="rId2" tooltip="Магнийорганические соединения (страница отсутствует)"/>
              </a:rPr>
              <a:t>алкилмагнийгалогенидами</a:t>
            </a:r>
            <a:r>
              <a:rPr lang="ru-RU" dirty="0" smtClean="0"/>
              <a:t> приводит к вторичным </a:t>
            </a:r>
            <a:r>
              <a:rPr lang="ru-RU" dirty="0" smtClean="0">
                <a:hlinkClick r:id="rId3" tooltip="Спирты"/>
              </a:rPr>
              <a:t>спиртам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Реакция с </a:t>
            </a:r>
            <a:r>
              <a:rPr lang="ru-RU" dirty="0" smtClean="0">
                <a:hlinkClick r:id="rId4" tooltip="Синильная кислота"/>
              </a:rPr>
              <a:t>синильной кислотой</a:t>
            </a:r>
            <a:r>
              <a:rPr lang="ru-RU" dirty="0" smtClean="0"/>
              <a:t> приводит к α-оксинитрилам, омылением которых получают α-гидроксикислоты: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 </a:t>
            </a:r>
            <a:r>
              <a:rPr lang="ru-RU" dirty="0" smtClean="0">
                <a:hlinkClick r:id="rId5" tooltip="Аммиак"/>
              </a:rPr>
              <a:t>аммиаком</a:t>
            </a:r>
            <a:r>
              <a:rPr lang="ru-RU" dirty="0" smtClean="0"/>
              <a:t> реагируют очень медленно: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Присоединение </a:t>
            </a:r>
            <a:r>
              <a:rPr lang="ru-RU" dirty="0" smtClean="0">
                <a:hlinkClick r:id="rId6" tooltip="Гидросульфит натрия"/>
              </a:rPr>
              <a:t>гидросульфита натрия</a:t>
            </a:r>
            <a:r>
              <a:rPr lang="ru-RU" dirty="0" smtClean="0"/>
              <a:t> даёт гидросульфитные (бисульфитные) производные (в реакцию в жирном ряду вступают лишь метилкетоны: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 нагревании с раствором </a:t>
            </a:r>
            <a:r>
              <a:rPr lang="ru-RU" dirty="0" smtClean="0">
                <a:hlinkClick r:id="rId7" tooltip="Сода"/>
              </a:rPr>
              <a:t>соды</a:t>
            </a:r>
            <a:r>
              <a:rPr lang="ru-RU" dirty="0" smtClean="0"/>
              <a:t> или минеральной </a:t>
            </a:r>
            <a:r>
              <a:rPr lang="ru-RU" dirty="0" smtClean="0">
                <a:hlinkClick r:id="rId8" tooltip="Кислота"/>
              </a:rPr>
              <a:t>кислотой</a:t>
            </a:r>
            <a:r>
              <a:rPr lang="ru-RU" dirty="0" smtClean="0"/>
              <a:t>гидросульфитные производные разлагаются с выделением свободного кетона: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 </a:t>
            </a:r>
            <a:r>
              <a:rPr lang="ru-RU" dirty="0" smtClean="0">
                <a:hlinkClick r:id="rId9" tooltip="Гидроксиламин"/>
              </a:rPr>
              <a:t>гидроксиламином</a:t>
            </a:r>
            <a:r>
              <a:rPr lang="ru-RU" dirty="0" smtClean="0"/>
              <a:t> кетоны образуют </a:t>
            </a:r>
            <a:r>
              <a:rPr lang="ru-RU" dirty="0" smtClean="0">
                <a:hlinkClick r:id="rId10" tooltip="Оксимы"/>
              </a:rPr>
              <a:t>кетоксимы</a:t>
            </a:r>
            <a:r>
              <a:rPr lang="ru-RU" dirty="0" smtClean="0"/>
              <a:t>,выделяя воду: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 </a:t>
            </a:r>
            <a:r>
              <a:rPr lang="ru-RU" dirty="0" smtClean="0">
                <a:hlinkClick r:id="rId11" tooltip="Гидразин"/>
              </a:rPr>
              <a:t>гидразином</a:t>
            </a:r>
            <a:r>
              <a:rPr lang="ru-RU" dirty="0" smtClean="0"/>
              <a:t> в зависимости от условий образуются</a:t>
            </a:r>
            <a:r>
              <a:rPr lang="ru-RU" dirty="0" smtClean="0">
                <a:hlinkClick r:id="rId12" tooltip="Гидразоны"/>
              </a:rPr>
              <a:t>гидразоны</a:t>
            </a:r>
            <a:r>
              <a:rPr lang="ru-RU" dirty="0" smtClean="0"/>
              <a:t> (соотношение гидразина к кетону 1:1) или</a:t>
            </a:r>
            <a:r>
              <a:rPr lang="ru-RU" dirty="0" smtClean="0">
                <a:hlinkClick r:id="rId13" tooltip="Азины"/>
              </a:rPr>
              <a:t>азины</a:t>
            </a:r>
            <a:r>
              <a:rPr lang="ru-RU" dirty="0" smtClean="0"/>
              <a:t> (1:2):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Как и в случае альдегидов, при нагревании с твёрдым </a:t>
            </a:r>
            <a:r>
              <a:rPr lang="ru-RU" dirty="0" smtClean="0">
                <a:hlinkClick r:id="rId14" tooltip="Гидроксид калия"/>
              </a:rPr>
              <a:t>KOH</a:t>
            </a:r>
            <a:r>
              <a:rPr lang="ru-RU" dirty="0" smtClean="0"/>
              <a:t>гидразоны кетонов выделяют </a:t>
            </a:r>
            <a:r>
              <a:rPr lang="ru-RU" dirty="0" smtClean="0">
                <a:hlinkClick r:id="rId15" tooltip="Азот"/>
              </a:rPr>
              <a:t>азот</a:t>
            </a:r>
            <a:r>
              <a:rPr lang="ru-RU" dirty="0" smtClean="0"/>
              <a:t> и дают предельные</a:t>
            </a:r>
            <a:r>
              <a:rPr lang="ru-RU" dirty="0" smtClean="0">
                <a:hlinkClick r:id="rId16" tooltip="Углеводороды"/>
              </a:rPr>
              <a:t>углеводороды</a:t>
            </a:r>
            <a:r>
              <a:rPr lang="ru-RU" dirty="0" smtClean="0"/>
              <a:t> (</a:t>
            </a:r>
            <a:r>
              <a:rPr lang="ru-RU" dirty="0" smtClean="0">
                <a:hlinkClick r:id="rId17" tooltip="Реакция Кижнера — Вольфа"/>
              </a:rPr>
              <a:t>реакция Кижнера</a:t>
            </a:r>
            <a:r>
              <a:rPr lang="ru-RU" dirty="0" smtClean="0"/>
              <a:t>)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hlinkClick r:id="rId18" tooltip="Ацетали"/>
              </a:rPr>
              <a:t>Ацетали</a:t>
            </a:r>
            <a:r>
              <a:rPr lang="ru-RU" dirty="0" smtClean="0"/>
              <a:t> кетонов получаются сложнее, чем ацетали альдегидов, - действием на кетоны эфиров ортомуравьиной HC(OC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 или ортокремниевой кислоты.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  <p:pic>
        <p:nvPicPr>
          <p:cNvPr id="6146" name="Picture 2" descr="C:\Users\Admin\Desktop\bba52036fec1617d39444d5975fde642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571875" y="1214438"/>
            <a:ext cx="30003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Admin\Desktop\03328822839601d80bc5f5044abb983b.pn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857250" y="1428750"/>
            <a:ext cx="44386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Users\Admin\Desktop\0043f4bbc20100ef1980448c096d43d3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85813" y="1785938"/>
            <a:ext cx="62769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Users\Admin\Desktop\8df9a4036fad62765c1b835810eb3697.pn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928688" y="2357438"/>
            <a:ext cx="39624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:\Users\Admin\Desktop\d00fedeb75ed29911656721a4a539f0f.pn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857250" y="2928938"/>
            <a:ext cx="66230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C:\Users\Admin\Desktop\6d53ffe7241117d38af176b7faae87d1.pn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857250" y="3286125"/>
            <a:ext cx="38290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C:\Users\Admin\Desktop\201ade0e55e1e9a4a5f1977a8578cf23.pn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3571875" y="3643313"/>
            <a:ext cx="37147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C:\Users\Admin\Desktop\21e150ce6d9b8ddae2e7eaaaab4107f7.pn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928688" y="3857625"/>
            <a:ext cx="49720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>
            <a:normAutofit fontScale="8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</a:rPr>
              <a:t>         Реакцииконденсации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жёстких условиях (в присутствии щелочей) кетоны подвергаются </a:t>
            </a:r>
            <a:r>
              <a:rPr lang="ru-RU" dirty="0" smtClean="0">
                <a:hlinkClick r:id="rId2" tooltip="Альдольная конденсация"/>
              </a:rPr>
              <a:t>альдольной конденсации</a:t>
            </a:r>
            <a:r>
              <a:rPr lang="ru-RU" dirty="0" smtClean="0"/>
              <a:t>. При этом образуются β-кетоспирты, легко теряющие молекулу воды.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ещё более жестких условиях, например при нагревании с концентрированной </a:t>
            </a:r>
            <a:r>
              <a:rPr lang="ru-RU" dirty="0" smtClean="0">
                <a:hlinkClick r:id="rId3" tooltip="Серная кислота"/>
              </a:rPr>
              <a:t>серной кислотой</a:t>
            </a:r>
            <a:r>
              <a:rPr lang="ru-RU" dirty="0" smtClean="0"/>
              <a:t>, кетоны подвергаются межмолекулярной </a:t>
            </a:r>
            <a:r>
              <a:rPr lang="ru-RU" dirty="0" smtClean="0">
                <a:hlinkClick r:id="rId4" tooltip="Реакция дегидратации"/>
              </a:rPr>
              <a:t>дегидратации</a:t>
            </a:r>
            <a:r>
              <a:rPr lang="ru-RU" dirty="0" smtClean="0"/>
              <a:t> с образованием непредельных кетонов: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hlinkClick r:id="rId5" tooltip="Окись мезитила (страница отсутствует)"/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hlinkClick r:id="rId5" tooltip="Окись мезитила (страница отсутствует)"/>
              </a:rPr>
              <a:t>Окись мезитила</a:t>
            </a:r>
            <a:r>
              <a:rPr lang="ru-RU" dirty="0" smtClean="0"/>
              <a:t> может реагировать с новой молекулой ацетона с образованием </a:t>
            </a:r>
            <a:r>
              <a:rPr lang="ru-RU" dirty="0" smtClean="0">
                <a:hlinkClick r:id="rId6" tooltip="Форон (страница отсутствует)"/>
              </a:rPr>
              <a:t>форона</a:t>
            </a:r>
            <a:r>
              <a:rPr lang="ru-RU" dirty="0" smtClean="0"/>
              <a:t>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 отдельному типу реакций можно отнести восстановление кетонов — </a:t>
            </a:r>
            <a:r>
              <a:rPr lang="ru-RU" dirty="0" smtClean="0">
                <a:hlinkClick r:id="rId7" tooltip="Реакция Лейкарта — Валлаха"/>
              </a:rPr>
              <a:t>реакция Лейкарта — Валлаха</a:t>
            </a:r>
            <a:r>
              <a:rPr lang="ru-RU" dirty="0" smtClean="0"/>
              <a:t>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098" name="Picture 2" descr="C:\Users\Admin\Desktop\bedd61aec8ccb30e51b87df240c92a9a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88" y="3714750"/>
            <a:ext cx="54705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Admin\Desktop\1de9ccbeee47fd8072ff655ba50303a7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88" y="4714875"/>
            <a:ext cx="66341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229600" cy="559752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Гидрирование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Присоединение водорода к кетонам происходит в присутствии катализаторов гидрирования (</a:t>
            </a:r>
            <a:r>
              <a:rPr lang="ru-RU" sz="2400" dirty="0" smtClean="0">
                <a:hlinkClick r:id="rId2" tooltip="Никель"/>
              </a:rPr>
              <a:t>Ni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3" tooltip="Кобальт"/>
              </a:rPr>
              <a:t>Co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4" tooltip="Медь"/>
              </a:rPr>
              <a:t>Cu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5" tooltip="Платина"/>
              </a:rPr>
              <a:t>Pt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6" tooltip="Палладий"/>
              </a:rPr>
              <a:t>Pd</a:t>
            </a:r>
            <a:r>
              <a:rPr lang="ru-RU" sz="2400" dirty="0" smtClean="0"/>
              <a:t> и др.). В последнее время в качестве гидрирующего агента часто используют </a:t>
            </a:r>
            <a:r>
              <a:rPr lang="ru-RU" sz="2400" dirty="0" smtClean="0">
                <a:hlinkClick r:id="rId7" tooltip="Алюмогидрид лития"/>
              </a:rPr>
              <a:t>алюмогидрид лития</a:t>
            </a:r>
            <a:r>
              <a:rPr lang="ru-RU" sz="2400" dirty="0" smtClean="0"/>
              <a:t>. При этом кетоны превращаются во </a:t>
            </a:r>
            <a:r>
              <a:rPr lang="ru-RU" sz="2400" dirty="0" smtClean="0">
                <a:hlinkClick r:id="rId8" tooltip="Спирты"/>
              </a:rPr>
              <a:t>вторичные спирты</a:t>
            </a:r>
            <a:r>
              <a:rPr lang="ru-RU" sz="2400" dirty="0" smtClean="0"/>
              <a:t>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При восстановлении кетонов водородом в момент выделения (с помощью </a:t>
            </a:r>
            <a:r>
              <a:rPr lang="ru-RU" sz="2400" dirty="0" smtClean="0">
                <a:hlinkClick r:id="rId9" tooltip="Щелочные металлы"/>
              </a:rPr>
              <a:t>щелочных металлов</a:t>
            </a:r>
            <a:r>
              <a:rPr lang="ru-RU" sz="2400" dirty="0" smtClean="0"/>
              <a:t> или </a:t>
            </a:r>
            <a:r>
              <a:rPr lang="ru-RU" sz="2400" dirty="0" smtClean="0">
                <a:hlinkClick r:id="rId10" tooltip="Амальгама"/>
              </a:rPr>
              <a:t>амальгамы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11" tooltip="Магний"/>
              </a:rPr>
              <a:t>магния</a:t>
            </a:r>
            <a:r>
              <a:rPr lang="ru-RU" sz="2400" dirty="0" smtClean="0"/>
              <a:t>) образуются также </a:t>
            </a:r>
            <a:r>
              <a:rPr lang="ru-RU" sz="2400" dirty="0" smtClean="0">
                <a:hlinkClick r:id="rId12" tooltip="Гликоли"/>
              </a:rPr>
              <a:t>гликоли</a:t>
            </a:r>
            <a:r>
              <a:rPr lang="ru-RU" sz="2400" dirty="0" smtClean="0"/>
              <a:t>(</a:t>
            </a:r>
            <a:r>
              <a:rPr lang="ru-RU" sz="2400" dirty="0" smtClean="0">
                <a:hlinkClick r:id="rId13" tooltip="Пинаконы"/>
              </a:rPr>
              <a:t>пинаконы</a:t>
            </a:r>
            <a:r>
              <a:rPr lang="ru-RU" sz="2400" dirty="0" smtClean="0"/>
              <a:t>):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122" name="Picture 2" descr="C:\Users\Admin\Desktop\cf01b9d5f1fd1ed9f20dbf3ffbae1b83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14563" y="3357563"/>
            <a:ext cx="38576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Admin\Desktop\d7c059272e9e8ce51b48339c3796a5e1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28688" y="5357813"/>
            <a:ext cx="51371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          Важнейшие кетоны</a:t>
            </a:r>
            <a:br>
              <a:rPr lang="ru-RU" b="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" name="Picture 2" descr="C:\Users\Admin\Desktop\WP_20141114_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428625"/>
            <a:ext cx="8286750" cy="454501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c204baaf6d217ea762fbae4abfd3c26135753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128</TotalTime>
  <Words>150</Words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Кетоны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       Важнейшие кетоны </vt:lpstr>
      <vt:lpstr>Слайд 10</vt:lpstr>
      <vt:lpstr>Слайд 11</vt:lpstr>
      <vt:lpstr>Применение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Кетоны</dc:title>
  <dc:creator>Admin</dc:creator>
  <cp:lastModifiedBy>User</cp:lastModifiedBy>
  <cp:revision>18</cp:revision>
  <dcterms:created xsi:type="dcterms:W3CDTF">2014-11-14T11:29:42Z</dcterms:created>
  <dcterms:modified xsi:type="dcterms:W3CDTF">2015-01-10T09:46:43Z</dcterms:modified>
</cp:coreProperties>
</file>