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32" r:id="rId3"/>
    <p:sldMasterId id="2147483756" r:id="rId4"/>
  </p:sldMasterIdLst>
  <p:sldIdLst>
    <p:sldId id="257" r:id="rId5"/>
    <p:sldId id="278" r:id="rId6"/>
    <p:sldId id="292" r:id="rId7"/>
    <p:sldId id="279" r:id="rId8"/>
    <p:sldId id="283" r:id="rId9"/>
    <p:sldId id="296" r:id="rId10"/>
    <p:sldId id="284" r:id="rId11"/>
    <p:sldId id="285" r:id="rId12"/>
    <p:sldId id="302" r:id="rId13"/>
    <p:sldId id="287" r:id="rId14"/>
    <p:sldId id="261" r:id="rId15"/>
    <p:sldId id="300" r:id="rId16"/>
    <p:sldId id="301" r:id="rId17"/>
    <p:sldId id="275" r:id="rId18"/>
    <p:sldId id="303" r:id="rId19"/>
    <p:sldId id="304" r:id="rId20"/>
    <p:sldId id="305" r:id="rId21"/>
    <p:sldId id="306" r:id="rId22"/>
    <p:sldId id="299" r:id="rId23"/>
    <p:sldId id="272" r:id="rId24"/>
    <p:sldId id="307" r:id="rId25"/>
    <p:sldId id="31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0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511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570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484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853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828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832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297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985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513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8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660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310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482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84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4214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016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7125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6325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880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0637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7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964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46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3897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3504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597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869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3087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6968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426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347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255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7415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8865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5334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2738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142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9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25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14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37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851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39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98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624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83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438086"/>
                </a:solidFill>
              </a:rPr>
              <a:pPr/>
              <a:t>09.01.2015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3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57364"/>
            <a:ext cx="8458200" cy="1523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cap="all" dirty="0" smtClean="0"/>
              <a:t>ПСИХОЛОГИЧЕСКИЕ АСПЕКТЫ </a:t>
            </a:r>
            <a:br>
              <a:rPr lang="ru-RU" sz="3200" cap="all" dirty="0" smtClean="0"/>
            </a:br>
            <a:r>
              <a:rPr lang="ru-RU" sz="3200" cap="all" dirty="0" smtClean="0"/>
              <a:t>СУИЦИДАЛЬНЫХ ПРОЯВЛЕНИЙ ОБУЧАЮЩИХСЯ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2301370"/>
          </a:xfrm>
        </p:spPr>
        <p:txBody>
          <a:bodyPr>
            <a:normAutofit fontScale="77500" lnSpcReduction="20000"/>
          </a:bodyPr>
          <a:lstStyle/>
          <a:p>
            <a:r>
              <a:rPr lang="ru-RU" cap="all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cap="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cap="all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cap="all" dirty="0" smtClean="0"/>
              <a:t>«Информационная поддержка по предупреждению травматических стрессовых расстройств у подростков»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Подготовил: </a:t>
            </a:r>
          </a:p>
          <a:p>
            <a:r>
              <a:rPr lang="ru-RU" sz="2000" dirty="0" smtClean="0"/>
              <a:t>педагог-психолог  </a:t>
            </a:r>
            <a:r>
              <a:rPr lang="ru-RU" sz="2000" dirty="0" err="1" smtClean="0"/>
              <a:t>Кокоулина</a:t>
            </a:r>
            <a:r>
              <a:rPr lang="ru-RU" sz="2000" dirty="0" smtClean="0"/>
              <a:t> М.В.</a:t>
            </a:r>
            <a:endParaRPr lang="ru-RU" sz="2000" dirty="0" smtClean="0"/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04665"/>
            <a:ext cx="8458200" cy="108012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 eaLnBrk="0" hangingPunct="0"/>
            <a:endParaRPr lang="ru-RU" sz="4400" dirty="0">
              <a:solidFill>
                <a:prstClr val="white"/>
              </a:solidFill>
              <a:latin typeface="Constantia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427984" y="5805264"/>
            <a:ext cx="4104456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r" eaLnBrk="0" hangingPunct="0">
              <a:defRPr/>
            </a:pPr>
            <a:endParaRPr lang="ru-RU" sz="2400" b="1" dirty="0">
              <a:ln w="635"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192123"/>
            <a:ext cx="8282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РОССИЙСКАЯ ФЕДЕРАЦИЯ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Ханты-Мансийский автономный округ-Югра, Березовский </a:t>
            </a:r>
            <a:r>
              <a:rPr lang="ru-RU" dirty="0" smtClean="0">
                <a:solidFill>
                  <a:schemeClr val="bg1"/>
                </a:solidFill>
              </a:rPr>
              <a:t>район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Муниципальное </a:t>
            </a:r>
            <a:r>
              <a:rPr lang="ru-RU" dirty="0">
                <a:solidFill>
                  <a:schemeClr val="bg1"/>
                </a:solidFill>
              </a:rPr>
              <a:t>бюджетное общеобразовательное учреждение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ИГРИМСКАЯ СРЕДНЯЯ ОБЩЕОБРАЗОВАТЕЛЬНАЯ ШКОЛА № 2</a:t>
            </a:r>
          </a:p>
        </p:txBody>
      </p:sp>
    </p:spTree>
    <p:extLst>
      <p:ext uri="{BB962C8B-B14F-4D97-AF65-F5344CB8AC3E}">
        <p14:creationId xmlns:p14="http://schemas.microsoft.com/office/powerpoint/2010/main" val="6932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471" y="548680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Возможные мотивы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i="1" dirty="0">
                <a:latin typeface="Times New Roman"/>
                <a:ea typeface="Times New Roman"/>
              </a:rPr>
              <a:t>Поиск помощи </a:t>
            </a:r>
            <a:r>
              <a:rPr lang="ru-RU" sz="2400" dirty="0">
                <a:latin typeface="Times New Roman"/>
                <a:ea typeface="Times New Roman"/>
              </a:rPr>
              <a:t>- большинство людей, думающих </a:t>
            </a:r>
            <a:r>
              <a:rPr lang="ru-RU" sz="2400" dirty="0" smtClean="0">
                <a:latin typeface="Times New Roman"/>
                <a:ea typeface="Times New Roman"/>
              </a:rPr>
              <a:t>об этом, </a:t>
            </a:r>
            <a:r>
              <a:rPr lang="ru-RU" sz="2400" dirty="0">
                <a:latin typeface="Times New Roman"/>
                <a:ea typeface="Times New Roman"/>
              </a:rPr>
              <a:t>не хотят умирать. </a:t>
            </a:r>
            <a:r>
              <a:rPr lang="ru-RU" sz="2400" dirty="0" smtClean="0">
                <a:latin typeface="Times New Roman"/>
                <a:ea typeface="Times New Roman"/>
              </a:rPr>
              <a:t>Это рассматривается </a:t>
            </a:r>
            <a:r>
              <a:rPr lang="ru-RU" sz="2400" dirty="0">
                <a:latin typeface="Times New Roman"/>
                <a:ea typeface="Times New Roman"/>
              </a:rPr>
              <a:t>как способ получить что-либо (например, внимание, любовь, освобождение от проблем, от чувства безнадежности). </a:t>
            </a:r>
          </a:p>
          <a:p>
            <a:pPr algn="just">
              <a:spcAft>
                <a:spcPts val="0"/>
              </a:spcAft>
            </a:pPr>
            <a:r>
              <a:rPr lang="ru-RU" sz="2400" i="1" dirty="0">
                <a:latin typeface="Times New Roman"/>
                <a:ea typeface="Times New Roman"/>
              </a:rPr>
              <a:t>Безнадежность</a:t>
            </a:r>
            <a:r>
              <a:rPr lang="ru-RU" sz="2400" dirty="0">
                <a:latin typeface="Times New Roman"/>
                <a:ea typeface="Times New Roman"/>
              </a:rPr>
              <a:t> - жизнь бессмысленна, а на будущее рассчитывать не приходится. Потеряны всякие надежды изменить жизнь к лучшему.</a:t>
            </a:r>
          </a:p>
          <a:p>
            <a:pPr algn="just">
              <a:spcAft>
                <a:spcPts val="0"/>
              </a:spcAft>
            </a:pPr>
            <a:r>
              <a:rPr lang="ru-RU" sz="2400" i="1" dirty="0">
                <a:latin typeface="Times New Roman"/>
                <a:ea typeface="Times New Roman"/>
              </a:rPr>
              <a:t>Множественные проблемы </a:t>
            </a:r>
            <a:r>
              <a:rPr lang="ru-RU" sz="2400" dirty="0">
                <a:latin typeface="Times New Roman"/>
                <a:ea typeface="Times New Roman"/>
              </a:rPr>
              <a:t>- все проблемы настолько глобальны и неразрешимы, что человек не может сконцентрироваться, чтобы разрешить их по одной.</a:t>
            </a:r>
          </a:p>
          <a:p>
            <a:pPr algn="just">
              <a:spcAft>
                <a:spcPts val="0"/>
              </a:spcAft>
            </a:pPr>
            <a:r>
              <a:rPr lang="ru-RU" sz="2400" i="1" dirty="0">
                <a:latin typeface="Times New Roman"/>
                <a:ea typeface="Times New Roman"/>
              </a:rPr>
              <a:t>Попытка сделать больно другому человеку </a:t>
            </a:r>
            <a:r>
              <a:rPr lang="ru-RU" sz="2400" dirty="0">
                <a:latin typeface="Times New Roman"/>
                <a:ea typeface="Times New Roman"/>
              </a:rPr>
              <a:t>- «Они еще пожалеют!» Иногда человек считает, что, покончив с собой, унесет с собой проблему и облегчит жизнь своей семье.</a:t>
            </a:r>
          </a:p>
          <a:p>
            <a:pPr algn="just">
              <a:spcAft>
                <a:spcPts val="0"/>
              </a:spcAft>
            </a:pPr>
            <a:r>
              <a:rPr lang="ru-RU" sz="2400" i="1" dirty="0">
                <a:latin typeface="Times New Roman"/>
                <a:ea typeface="Times New Roman"/>
              </a:rPr>
              <a:t>Способ разрешить проблему </a:t>
            </a:r>
            <a:r>
              <a:rPr lang="ru-RU" sz="2400" dirty="0">
                <a:latin typeface="Times New Roman"/>
                <a:ea typeface="Times New Roman"/>
              </a:rPr>
              <a:t>- человек рассматривает самоубийство как показатель мужества и силы.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800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Прогностическая таблица риска суицида у детей и подростков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Утрата обоих родителей (5)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Утрата одного из родителей или развод в семье (4)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Тяжелая психологическая атмосфера в семье (4)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Изоляция в детском коллективе (4)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Несправедливые методы воспитания, подавление (4)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Тяжелые соматические болезни, инвалидность (3)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Отсутствие опоры на любящего взрослого (3)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Неудачи в учебе, низкие школьные успехи (3)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Акцентуации характера (3)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Употребление алкоголя  и наркотиков (2)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Нарушение контроля, импульсивность (2)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Низкая самооценка (1)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Тяжело протекающий подростковый возраст (1)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Пассивность, робость, несамостоятельность (1)</a:t>
            </a:r>
          </a:p>
          <a:p>
            <a:pPr marL="88900" indent="20638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Суммируйте все баллы. Дети, набравшие более 25 баллов, могут быть учтены в группе риска.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2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7129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Times New Roman"/>
              </a:rPr>
              <a:t>Профилактика</a:t>
            </a:r>
            <a:endParaRPr lang="ru-RU" sz="2400" b="1" dirty="0" smtClean="0">
              <a:solidFill>
                <a:prstClr val="black"/>
              </a:solidFill>
              <a:latin typeface="Times New Roman"/>
            </a:endParaRPr>
          </a:p>
          <a:p>
            <a:pPr algn="ctr"/>
            <a:r>
              <a:rPr lang="ru-RU" sz="28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З</a:t>
            </a:r>
            <a:r>
              <a:rPr lang="ru-RU" sz="2800" i="1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а любое суицидальное поведение ребёнка в ответе взрослые</a:t>
            </a:r>
            <a:r>
              <a:rPr lang="ru-RU" sz="28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! </a:t>
            </a:r>
          </a:p>
          <a:p>
            <a:pPr algn="ctr"/>
            <a:endParaRPr lang="ru-RU" sz="1600" i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indent="265113" algn="just"/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Ко всем намекам на это следует относиться со всей серьезностью. Не может быть никаких сомнений в том, что крик о помощи нуждается в ответной реакции.</a:t>
            </a:r>
          </a:p>
          <a:p>
            <a:pPr indent="265113" algn="just"/>
            <a:r>
              <a:rPr lang="ru-RU" sz="24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Профилактика депрессий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у подростков является важной для профилактики подобных действий. В профилактике депрессий у подростков важную роль играют родители. Как только у подростка отмечается сниженное настроение, и другие признаки депрессивного состояния -  необходимо сразу же, немедленно, принять меры для того, чтобы помочь ребенку выйти из этого состояния.</a:t>
            </a:r>
            <a:endParaRPr lang="ru-RU" sz="24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583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6672"/>
            <a:ext cx="888560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i="1" dirty="0">
                <a:solidFill>
                  <a:prstClr val="black"/>
                </a:solidFill>
                <a:latin typeface="Times New Roman"/>
                <a:ea typeface="Times New Roman"/>
              </a:rPr>
              <a:t>Во-первых,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необходимо разговаривать с ребенком, задавать ему вопросы о его состоянии, вести беседы о будущем, строить планы. Эти беседы обязательно должны быть позитивными. Нужно «внушить» ребенку оптимистический настрой, вселить уверенность, показать, что он способен добиваться поставленных целей.  Не обвинять ребенка в «вечно недовольном виде» и «брюзгливости», лучше показать ему позитивные стороны  и ресурсы его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личности (семья, друзья, любимые занятия и т.д.)</a:t>
            </a:r>
          </a:p>
          <a:p>
            <a:pPr lvl="0" algn="just"/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r>
              <a:rPr lang="ru-RU" sz="2000" i="1" dirty="0">
                <a:solidFill>
                  <a:prstClr val="black"/>
                </a:solidFill>
                <a:latin typeface="Times New Roman"/>
                <a:ea typeface="Times New Roman"/>
              </a:rPr>
              <a:t>Во-вторых,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заняться с ребенком новыми делами. Каждый день узнавать что-нибудь новое, делать то, что никогда раньше не делали. Внести разнообразие в обыденную жизнь. </a:t>
            </a:r>
            <a:endParaRPr lang="ru-RU" sz="20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r>
              <a:rPr lang="ru-RU" sz="2000" i="1" dirty="0">
                <a:solidFill>
                  <a:prstClr val="black"/>
                </a:solidFill>
                <a:latin typeface="Times New Roman"/>
                <a:ea typeface="Times New Roman"/>
              </a:rPr>
              <a:t>В-третьих,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подростку необходимо соблюдать режим дня. Необходимо проследить за тем, чтобы он хорошо высыпался, нормально питался, достаточно времени находился на свежем воздухе, занимался подвижными видами спорта. Депрессия – психофизиологическое состояние. Необходимо поддерживать физическое состояние подростка в этот период. </a:t>
            </a:r>
            <a:endParaRPr lang="ru-RU" sz="20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И </a:t>
            </a:r>
            <a:r>
              <a:rPr lang="ru-RU" sz="2000" i="1" dirty="0">
                <a:solidFill>
                  <a:prstClr val="black"/>
                </a:solidFill>
                <a:latin typeface="Times New Roman"/>
                <a:ea typeface="Times New Roman"/>
              </a:rPr>
              <a:t>в-четвертых,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обратиться за консультацией к специалисту – психологу, психотерапевту. </a:t>
            </a:r>
          </a:p>
          <a:p>
            <a:pPr lvl="0" algn="just"/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16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Высказывание угрозы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аутоагрессии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заставляет нас насторожиться (как психологов, так и родителей с педагогами). Важно обратить на это внимание, ведь это определенный сигнал. Бывают случаи, когда родители сами в разговоре зачастую говорят об отсутствии желания жить.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А поскольку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родительский пример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самый важный и запоминающийся детям, то им грех не повторить за мамой или папой. Если Вы заметили за собой такую особенность, постарайтесь воздержаться от таких высказываний или сообщать о своих ощущения позитивно (Я так жить не могу. – Мне нужно отдохнуть и я посмотрю на все новыми глазами.).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Вообще, закономерно, что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 родителей – оптимистов дети перенимают их радостное мироощущени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е. Мы даем краткие рекомендации по поведению с ребенком, высказывающим угрозы. Если они слишком общие, то лишь потому, что каждый случай уникален. Обязательным условием в разрешении возникшей проблемы является обращение к специалистам (психологам, психиатрам, психотерапевтам) по месту жительства.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59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09786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Как помочь подросткам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Выслушивайте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- «Я слышу тебя». Не пытайтесь утешить общими словами типа: «Ну, все не так плохо», «Тебе станет лучше», «Не стоит этого делать». Дайте ему (ей) возможность высказаться. Задавайте во­просы и внимательно слушайте.</a:t>
            </a:r>
          </a:p>
          <a:p>
            <a:pPr algn="just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Обсуждайте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– открытое обсуждение планов и проблем снимает тревожность. Не бойтесь говорить об этом, большинство людей чувствуют неловкость, говоря о самоубийстве, и это проявляется в отрицании или избегании этой темы. Беседы не могут спровоцировать этого, тогда как избегание этой темы увеличивает тревожность, подозрительность.</a:t>
            </a:r>
          </a:p>
          <a:p>
            <a:pPr algn="just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Будьте внимательны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 косвенным показателям при предполагаемом акте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аутоагрессии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 Каждое шутливое упоминание или угрозу следует воспринимать всерьез. Подростки часто отрицают, что говорили всерьез, могут изображать излишнюю тревожность, гнев. Скажите, что вы принимаете их всерьез.</a:t>
            </a:r>
          </a:p>
          <a:p>
            <a:pPr algn="just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Задавайте вопросы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– обобщайте. «Такое впечатление, что ты на самом деле говоришь…», «Большинство людей задумывалось об этом…», «Ты когда-нибудь думал, как совершить его?» Если вы получа­ете ответ, переходите на конкретику. «Пистолет? А ты когда-нибудь стрелял? А где ты его возьмешь? Что тогда произойдет? А что если ты промахнешься? Кто тебя найдет? Ты думал о своих похоронах? Кто на них придет?» Недосказанное, затаенное вы должны сделать явным. Помогите подростку открыто говорить и думать о своих замыслах.</a:t>
            </a:r>
          </a:p>
          <a:p>
            <a:pPr algn="just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Подчеркивайте временный характ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ер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проблем, признайте, что его чувства очень сильны, проблемы сложны. Узнайте, чем вы можете помочь, поскольку вам он уже доверяет. Узнайте, кто еще мог бы помочь в этой ситуации .</a:t>
            </a:r>
          </a:p>
          <a:p>
            <a:pPr lvl="0"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Взрослому, пытающемуся помочь подростку, в поведении которого прослеживаются данные намерения, следует помнить о ранимости и отчаянии, царящем в его душе, всерьез принимать его проблемы . </a:t>
            </a:r>
          </a:p>
          <a:p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31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668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5629688"/>
              </p:ext>
            </p:extLst>
          </p:nvPr>
        </p:nvGraphicFramePr>
        <p:xfrm>
          <a:off x="323528" y="836713"/>
          <a:ext cx="8424936" cy="576063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212028"/>
                <a:gridCol w="4212908"/>
              </a:tblGrid>
              <a:tr h="320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Нельзя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Можно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 - Стыдить и ругать ребенка за его намерения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- Следует подбирать ключ к загадке суицида, помочь разобраться в причинах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Недооценивать вероятность суицида, даже если ребенок внешне легко обсуждает свои намерения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Необходимо всесторонне оценивать степень риска суицида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- Относиться к ребенку формально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Дать почувствовать, что его принимают как личность и его жизнь кому – то небезразлична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1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- Предлагать неоправданные утешения, общие слова, банальные решения, не учитывающие конкретную жизненную ситуацию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- Выслушать подростка, используя слова: «Я слышу тебя». Помочь самому или выяснить, кто конкретно может помочь в создавшейся ситуации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- Оставлять ребенка одного в ситуации риска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Если есть такая возможность, нужно привлечь родных и близких, друзей и т.п.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- Чрезмерно контролировать и ограничивать ребенка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Главное – дружеская поддержка и опора, которые помогут ему справиться с возникшими затруднениями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22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901" y="801500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Факторы, препятствующие возникновению 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аутоагрессивного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поведения 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у подростков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8132" y="1772816"/>
            <a:ext cx="878497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эмоциональная привязанность к значимым родным и близким;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выраженное чувство долга, обязательность;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концентрация внимания на состоянии собственного здоровья, боязнь причинения себе физического ущерба;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учет общественного мнения и избегание осуждения со стороны окружающих, представления о позорности самоубийства и неприятие (осуждение) суицидальных моделей поведения;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убеждения о неиспользованных жизненных возможностях;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наличие жизненных, творческих, семейных и других планов, замыслов;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наличие духовных, нравственных и эстетических критериев в мышлении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73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069" y="517778"/>
            <a:ext cx="85576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психологическая гибкость и </a:t>
            </a:r>
            <a:r>
              <a:rPr lang="ru-RU" sz="2400" dirty="0" err="1">
                <a:solidFill>
                  <a:prstClr val="black"/>
                </a:solidFill>
                <a:latin typeface="Times New Roman"/>
                <a:ea typeface="Times New Roman"/>
              </a:rPr>
              <a:t>адаптированность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, умение компенсировать негативные личные переживания, использовать методы снятия психической напряженности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наличие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актуальных жизненных ценностей, целей;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проявление интереса к жизни;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привязанность к родственникам, близким людям, степень значимости отношений с ними;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уровень религиозности и боязнь греха самоубийства;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планирование своего ближайшего будущего и перспектив жизни;</a:t>
            </a:r>
          </a:p>
          <a:p>
            <a:pPr marL="342900" indent="-342900" algn="just">
              <a:buFont typeface="Times New Roman"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негативная проекция своего внешнего вида после самоубийства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  <a:endParaRPr lang="ru-RU" sz="2400" i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indent="457200" algn="just"/>
            <a:r>
              <a:rPr lang="ru-RU" sz="24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Чем </a:t>
            </a:r>
            <a:r>
              <a:rPr lang="ru-RU" sz="2400" i="1" dirty="0">
                <a:solidFill>
                  <a:prstClr val="black"/>
                </a:solidFill>
                <a:latin typeface="Times New Roman"/>
                <a:ea typeface="Times New Roman"/>
              </a:rPr>
              <a:t>большим </a:t>
            </a:r>
            <a:r>
              <a:rPr lang="ru-RU" sz="24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количеством </a:t>
            </a:r>
            <a:r>
              <a:rPr lang="ru-RU" sz="2400" i="1" dirty="0">
                <a:solidFill>
                  <a:prstClr val="black"/>
                </a:solidFill>
                <a:latin typeface="Times New Roman"/>
                <a:ea typeface="Times New Roman"/>
              </a:rPr>
              <a:t>жизнеутверждающих факторов  обладает человек, в частности подросток, чем сильнее его «психологическая защита» и внутренняя уверенность в себе, тем прочнее его </a:t>
            </a:r>
            <a:r>
              <a:rPr lang="ru-RU" sz="2400" i="1" dirty="0" err="1">
                <a:solidFill>
                  <a:prstClr val="black"/>
                </a:solidFill>
                <a:latin typeface="Times New Roman"/>
                <a:ea typeface="Times New Roman"/>
              </a:rPr>
              <a:t>антисуицидальный</a:t>
            </a:r>
            <a:r>
              <a:rPr lang="ru-RU" sz="2400" i="1" dirty="0">
                <a:solidFill>
                  <a:prstClr val="black"/>
                </a:solidFill>
                <a:latin typeface="Times New Roman"/>
                <a:ea typeface="Times New Roman"/>
              </a:rPr>
              <a:t> барьер.</a:t>
            </a:r>
          </a:p>
        </p:txBody>
      </p:sp>
    </p:spTree>
    <p:extLst>
      <p:ext uri="{BB962C8B-B14F-4D97-AF65-F5344CB8AC3E}">
        <p14:creationId xmlns:p14="http://schemas.microsoft.com/office/powerpoint/2010/main" val="339364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/>
          </a:bodyPr>
          <a:lstStyle/>
          <a:p>
            <a:r>
              <a:rPr lang="ru-RU" b="1" dirty="0" smtClean="0"/>
              <a:t>Всероссийский телефон доверия для детей и подростков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8-800-2000-122</a:t>
            </a:r>
          </a:p>
          <a:p>
            <a:r>
              <a:rPr lang="ru-RU" dirty="0" smtClean="0"/>
              <a:t>(Круглосуточно, анонимно)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Окружной телефон доверия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                8-800-101-12-12 (8.00-20.00)</a:t>
            </a:r>
          </a:p>
          <a:p>
            <a:r>
              <a:rPr lang="ru-RU" dirty="0" smtClean="0"/>
              <a:t>                 8-800-101-12-00 (20.00-8.00)</a:t>
            </a:r>
          </a:p>
          <a:p>
            <a:r>
              <a:rPr lang="ru-RU" dirty="0" smtClean="0"/>
              <a:t>                  (Бесплатно, анонимно)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54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13176"/>
            <a:ext cx="8589640" cy="1069848"/>
          </a:xfrm>
        </p:spPr>
        <p:txBody>
          <a:bodyPr>
            <a:normAutofit fontScale="90000"/>
          </a:bodyPr>
          <a:lstStyle/>
          <a:p>
            <a:pPr indent="457200" algn="r">
              <a:spcAft>
                <a:spcPts val="0"/>
              </a:spcAft>
            </a:pPr>
            <a:r>
              <a:rPr lang="ru-RU" sz="3600" b="1" dirty="0">
                <a:latin typeface="Times New Roman"/>
              </a:rPr>
              <a:t/>
            </a:r>
            <a:br>
              <a:rPr lang="ru-RU" sz="3600" b="1" dirty="0">
                <a:latin typeface="Times New Roman"/>
              </a:rPr>
            </a:br>
            <a:r>
              <a:rPr lang="ru-RU" sz="3100" b="1" i="1" dirty="0">
                <a:latin typeface="Times New Roman"/>
              </a:rPr>
              <a:t>Суицид</a:t>
            </a:r>
            <a:r>
              <a:rPr lang="ru-RU" sz="3100" b="1" dirty="0">
                <a:latin typeface="Times New Roman"/>
              </a:rPr>
              <a:t> </a:t>
            </a:r>
            <a:r>
              <a:rPr lang="ru-RU" sz="3100" dirty="0">
                <a:latin typeface="Times New Roman"/>
              </a:rPr>
              <a:t>– умышленное самоповреждение со смертельным исходом, </a:t>
            </a:r>
            <a:r>
              <a:rPr lang="ru-RU" sz="3100" dirty="0" smtClean="0">
                <a:latin typeface="Times New Roman"/>
              </a:rPr>
              <a:t>лишение </a:t>
            </a:r>
            <a:r>
              <a:rPr lang="ru-RU" sz="3100" dirty="0">
                <a:latin typeface="Times New Roman"/>
              </a:rPr>
              <a:t>себя </a:t>
            </a:r>
            <a:r>
              <a:rPr lang="ru-RU" sz="3100" dirty="0" smtClean="0">
                <a:latin typeface="Times New Roman"/>
              </a:rPr>
              <a:t>жизни </a:t>
            </a:r>
            <a:br>
              <a:rPr lang="ru-RU" sz="3100" dirty="0" smtClean="0">
                <a:latin typeface="Times New Roman"/>
              </a:rPr>
            </a:br>
            <a:r>
              <a:rPr lang="ru-RU" sz="3100" dirty="0" smtClean="0">
                <a:latin typeface="Times New Roman"/>
              </a:rPr>
              <a:t>( травматическое стрессовое расстройство, </a:t>
            </a:r>
            <a:r>
              <a:rPr lang="ru-RU" sz="3100" dirty="0" err="1" smtClean="0">
                <a:latin typeface="Times New Roman"/>
              </a:rPr>
              <a:t>аутоагрессия</a:t>
            </a:r>
            <a:r>
              <a:rPr lang="ru-RU" sz="3100" dirty="0" smtClean="0">
                <a:latin typeface="Times New Roman"/>
              </a:rPr>
              <a:t>).</a:t>
            </a:r>
            <a:r>
              <a:rPr lang="ru-RU" sz="3100" b="1" dirty="0" smtClean="0">
                <a:latin typeface="Times New Roman"/>
              </a:rPr>
              <a:t> </a:t>
            </a:r>
            <a:r>
              <a:rPr lang="ru-RU" sz="3100" b="1" dirty="0">
                <a:latin typeface="Times New Roman"/>
              </a:rPr>
              <a:t/>
            </a:r>
            <a:br>
              <a:rPr lang="ru-RU" sz="3100" b="1" dirty="0">
                <a:latin typeface="Times New Roman"/>
              </a:rPr>
            </a:br>
            <a:endParaRPr lang="ru-RU" sz="3100" dirty="0"/>
          </a:p>
        </p:txBody>
      </p:sp>
      <p:pic>
        <p:nvPicPr>
          <p:cNvPr id="1026" name="Picture 2" descr="C:\Users\Мария\Desktop\карт подросток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544616" cy="287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78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indent="450215" algn="r">
              <a:spcAft>
                <a:spcPts val="0"/>
              </a:spcAft>
            </a:pPr>
            <a:r>
              <a:rPr lang="ru-RU" i="1" dirty="0" smtClean="0">
                <a:latin typeface="Times New Roman"/>
                <a:ea typeface="Times New Roman"/>
              </a:rPr>
              <a:t>«</a:t>
            </a:r>
            <a:r>
              <a:rPr lang="ru-RU" i="1" dirty="0">
                <a:latin typeface="Times New Roman"/>
                <a:ea typeface="Times New Roman"/>
              </a:rPr>
              <a:t>Мы считаем, что между матерью и ребенком всю жизнь (!) сохраняется энергоинформационный обмен. Но он ослабевает в результате непонимания, ссор, отсутствия истинной любви. Если убрать эти «завалы», обмен станет сильным, как в раннем детстве. Тогда мать сможет воспитывать и лечить </a:t>
            </a:r>
            <a:r>
              <a:rPr lang="ru-RU" i="1" dirty="0" smtClean="0">
                <a:latin typeface="Times New Roman"/>
                <a:ea typeface="Times New Roman"/>
              </a:rPr>
              <a:t>ребенка на </a:t>
            </a:r>
            <a:r>
              <a:rPr lang="ru-RU" i="1" dirty="0">
                <a:latin typeface="Times New Roman"/>
                <a:ea typeface="Times New Roman"/>
              </a:rPr>
              <a:t>расстоянии, занимаясь собственным самоусовершенствованием. Есть уже немало конкретных случаев, когда в результате такого </a:t>
            </a:r>
            <a:r>
              <a:rPr lang="ru-RU" i="1" dirty="0" err="1">
                <a:latin typeface="Times New Roman"/>
                <a:ea typeface="Times New Roman"/>
              </a:rPr>
              <a:t>переосознания</a:t>
            </a:r>
            <a:r>
              <a:rPr lang="ru-RU" i="1" dirty="0">
                <a:latin typeface="Times New Roman"/>
                <a:ea typeface="Times New Roman"/>
              </a:rPr>
              <a:t> матерями своего отношения к ребенку дети вылечивались от тяжелейших наркологических диагнозов</a:t>
            </a:r>
            <a:r>
              <a:rPr lang="ru-RU" i="1" dirty="0" smtClean="0">
                <a:latin typeface="Times New Roman"/>
                <a:ea typeface="Times New Roman"/>
              </a:rPr>
              <a:t>».</a:t>
            </a:r>
          </a:p>
          <a:p>
            <a:pPr indent="450215" algn="r">
              <a:spcAft>
                <a:spcPts val="0"/>
              </a:spcAft>
            </a:pPr>
            <a:r>
              <a:rPr lang="ru-RU" sz="2900" i="1" dirty="0">
                <a:solidFill>
                  <a:prstClr val="black"/>
                </a:solidFill>
                <a:latin typeface="Times New Roman"/>
                <a:ea typeface="Times New Roman"/>
              </a:rPr>
              <a:t>В. </a:t>
            </a:r>
            <a:r>
              <a:rPr lang="ru-RU" sz="29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Ярцев</a:t>
            </a:r>
            <a:endParaRPr lang="ru-RU" i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837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97511"/>
            <a:ext cx="87849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lvl="0" indent="612775" algn="ctr">
              <a:spcBef>
                <a:spcPts val="300"/>
              </a:spcBef>
              <a:buClr>
                <a:srgbClr val="A04DA3"/>
              </a:buClr>
            </a:pP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</a:rPr>
              <a:t>Так надо ли доводить ситуацию до того, чтобы говорить если бы…Не много ли их будет? </a:t>
            </a:r>
            <a:endParaRPr lang="ru-RU" sz="2800" i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109538" lvl="0" indent="612775" algn="ctr">
              <a:spcBef>
                <a:spcPts val="300"/>
              </a:spcBef>
              <a:buClr>
                <a:srgbClr val="A04DA3"/>
              </a:buClr>
            </a:pPr>
            <a:r>
              <a:rPr lang="ru-RU" sz="28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Ведь 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</a:rPr>
              <a:t>в основе наших духовных сил лежит ЕЖЕДНЕВНЫЙ духовный подвиг любви к нашим близким, к нашим детям. </a:t>
            </a:r>
            <a:endParaRPr lang="ru-RU" sz="2800" i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109538" lvl="0" indent="612775" algn="ctr">
              <a:spcBef>
                <a:spcPts val="300"/>
              </a:spcBef>
              <a:buClr>
                <a:srgbClr val="A04DA3"/>
              </a:buClr>
            </a:pPr>
            <a:endParaRPr lang="ru-RU" sz="2800" i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109538" lvl="0" indent="66675">
              <a:spcBef>
                <a:spcPts val="300"/>
              </a:spcBef>
              <a:buClr>
                <a:srgbClr val="A04DA3"/>
              </a:buClr>
            </a:pPr>
            <a:r>
              <a:rPr lang="ru-RU" sz="28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А 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</a:rPr>
              <a:t>там, где есть место подвигу</a:t>
            </a:r>
            <a:r>
              <a:rPr lang="ru-RU" sz="28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,</a:t>
            </a:r>
          </a:p>
          <a:p>
            <a:pPr marL="109538" lvl="0" indent="66675">
              <a:spcBef>
                <a:spcPts val="300"/>
              </a:spcBef>
              <a:buClr>
                <a:srgbClr val="A04DA3"/>
              </a:buClr>
            </a:pPr>
            <a:r>
              <a:rPr lang="ru-RU" sz="28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</a:rPr>
              <a:t>нет места страху и бессилию! </a:t>
            </a:r>
            <a:endParaRPr lang="ru-RU" sz="2800" i="1" dirty="0">
              <a:solidFill>
                <a:prstClr val="black"/>
              </a:solidFill>
            </a:endParaRPr>
          </a:p>
        </p:txBody>
      </p:sp>
      <p:pic>
        <p:nvPicPr>
          <p:cNvPr id="2051" name="Picture 3" descr="I:\картинки\картинки нов\481735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140968"/>
            <a:ext cx="3600400" cy="362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26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Спасибо за внимание!</a:t>
            </a:r>
            <a:endParaRPr lang="ru-RU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40968"/>
            <a:ext cx="4824535" cy="313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993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684" y="1124744"/>
            <a:ext cx="8856984" cy="604867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itchFamily="18" charset="0"/>
              </a:rPr>
              <a:t>Данное поведение в настоящее время является глобальной социально-психологической проблемой.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России частота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подобных действий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среди молодежи, в течение последних двух десятилетий удвоилась.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данным официальной статистики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 ежегодно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погибает около 2800 детей и подростков в возрасте от 5 до 19 лет, и эти страшные цифры не учитывают случаев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попыток.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Лишь у 10% подростков имеется истинное желание убить себя, в 90%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такое поведение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это «крик о помощи», обращенный к родным и близким. Неслучайно, что 80% попыток совершаются дома, притом в дневное и вечернее время. В среднем каждая 4-я попытка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заканчивается смертью по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неосторожности.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Отмечается, что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14-15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активность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резко возрастает, достигая максимума в 16-19 лет.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>
              <a:solidFill>
                <a:prstClr val="black"/>
              </a:solidFill>
            </a:endParaRPr>
          </a:p>
          <a:p>
            <a:pPr lvl="0" algn="just">
              <a:buClr>
                <a:srgbClr val="A04DA3"/>
              </a:buClr>
            </a:pPr>
            <a:endParaRPr lang="ru-RU" dirty="0">
              <a:solidFill>
                <a:prstClr val="black"/>
              </a:solidFill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44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0698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76672"/>
            <a:ext cx="856895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</a:rPr>
              <a:t>Различают следующие типы </a:t>
            </a:r>
            <a:r>
              <a:rPr lang="ru-RU" sz="2000" b="1" dirty="0" err="1" smtClean="0">
                <a:latin typeface="Times New Roman"/>
                <a:ea typeface="Times New Roman"/>
              </a:rPr>
              <a:t>аутоагрессивного</a:t>
            </a:r>
            <a:r>
              <a:rPr lang="ru-RU" sz="2000" b="1" dirty="0" smtClean="0">
                <a:latin typeface="Times New Roman"/>
                <a:ea typeface="Times New Roman"/>
              </a:rPr>
              <a:t> поведения</a:t>
            </a:r>
            <a:r>
              <a:rPr lang="ru-RU" sz="2000" b="1" dirty="0">
                <a:latin typeface="Times New Roman"/>
                <a:ea typeface="Times New Roman"/>
              </a:rPr>
              <a:t>: 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latin typeface="Times New Roman"/>
              </a:rPr>
              <a:t>Демонстративное поведение </a:t>
            </a:r>
            <a:endParaRPr lang="ru-RU" sz="2000" b="1" dirty="0">
              <a:latin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В основе этого типа </a:t>
            </a:r>
            <a:r>
              <a:rPr lang="ru-RU" sz="2000" dirty="0" smtClean="0">
                <a:latin typeface="Times New Roman"/>
                <a:ea typeface="Times New Roman"/>
              </a:rPr>
              <a:t>лежит </a:t>
            </a:r>
            <a:r>
              <a:rPr lang="ru-RU" sz="2000" dirty="0">
                <a:latin typeface="Times New Roman"/>
                <a:ea typeface="Times New Roman"/>
              </a:rPr>
              <a:t>стремление подростка обратить внимание на себя и свои проблемы, показать как ему трудно справляться в жизненными ситуациями. Это своего рода просьба о помощи. Как правило, демонстративные </a:t>
            </a:r>
            <a:r>
              <a:rPr lang="ru-RU" sz="2000" dirty="0" smtClean="0">
                <a:latin typeface="Times New Roman"/>
                <a:ea typeface="Times New Roman"/>
              </a:rPr>
              <a:t>действия </a:t>
            </a:r>
            <a:r>
              <a:rPr lang="ru-RU" sz="2000" dirty="0">
                <a:latin typeface="Times New Roman"/>
                <a:ea typeface="Times New Roman"/>
              </a:rPr>
              <a:t>совершаются </a:t>
            </a:r>
            <a:r>
              <a:rPr lang="ru-RU" sz="2000" dirty="0" smtClean="0">
                <a:latin typeface="Times New Roman"/>
                <a:ea typeface="Times New Roman"/>
              </a:rPr>
              <a:t>с </a:t>
            </a:r>
            <a:r>
              <a:rPr lang="ru-RU" sz="2000" dirty="0">
                <a:latin typeface="Times New Roman"/>
                <a:ea typeface="Times New Roman"/>
              </a:rPr>
              <a:t>целью </a:t>
            </a:r>
            <a:r>
              <a:rPr lang="ru-RU" sz="2000" dirty="0" smtClean="0">
                <a:latin typeface="Times New Roman"/>
                <a:ea typeface="Times New Roman"/>
              </a:rPr>
              <a:t>напугать </a:t>
            </a:r>
            <a:r>
              <a:rPr lang="ru-RU" sz="2000" dirty="0">
                <a:latin typeface="Times New Roman"/>
                <a:ea typeface="Times New Roman"/>
              </a:rPr>
              <a:t>окружающих, заставить их задуматься над проблемами подростка, «осознать» свое несправедливое отношение к нему. </a:t>
            </a:r>
            <a:r>
              <a:rPr lang="ru-RU" sz="2000" b="1" dirty="0">
                <a:latin typeface="Times New Roman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latin typeface="Times New Roman"/>
              </a:rPr>
              <a:t>Аффективное </a:t>
            </a:r>
            <a:r>
              <a:rPr lang="ru-RU" sz="2000" b="1" i="1" dirty="0" smtClean="0">
                <a:latin typeface="Times New Roman"/>
              </a:rPr>
              <a:t>поведение </a:t>
            </a:r>
            <a:endParaRPr lang="ru-RU" sz="2000" b="1" dirty="0">
              <a:latin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В </a:t>
            </a:r>
            <a:r>
              <a:rPr lang="ru-RU" sz="2000" dirty="0">
                <a:latin typeface="Times New Roman"/>
                <a:ea typeface="Times New Roman"/>
              </a:rPr>
              <a:t>таких случаях подросток действует импульсивно, не имея четкого плана своих действий. Как правило, сильные негативные эмоции - обида, гнев, -  затмевают собой реальное восприятие действительности и подросток, руководствуясь ими,  совершает </a:t>
            </a:r>
            <a:r>
              <a:rPr lang="ru-RU" sz="2000" dirty="0" smtClean="0">
                <a:latin typeface="Times New Roman"/>
                <a:ea typeface="Times New Roman"/>
              </a:rPr>
              <a:t>подобные действия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endParaRPr lang="ru-RU" sz="2000" b="1" dirty="0">
              <a:latin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latin typeface="Times New Roman"/>
              </a:rPr>
              <a:t>Истинное </a:t>
            </a:r>
            <a:r>
              <a:rPr lang="ru-RU" sz="2000" b="1" i="1" dirty="0" smtClean="0">
                <a:latin typeface="Times New Roman"/>
              </a:rPr>
              <a:t>поведение </a:t>
            </a:r>
            <a:endParaRPr lang="ru-RU" sz="2000" b="1" dirty="0">
              <a:latin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Х</a:t>
            </a:r>
            <a:r>
              <a:rPr lang="ru-RU" sz="2000" dirty="0" smtClean="0">
                <a:latin typeface="Times New Roman"/>
                <a:ea typeface="Times New Roman"/>
              </a:rPr>
              <a:t>арактеризуется </a:t>
            </a:r>
            <a:r>
              <a:rPr lang="ru-RU" sz="2000" dirty="0">
                <a:latin typeface="Times New Roman"/>
                <a:ea typeface="Times New Roman"/>
              </a:rPr>
              <a:t>продуманным планом действий. Подросток готовится к совершению </a:t>
            </a:r>
            <a:r>
              <a:rPr lang="ru-RU" sz="2000" dirty="0" smtClean="0">
                <a:latin typeface="Times New Roman"/>
                <a:ea typeface="Times New Roman"/>
              </a:rPr>
              <a:t>действия</a:t>
            </a:r>
            <a:r>
              <a:rPr lang="ru-RU" sz="2000" dirty="0">
                <a:latin typeface="Times New Roman"/>
                <a:ea typeface="Times New Roman"/>
              </a:rPr>
              <a:t>. При таком типе </a:t>
            </a:r>
            <a:r>
              <a:rPr lang="ru-RU" sz="2000" dirty="0" smtClean="0">
                <a:latin typeface="Times New Roman"/>
                <a:ea typeface="Times New Roman"/>
              </a:rPr>
              <a:t>подростки </a:t>
            </a:r>
            <a:r>
              <a:rPr lang="ru-RU" sz="2000" dirty="0">
                <a:latin typeface="Times New Roman"/>
                <a:ea typeface="Times New Roman"/>
              </a:rPr>
              <a:t>чаще оставляют записки, адресованные родственникам и друзьям, в которых они прощаются со всеми и объясняют причины своих действий.  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41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245" y="785794"/>
            <a:ext cx="8892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</a:rPr>
              <a:t>Причины</a:t>
            </a:r>
            <a:r>
              <a:rPr lang="ru-RU" sz="2800" dirty="0">
                <a:solidFill>
                  <a:srgbClr val="424456"/>
                </a:solidFill>
                <a:latin typeface="Times New Roman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Times New Roman"/>
                <a:ea typeface="+mj-ea"/>
                <a:cs typeface="+mj-cs"/>
              </a:rPr>
              <a:t>травматических стрессовых расстройств</a:t>
            </a:r>
            <a:r>
              <a:rPr lang="ru-RU" sz="2800" b="1" dirty="0" smtClean="0">
                <a:latin typeface="Times New Roman"/>
              </a:rPr>
              <a:t>  </a:t>
            </a:r>
            <a:endParaRPr lang="ru-RU" sz="2800" b="1" dirty="0">
              <a:effectLst/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643050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Несформированное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понимание смерти. В понимании ребенка смерть не означает бесповоротное прекращение жизни. Ребёнок думает, что всё можно будет вернуть назад. У подростков понимание и осознание страха смерти формируется не раньше 18 лет. 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Ранняя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половая жизнь, приводящая к ранним разочарованиям. </a:t>
            </a: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Саморазрушаемое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поведение (алкоголизм, наркомания, 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криминализация). </a:t>
            </a: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Депрессия.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44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/>
              <a:t>Давление со стороны </a:t>
            </a:r>
            <a:br>
              <a:rPr lang="ru-RU" sz="3200" b="1" i="1" dirty="0" smtClean="0"/>
            </a:br>
            <a:r>
              <a:rPr lang="ru-RU" sz="3200" b="1" i="1" dirty="0" smtClean="0"/>
              <a:t>родителей, сверстников, педагогов</a:t>
            </a:r>
            <a:br>
              <a:rPr lang="ru-RU" sz="3200" b="1" i="1" dirty="0" smtClean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507288" cy="6025856"/>
          </a:xfrm>
        </p:spPr>
        <p:txBody>
          <a:bodyPr>
            <a:normAutofit fontScale="55000" lnSpcReduction="20000"/>
          </a:bodyPr>
          <a:lstStyle/>
          <a:p>
            <a:pPr algn="just"/>
            <a:endParaRPr lang="ru-RU" sz="3800" b="1" dirty="0" smtClean="0"/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Как бы это ни было неприятно осознавать, но наиболее часто встречающиеся причины таких попыток – конфликты в семье, в которых каждая из сторон не желает пойти другой навстречу. 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Принятое на сегодня, судя по опросам тысяч детей, систематическое осуждение родителями своих детей за плохие отметки, эгоистичное поведение, агрессивные выходки зачастую имеет характер не серьезного разговора «по душам», а скорее раздраженно – озлобленного критиканства без оставления подростку хоть какой -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надежды на исправление.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Такая критика идет совсем не во благо и уж никак не способствует исправления подростком своего поведения и характера. 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Наряду с этой указывается и другая причина – взаимоотношения со сверстниками. Подростки как будто пытаются доказать всему миру свою значимость и уникальность. Важно понять, что попытки детей лишить себя жизни являются и «детским» способом разрешить тот или иной конфликт, выйти из конфликтной ситуации, просто перестать мешать кому – то.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0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48913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/>
              </a:rPr>
              <a:t>К  «группе риска» по </a:t>
            </a:r>
            <a:r>
              <a:rPr lang="ru-RU" sz="2400" b="1" dirty="0" err="1" smtClean="0">
                <a:latin typeface="Times New Roman"/>
              </a:rPr>
              <a:t>аутоагрессии</a:t>
            </a:r>
            <a:r>
              <a:rPr lang="ru-RU" sz="2400" b="1" dirty="0" smtClean="0">
                <a:latin typeface="Times New Roman"/>
              </a:rPr>
              <a:t> относятся </a:t>
            </a:r>
            <a:r>
              <a:rPr lang="ru-RU" sz="2400" b="1" dirty="0">
                <a:latin typeface="Times New Roman"/>
              </a:rPr>
              <a:t>подростки: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ru-RU" sz="2400" dirty="0">
                <a:latin typeface="Times New Roman"/>
                <a:ea typeface="Times New Roman"/>
              </a:rPr>
              <a:t>с нарушением межличностных отношений, “одиночки”;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ru-RU" sz="2400" dirty="0">
                <a:latin typeface="Times New Roman"/>
                <a:ea typeface="Times New Roman"/>
              </a:rPr>
              <a:t>злоупотребляющие алкоголем или наркотиками, отличающиеся </a:t>
            </a:r>
            <a:r>
              <a:rPr lang="ru-RU" sz="2400" dirty="0" err="1">
                <a:latin typeface="Times New Roman"/>
                <a:ea typeface="Times New Roman"/>
              </a:rPr>
              <a:t>девиантным</a:t>
            </a:r>
            <a:r>
              <a:rPr lang="ru-RU" sz="2400" dirty="0">
                <a:latin typeface="Times New Roman"/>
                <a:ea typeface="Times New Roman"/>
              </a:rPr>
              <a:t> или криминальным поведением, включающим физическое насилие; 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ru-RU" sz="2400" dirty="0">
                <a:latin typeface="Times New Roman"/>
                <a:ea typeface="Times New Roman"/>
              </a:rPr>
              <a:t>с затяжным депрессивным состоянием;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ru-RU" sz="2400" dirty="0">
                <a:latin typeface="Times New Roman"/>
                <a:ea typeface="Times New Roman"/>
              </a:rPr>
              <a:t>сверхкритичные к себе подростки;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ru-RU" sz="2400" dirty="0">
                <a:latin typeface="Times New Roman"/>
                <a:ea typeface="Times New Roman"/>
              </a:rPr>
              <a:t>страдающие от недавно испытанных унижений или трагических утрат,  от хронических или смертельных болезней;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ru-RU" sz="2400" dirty="0" err="1">
                <a:latin typeface="Times New Roman"/>
                <a:ea typeface="Times New Roman"/>
              </a:rPr>
              <a:t>фрустрированные</a:t>
            </a:r>
            <a:r>
              <a:rPr lang="ru-RU" sz="2400" dirty="0">
                <a:latin typeface="Times New Roman"/>
                <a:ea typeface="Times New Roman"/>
              </a:rPr>
              <a:t> несоответствием между ожидавшимися успехами в жизни и реальными достижениями;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ru-RU" sz="2400" dirty="0">
                <a:latin typeface="Times New Roman"/>
                <a:ea typeface="Times New Roman"/>
              </a:rPr>
              <a:t>страдающие от болезней или покинутые окружением подростки; </a:t>
            </a: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ru-RU" sz="2400" dirty="0">
                <a:latin typeface="Times New Roman"/>
                <a:ea typeface="Times New Roman"/>
              </a:rPr>
              <a:t>из социально-неблагополучных семей - уход из семьи или развод </a:t>
            </a:r>
            <a:r>
              <a:rPr lang="ru-RU" sz="2400" dirty="0" smtClean="0">
                <a:latin typeface="Times New Roman"/>
                <a:ea typeface="Times New Roman"/>
              </a:rPr>
              <a:t>родителей, жестокое обращение в семье;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ru-RU" sz="2400" dirty="0">
                <a:latin typeface="Times New Roman"/>
                <a:ea typeface="Times New Roman"/>
              </a:rPr>
              <a:t>из семей, в которых были случаи суицидов.</a:t>
            </a:r>
          </a:p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/>
              </a:rPr>
              <a:t> </a:t>
            </a:r>
            <a:endParaRPr lang="ru-RU" sz="2400" b="1" dirty="0"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032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5"/>
            <a:ext cx="864096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atin typeface="Times New Roman"/>
              </a:rPr>
              <a:t>Признаки эмоциональных нарушений, лежащих в </a:t>
            </a:r>
            <a:r>
              <a:rPr lang="ru-RU" sz="2400" b="1" dirty="0" smtClean="0">
                <a:latin typeface="Times New Roman"/>
              </a:rPr>
              <a:t>основе</a:t>
            </a:r>
          </a:p>
          <a:p>
            <a:pPr algn="ctr">
              <a:spcAft>
                <a:spcPts val="0"/>
              </a:spcAft>
            </a:pPr>
            <a:r>
              <a:rPr lang="ru-RU" sz="2400" b="1" dirty="0">
                <a:latin typeface="Times New Roman"/>
              </a:rPr>
              <a:t>т</a:t>
            </a:r>
            <a:r>
              <a:rPr lang="ru-RU" sz="2400" b="1" dirty="0" smtClean="0">
                <a:latin typeface="Times New Roman"/>
              </a:rPr>
              <a:t>равматического стрессового расстройства,  </a:t>
            </a:r>
            <a:r>
              <a:rPr lang="ru-RU" sz="2400" b="1" dirty="0" err="1" smtClean="0">
                <a:latin typeface="Times New Roman"/>
              </a:rPr>
              <a:t>аутоагрессии</a:t>
            </a:r>
            <a:r>
              <a:rPr lang="ru-RU" sz="2400" b="1" dirty="0" smtClean="0">
                <a:latin typeface="Times New Roman"/>
              </a:rPr>
              <a:t>:</a:t>
            </a:r>
          </a:p>
          <a:p>
            <a:pPr algn="ctr">
              <a:spcAft>
                <a:spcPts val="0"/>
              </a:spcAft>
            </a:pPr>
            <a:endParaRPr lang="ru-RU" sz="2400" b="1" dirty="0">
              <a:latin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 pitchFamily="2" charset="2"/>
              <a:buChar char="Ø"/>
            </a:pPr>
            <a:r>
              <a:rPr lang="ru-RU" sz="2800" dirty="0">
                <a:latin typeface="Times New Roman"/>
                <a:ea typeface="Times New Roman"/>
              </a:rPr>
              <a:t>потеря аппетита или импульсивное обжорство, бессонница или повышенная сонливость в течение, по крайней мере, последних дней,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itchFamily="2" charset="2"/>
              <a:buChar char="Ø"/>
            </a:pPr>
            <a:r>
              <a:rPr lang="ru-RU" sz="2800" dirty="0">
                <a:latin typeface="Times New Roman"/>
                <a:ea typeface="Times New Roman"/>
              </a:rPr>
              <a:t>частые жалобы на соматические недомогания (на боли в животе, головные боли, постоянную усталость, частую сонливость),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itchFamily="2" charset="2"/>
              <a:buChar char="Ø"/>
            </a:pPr>
            <a:r>
              <a:rPr lang="ru-RU" sz="2800" dirty="0">
                <a:latin typeface="Times New Roman"/>
                <a:ea typeface="Times New Roman"/>
              </a:rPr>
              <a:t>необычно пренебрежительное отношение к своему внешнему виду,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Wingdings" pitchFamily="2" charset="2"/>
              <a:buChar char="Ø"/>
            </a:pPr>
            <a:r>
              <a:rPr lang="ru-RU" sz="2800" dirty="0">
                <a:latin typeface="Times New Roman"/>
                <a:ea typeface="Times New Roman"/>
              </a:rPr>
              <a:t>постоянное чувство одиночества, бесполезности, вины или грусти, 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Times New Roman"/>
              <a:buChar char="-"/>
            </a:pPr>
            <a:endParaRPr lang="ru-RU" sz="20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51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280" y="980728"/>
            <a:ext cx="84461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SzPts val="1000"/>
              <a:buFont typeface="Wingdings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ощущение скуки при проведении времени в привычном окружении или выполнении работы, которая раньше приносила удовольствие, </a:t>
            </a:r>
          </a:p>
          <a:p>
            <a:pPr marL="342900" lvl="0" indent="-342900" algn="just">
              <a:buSzPts val="1000"/>
              <a:buFont typeface="Wingdings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уход от контактов, изоляция от друзей и семьи, превращение в человека «одиночку», </a:t>
            </a:r>
          </a:p>
          <a:p>
            <a:pPr marL="342900" lvl="0" indent="-342900" algn="just">
              <a:buSzPts val="1000"/>
              <a:buFont typeface="Wingdings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нарушение внимания со снижением качества выполняемой работы, </a:t>
            </a:r>
          </a:p>
          <a:p>
            <a:pPr marL="342900" lvl="0" indent="-342900" algn="just">
              <a:buSzPts val="1000"/>
              <a:buFont typeface="Wingdings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погруженность в размышления о смерти,</a:t>
            </a:r>
          </a:p>
          <a:p>
            <a:pPr marL="342900" lvl="0" indent="-342900" algn="just">
              <a:buSzPts val="1000"/>
              <a:buFont typeface="Wingdings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отсутствие планов на будущее,</a:t>
            </a:r>
          </a:p>
          <a:p>
            <a:pPr marL="342900" lvl="0" indent="-342900" algn="just">
              <a:buSzPts val="1000"/>
              <a:buFont typeface="Wingdings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внезапные приступы гнева, зачастую возникающие из-за мелочей. </a:t>
            </a:r>
          </a:p>
        </p:txBody>
      </p:sp>
    </p:spTree>
    <p:extLst>
      <p:ext uri="{BB962C8B-B14F-4D97-AF65-F5344CB8AC3E}">
        <p14:creationId xmlns:p14="http://schemas.microsoft.com/office/powerpoint/2010/main" val="396182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2150</Words>
  <Application>Microsoft Office PowerPoint</Application>
  <PresentationFormat>Экран (4:3)</PresentationFormat>
  <Paragraphs>153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Городская</vt:lpstr>
      <vt:lpstr>3_Городская</vt:lpstr>
      <vt:lpstr>6_Городская</vt:lpstr>
      <vt:lpstr>8_Городская</vt:lpstr>
      <vt:lpstr>ПСИХОЛОГИЧЕСКИЕ АСПЕКТЫ  СУИЦИДАЛЬНЫХ ПРОЯВЛЕНИЙ ОБУЧАЮЩИХСЯ</vt:lpstr>
      <vt:lpstr> Суицид – умышленное самоповреждение со смертельным исходом, лишение себя жизни  ( травматическое стрессовое расстройство, аутоагрессия).  </vt:lpstr>
      <vt:lpstr>Презентация PowerPoint</vt:lpstr>
      <vt:lpstr>Презентация PowerPoint</vt:lpstr>
      <vt:lpstr>Презентация PowerPoint</vt:lpstr>
      <vt:lpstr>Давление со стороны  родителей, сверстников, педагогов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родителям</dc:title>
  <dc:creator>Мария</dc:creator>
  <cp:lastModifiedBy>Мария</cp:lastModifiedBy>
  <cp:revision>17</cp:revision>
  <dcterms:created xsi:type="dcterms:W3CDTF">2014-10-05T14:06:12Z</dcterms:created>
  <dcterms:modified xsi:type="dcterms:W3CDTF">2015-01-09T13:58:51Z</dcterms:modified>
</cp:coreProperties>
</file>