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70" r:id="rId4"/>
    <p:sldId id="274" r:id="rId5"/>
    <p:sldId id="301" r:id="rId6"/>
    <p:sldId id="290" r:id="rId7"/>
    <p:sldId id="283" r:id="rId8"/>
    <p:sldId id="300" r:id="rId9"/>
    <p:sldId id="291" r:id="rId10"/>
    <p:sldId id="295" r:id="rId11"/>
    <p:sldId id="259" r:id="rId12"/>
    <p:sldId id="305" r:id="rId13"/>
    <p:sldId id="276" r:id="rId14"/>
    <p:sldId id="277" r:id="rId15"/>
    <p:sldId id="278" r:id="rId16"/>
    <p:sldId id="285" r:id="rId17"/>
    <p:sldId id="306" r:id="rId18"/>
    <p:sldId id="286" r:id="rId19"/>
    <p:sldId id="287" r:id="rId20"/>
    <p:sldId id="30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981" autoAdjust="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B308A-CEEA-4576-A991-604053CD91C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6A084-A43D-452F-96D9-951C7B38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A084-A43D-452F-96D9-951C7B38F82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BE8C99-AC02-47B6-9FE4-9729523FA591}" type="datetimeFigureOut">
              <a:rPr lang="ru-RU" smtClean="0"/>
              <a:pPr/>
              <a:t>10.01.2015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A22858-024A-4300-B94B-16C7E63C25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04664"/>
            <a:ext cx="6118448" cy="3195787"/>
          </a:xfrm>
        </p:spPr>
        <p:txBody>
          <a:bodyPr>
            <a:normAutofit/>
          </a:bodyPr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>ТВОРЧЕСКИЙ ОТЧЁТ</a:t>
            </a:r>
            <a:br>
              <a:rPr lang="ru-RU" smtClean="0">
                <a:solidFill>
                  <a:srgbClr val="C00000"/>
                </a:solidFill>
              </a:rPr>
            </a:br>
            <a:r>
              <a:rPr lang="ru-RU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О РАБОТЕ РМО УЧИТЕЛЕЙ МАТЕМАТИКИ ПРАВОБЕРЕЖНОГО РАЙОНА ЗА 2010-2012 ГОДЫ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АВТОР: РУКОВОДИТЕЛЬ РМО ГАГИЕВА А.О.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Сотрудничество с СОРИПКРО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 октябре 2011 года на  базе МКОУ СОШ №6 состоялся республиканский семинар учителей математики. Тема семинара «Обобщение опыта передовых учителей математики» была предложена кафедрой математики СО РИПКРО. Обобщался опыт работы учителя высшей категории </a:t>
            </a:r>
            <a:r>
              <a:rPr lang="ru-RU" dirty="0" err="1" smtClean="0"/>
              <a:t>Айларовой</a:t>
            </a:r>
            <a:r>
              <a:rPr lang="ru-RU" dirty="0" smtClean="0"/>
              <a:t> Л. С. В работе семинара приняли участие члены РМО, сотрудники кафедры математики СО РИПКРО и учителя школ г. Владикавказа.</a:t>
            </a:r>
          </a:p>
          <a:p>
            <a:r>
              <a:rPr lang="ru-RU" dirty="0" smtClean="0"/>
              <a:t> На семинаре учителем были проведены:</a:t>
            </a:r>
          </a:p>
          <a:p>
            <a:r>
              <a:rPr lang="ru-RU" dirty="0" smtClean="0"/>
              <a:t>урок по теме « </a:t>
            </a:r>
            <a:r>
              <a:rPr lang="ru-RU" dirty="0" smtClean="0">
                <a:solidFill>
                  <a:srgbClr val="FF0000"/>
                </a:solidFill>
              </a:rPr>
              <a:t>Решение тригонометрических уравнений третьей степени</a:t>
            </a:r>
            <a:r>
              <a:rPr lang="ru-RU" dirty="0" smtClean="0"/>
              <a:t>» </a:t>
            </a:r>
          </a:p>
          <a:p>
            <a:r>
              <a:rPr lang="ru-RU" dirty="0" smtClean="0"/>
              <a:t> элективное занятие « </a:t>
            </a:r>
            <a:r>
              <a:rPr lang="ru-RU" dirty="0" smtClean="0">
                <a:solidFill>
                  <a:srgbClr val="FF0000"/>
                </a:solidFill>
              </a:rPr>
              <a:t>Применение метода интервалов на единичной окружности</a:t>
            </a:r>
            <a:r>
              <a:rPr lang="ru-RU" dirty="0" smtClean="0"/>
              <a:t>» в профильном 11 классе </a:t>
            </a:r>
          </a:p>
          <a:p>
            <a:r>
              <a:rPr lang="ru-RU" dirty="0" smtClean="0"/>
              <a:t>Семинар получил высокую оценку всех присутствовавших.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8215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Сотрудничество с  </a:t>
            </a:r>
            <a:r>
              <a:rPr lang="ru-RU" sz="2800" dirty="0" smtClean="0">
                <a:solidFill>
                  <a:srgbClr val="C00000"/>
                </a:solidFill>
              </a:rPr>
              <a:t>Владикавказским Центром Непрерывного Математического Образования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075240" cy="4497363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/>
              <a:t>Учителя математики Правобережного района  осваивают новые методы работы </a:t>
            </a:r>
            <a:r>
              <a:rPr lang="ru-RU" dirty="0" smtClean="0"/>
              <a:t>в</a:t>
            </a:r>
            <a:r>
              <a:rPr lang="ru-RU" sz="2400" dirty="0" smtClean="0"/>
              <a:t> сотрудничестве с ВЦНМО.</a:t>
            </a:r>
          </a:p>
          <a:p>
            <a:endParaRPr lang="ru-RU" sz="2400" dirty="0" smtClean="0"/>
          </a:p>
          <a:p>
            <a:r>
              <a:rPr lang="ru-RU" sz="2400" dirty="0" smtClean="0"/>
              <a:t>На базе МКОУ СОШ №6 в 2011-2012 учебном году прошёл республиканский семинар учителей математики. 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sz="2400" dirty="0" smtClean="0"/>
              <a:t>Открытый интегрированный  урок по теме </a:t>
            </a:r>
            <a:r>
              <a:rPr lang="ru-RU" sz="2400" dirty="0" smtClean="0">
                <a:solidFill>
                  <a:srgbClr val="C00000"/>
                </a:solidFill>
              </a:rPr>
              <a:t>« Решение задачи В9 ЕГЭ- 2011 с помощью метода моделирования</a:t>
            </a:r>
            <a:r>
              <a:rPr lang="ru-RU" sz="2400" dirty="0" smtClean="0"/>
              <a:t>» проводили научный руководитель  ВЦНМО </a:t>
            </a:r>
            <a:r>
              <a:rPr lang="ru-RU" sz="2400" dirty="0" err="1" smtClean="0"/>
              <a:t>Абатурова</a:t>
            </a:r>
            <a:r>
              <a:rPr lang="ru-RU" sz="2400" dirty="0" smtClean="0"/>
              <a:t> В. С. и учитель МКОУ СОШ №6 , сотрудник  ВЦНМО </a:t>
            </a:r>
            <a:r>
              <a:rPr lang="ru-RU" sz="2400" dirty="0" err="1" smtClean="0"/>
              <a:t>Бусарова</a:t>
            </a:r>
            <a:r>
              <a:rPr lang="ru-RU" sz="2400" dirty="0" smtClean="0"/>
              <a:t> </a:t>
            </a:r>
            <a:r>
              <a:rPr lang="ru-RU" sz="2400" dirty="0" err="1" smtClean="0"/>
              <a:t>Таиса</a:t>
            </a:r>
            <a:r>
              <a:rPr lang="ru-RU" sz="2400" dirty="0" smtClean="0"/>
              <a:t> Александровна.</a:t>
            </a:r>
            <a:r>
              <a:rPr lang="ru-RU" dirty="0" smtClean="0"/>
              <a:t>  В работе семинара приняли участие учителя школ г. Владикавказа, преподаватели ВЦНМО.  </a:t>
            </a:r>
            <a:r>
              <a:rPr lang="ru-RU" dirty="0" err="1" smtClean="0"/>
              <a:t>Бусарова</a:t>
            </a:r>
            <a:r>
              <a:rPr lang="ru-RU" dirty="0" smtClean="0"/>
              <a:t> Т.А. получила высокую оценку своих коллег, была награждена дипломом ВЦНМО за высокий профессионализм.</a:t>
            </a:r>
            <a:endParaRPr lang="ru-RU" sz="2400" dirty="0" smtClean="0"/>
          </a:p>
          <a:p>
            <a:endParaRPr lang="ru-RU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Летний математический лагерь в посёлке </a:t>
            </a:r>
            <a:r>
              <a:rPr lang="ru-RU" dirty="0" err="1" smtClean="0">
                <a:solidFill>
                  <a:srgbClr val="C00000"/>
                </a:solidFill>
              </a:rPr>
              <a:t>Фиагдон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В  2012-2013 учебном году в работу  этого центра включилась Шпак  М. Н. – учитель математики МКОУ СОШ №4. По плану ВЦНМО она проведёт открытый урок на базе МКОУ СОШ №4 в апреле 2013 года.</a:t>
            </a:r>
          </a:p>
          <a:p>
            <a:r>
              <a:rPr lang="ru-RU" dirty="0" smtClean="0"/>
              <a:t>Ежегодно ВЦНМО организует летний математический лагерь для учителей математики РСО- Алания и одарённых учащихся. В работе этого лагеря пятый год принимают участие учителя математики нашего района: Качур Е.А., </a:t>
            </a:r>
            <a:r>
              <a:rPr lang="ru-RU" dirty="0" err="1" smtClean="0"/>
              <a:t>Бусарова</a:t>
            </a:r>
            <a:r>
              <a:rPr lang="ru-RU" dirty="0" smtClean="0"/>
              <a:t> Т.А, </a:t>
            </a:r>
            <a:r>
              <a:rPr lang="ru-RU" dirty="0" err="1" smtClean="0"/>
              <a:t>Дзуцева</a:t>
            </a:r>
            <a:r>
              <a:rPr lang="ru-RU" dirty="0" smtClean="0"/>
              <a:t> З.З., </a:t>
            </a:r>
            <a:r>
              <a:rPr lang="ru-RU" dirty="0" err="1" smtClean="0"/>
              <a:t>Гусалова</a:t>
            </a:r>
            <a:r>
              <a:rPr lang="ru-RU" dirty="0" smtClean="0"/>
              <a:t> Ф. К., Слободская Е. В., Шпак М.Н.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 последние два года в работе РМО установилась традиция: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каждом заседании учителя высшей категории представляют мастер –класс по решению задач части С из сборника заданий ЕГЭ.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Наибольшую активность  проявили учителя:             </a:t>
            </a:r>
            <a:r>
              <a:rPr lang="ru-RU" sz="2400" b="1" dirty="0" smtClean="0"/>
              <a:t>Качур Е.А.-ГБОУ СОШ №1</a:t>
            </a:r>
          </a:p>
          <a:p>
            <a:pPr algn="ctr">
              <a:buNone/>
            </a:pPr>
            <a:r>
              <a:rPr lang="ru-RU" sz="2400" b="1" dirty="0" smtClean="0"/>
              <a:t>                Бусарова Т.А. – МКОУ СОШ №6</a:t>
            </a:r>
          </a:p>
          <a:p>
            <a:pPr algn="ctr">
              <a:buNone/>
            </a:pPr>
            <a:r>
              <a:rPr lang="ru-RU" sz="2400" b="1" dirty="0" smtClean="0"/>
              <a:t>             Цораева Л.А. - ГБОУ СОШ №1</a:t>
            </a:r>
          </a:p>
          <a:p>
            <a:pPr algn="ctr">
              <a:buNone/>
            </a:pPr>
            <a:r>
              <a:rPr lang="ru-RU" sz="2400" b="1" dirty="0" smtClean="0"/>
              <a:t>         Шовба З.Ф - МКОУ СОШ №2</a:t>
            </a:r>
          </a:p>
          <a:p>
            <a:pPr algn="ctr">
              <a:buNone/>
            </a:pPr>
            <a:r>
              <a:rPr lang="ru-RU" sz="2400" b="1" dirty="0" smtClean="0"/>
              <a:t>         Туаева М. Г. -  МКОУ СОШ №6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Внеурочная деятельность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r>
              <a:rPr lang="ru-RU" dirty="0" smtClean="0"/>
              <a:t>Ещё одной традицией РМО стало участие в заочных математических конкурсах и олимпиадах по математике. Учащиеся школ района довольно успешно справляются с заданиями, что видно по их результатам. Большинство призовых мест в регионе занимают учащиеся школ Правобережного района.</a:t>
            </a:r>
          </a:p>
          <a:p>
            <a:r>
              <a:rPr lang="ru-RU" dirty="0" smtClean="0"/>
              <a:t> Учителя , подготовившие призёров этих олимпиад </a:t>
            </a:r>
            <a:r>
              <a:rPr lang="ru-RU" smtClean="0"/>
              <a:t>награждаются дипломами.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Международная математическая игра «Кенгуру-2011»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1928802"/>
          <a:ext cx="8147248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596"/>
                <a:gridCol w="1826958"/>
                <a:gridCol w="1644071"/>
                <a:gridCol w="833263"/>
                <a:gridCol w="1440160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п/п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Фамилия, имя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Школа 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Класс 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Место  в регионе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Учитель </a:t>
                      </a:r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Рамонова</a:t>
                      </a:r>
                      <a:r>
                        <a:rPr lang="ru-RU" dirty="0" smtClean="0"/>
                        <a:t> В.</a:t>
                      </a: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ГОУ СОШ №1</a:t>
                      </a: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1</a:t>
                      </a:r>
                    </a:p>
                    <a:p>
                      <a:r>
                        <a:rPr lang="ru-RU" baseline="0" dirty="0" smtClean="0"/>
                        <a:t> </a:t>
                      </a:r>
                      <a:endParaRPr lang="ru-RU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Рамонова</a:t>
                      </a:r>
                      <a:r>
                        <a:rPr lang="ru-RU" dirty="0" smtClean="0"/>
                        <a:t> Ф.Г.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Баллаев</a:t>
                      </a:r>
                      <a:r>
                        <a:rPr lang="ru-RU" baseline="0" dirty="0" smtClean="0"/>
                        <a:t> А.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МОУ СОШ </a:t>
                      </a:r>
                    </a:p>
                    <a:p>
                      <a:r>
                        <a:rPr lang="ru-RU" dirty="0" smtClean="0"/>
                        <a:t>с. Н. </a:t>
                      </a:r>
                      <a:r>
                        <a:rPr lang="ru-RU" dirty="0" err="1" smtClean="0"/>
                        <a:t>Батако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 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2</a:t>
                      </a:r>
                    </a:p>
                    <a:p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Бедоева</a:t>
                      </a:r>
                      <a:r>
                        <a:rPr lang="ru-RU" dirty="0" smtClean="0"/>
                        <a:t> Н.Г.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Дидарова</a:t>
                      </a:r>
                      <a:r>
                        <a:rPr lang="ru-RU" dirty="0" smtClean="0"/>
                        <a:t> Э.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МОУ СОШ </a:t>
                      </a:r>
                    </a:p>
                    <a:p>
                      <a:r>
                        <a:rPr lang="ru-RU" dirty="0" smtClean="0"/>
                        <a:t>с.Хумалаг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 </a:t>
                      </a:r>
                    </a:p>
                    <a:p>
                      <a:pPr algn="ctr"/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Сидакова</a:t>
                      </a:r>
                      <a:r>
                        <a:rPr lang="ru-RU" dirty="0" smtClean="0"/>
                        <a:t> Ж.Н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Пухов Ч.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МОУ СОШ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с.Хумалаг</a:t>
                      </a:r>
                    </a:p>
                    <a:p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 </a:t>
                      </a:r>
                    </a:p>
                    <a:p>
                      <a:pPr algn="ctr"/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Сидакова</a:t>
                      </a:r>
                      <a:r>
                        <a:rPr lang="ru-RU" dirty="0" smtClean="0"/>
                        <a:t> Ж.Н</a:t>
                      </a:r>
                    </a:p>
                    <a:p>
                      <a:endParaRPr lang="ru-RU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Международная математическая игра «Кенгуру-2012»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2060848"/>
          <a:ext cx="8219256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1872208"/>
                <a:gridCol w="1584176"/>
                <a:gridCol w="1008112"/>
                <a:gridCol w="1296144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п/п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Фамилия имя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Школа 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Класс 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Место в регионе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Учитель </a:t>
                      </a:r>
                      <a:endParaRPr lang="ru-RU" sz="16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Танделова</a:t>
                      </a:r>
                      <a:r>
                        <a:rPr lang="ru-RU" dirty="0" smtClean="0"/>
                        <a:t> В.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с. Хумалаг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Тегетаева</a:t>
                      </a:r>
                      <a:r>
                        <a:rPr lang="ru-RU" dirty="0" smtClean="0"/>
                        <a:t> Н.М.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Хубулов</a:t>
                      </a:r>
                      <a:r>
                        <a:rPr lang="ru-RU" baseline="0" dirty="0" smtClean="0"/>
                        <a:t>  Х.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С.Н. </a:t>
                      </a:r>
                      <a:r>
                        <a:rPr lang="ru-RU" dirty="0" err="1" smtClean="0"/>
                        <a:t>Батако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Бедоева</a:t>
                      </a:r>
                      <a:r>
                        <a:rPr lang="ru-RU" dirty="0" smtClean="0"/>
                        <a:t> Н.Г.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Аликов</a:t>
                      </a:r>
                      <a:r>
                        <a:rPr lang="ru-RU" baseline="0" dirty="0" smtClean="0"/>
                        <a:t> Т.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С.Н. </a:t>
                      </a:r>
                      <a:r>
                        <a:rPr lang="ru-RU" dirty="0" err="1" smtClean="0"/>
                        <a:t>Батако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Бедоева</a:t>
                      </a:r>
                      <a:r>
                        <a:rPr lang="ru-RU" dirty="0" smtClean="0"/>
                        <a:t> Н.Г.</a:t>
                      </a:r>
                      <a:endParaRPr lang="ru-RU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Молодёжный математический чемпионат  2010-2011 </a:t>
            </a:r>
            <a:r>
              <a:rPr lang="ru-RU" sz="2400" dirty="0" err="1" smtClean="0">
                <a:solidFill>
                  <a:srgbClr val="C00000"/>
                </a:solidFill>
              </a:rPr>
              <a:t>уч</a:t>
            </a:r>
            <a:r>
              <a:rPr lang="ru-RU" sz="2400" dirty="0" smtClean="0">
                <a:solidFill>
                  <a:srgbClr val="C00000"/>
                </a:solidFill>
              </a:rPr>
              <a:t>. год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2" y="1052736"/>
          <a:ext cx="8507286" cy="5520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1440160"/>
                <a:gridCol w="2309427"/>
                <a:gridCol w="714909"/>
                <a:gridCol w="1152128"/>
                <a:gridCol w="2386606"/>
              </a:tblGrid>
              <a:tr h="2920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п/п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Фамилия, имя</a:t>
                      </a:r>
                      <a:endParaRPr lang="ru-RU" sz="12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Школа </a:t>
                      </a:r>
                      <a:endParaRPr lang="ru-RU" sz="12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Класс </a:t>
                      </a:r>
                      <a:endParaRPr lang="ru-RU" sz="12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Место </a:t>
                      </a:r>
                    </a:p>
                    <a:p>
                      <a:pPr algn="ctr"/>
                      <a:r>
                        <a:rPr lang="ru-RU" sz="1200" dirty="0" smtClean="0"/>
                        <a:t>в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регионе</a:t>
                      </a:r>
                      <a:endParaRPr lang="ru-RU" sz="12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Учитель </a:t>
                      </a:r>
                      <a:endParaRPr lang="ru-RU" sz="1200" dirty="0"/>
                    </a:p>
                  </a:txBody>
                  <a:tcPr marL="82973" marR="82973"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Тараева</a:t>
                      </a:r>
                      <a:r>
                        <a:rPr lang="ru-RU" sz="1200" dirty="0" smtClean="0"/>
                        <a:t> З.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Гагиева</a:t>
                      </a:r>
                      <a:r>
                        <a:rPr lang="ru-RU" sz="1200" dirty="0" smtClean="0"/>
                        <a:t> А.О.</a:t>
                      </a:r>
                      <a:endParaRPr lang="ru-RU" sz="1200" dirty="0"/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Чибиров</a:t>
                      </a:r>
                      <a:r>
                        <a:rPr lang="ru-RU" sz="1200" dirty="0" smtClean="0"/>
                        <a:t> Р.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Гагиева</a:t>
                      </a:r>
                      <a:r>
                        <a:rPr lang="ru-RU" sz="1200" dirty="0" smtClean="0"/>
                        <a:t> А.О.</a:t>
                      </a:r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Кудзаева</a:t>
                      </a:r>
                      <a:r>
                        <a:rPr lang="ru-RU" sz="1200" dirty="0" smtClean="0"/>
                        <a:t> Э.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Гагиева</a:t>
                      </a:r>
                      <a:r>
                        <a:rPr lang="ru-RU" sz="1200" dirty="0" smtClean="0"/>
                        <a:t> А.О.</a:t>
                      </a:r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Баллаев</a:t>
                      </a:r>
                      <a:r>
                        <a:rPr lang="ru-RU" sz="1200" dirty="0" smtClean="0"/>
                        <a:t> А.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Бедоева</a:t>
                      </a:r>
                      <a:r>
                        <a:rPr lang="ru-RU" sz="1200" dirty="0" smtClean="0"/>
                        <a:t> Н.Г.</a:t>
                      </a:r>
                      <a:endParaRPr lang="ru-RU" sz="1200" dirty="0"/>
                    </a:p>
                  </a:txBody>
                  <a:tcPr/>
                </a:tc>
              </a:tr>
              <a:tr h="329930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Созанов</a:t>
                      </a:r>
                      <a:r>
                        <a:rPr lang="ru-RU" sz="1200" dirty="0" smtClean="0"/>
                        <a:t> А.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МКОУ СОШ №4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Шпак М.Н.</a:t>
                      </a:r>
                      <a:endParaRPr lang="ru-RU" sz="1200" dirty="0"/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Тебиев</a:t>
                      </a:r>
                      <a:r>
                        <a:rPr lang="ru-RU" sz="1200" dirty="0" smtClean="0"/>
                        <a:t> О.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ГОУ СОШ №1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Цораева</a:t>
                      </a:r>
                      <a:r>
                        <a:rPr lang="ru-RU" sz="1200" dirty="0" smtClean="0"/>
                        <a:t> Л.А.</a:t>
                      </a:r>
                      <a:endParaRPr lang="ru-RU" sz="1200" dirty="0"/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Кусаев</a:t>
                      </a:r>
                      <a:r>
                        <a:rPr lang="ru-RU" sz="1200" dirty="0" smtClean="0"/>
                        <a:t> З.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Гагиева</a:t>
                      </a:r>
                      <a:r>
                        <a:rPr lang="ru-RU" sz="1200" dirty="0" smtClean="0"/>
                        <a:t> А.О.</a:t>
                      </a:r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Беджисов</a:t>
                      </a:r>
                      <a:r>
                        <a:rPr lang="ru-RU" sz="1200" dirty="0" smtClean="0"/>
                        <a:t> Х.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Гагиева</a:t>
                      </a:r>
                      <a:r>
                        <a:rPr lang="ru-RU" sz="1200" dirty="0" smtClean="0"/>
                        <a:t> А.О.</a:t>
                      </a:r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Крамарь К.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МКОУ СОШ №4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Келехсаева</a:t>
                      </a:r>
                      <a:r>
                        <a:rPr lang="ru-RU" sz="1200" dirty="0" smtClean="0"/>
                        <a:t> Ц. Д.</a:t>
                      </a:r>
                      <a:endParaRPr lang="ru-RU" sz="1200" dirty="0"/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Караева</a:t>
                      </a:r>
                      <a:r>
                        <a:rPr lang="ru-RU" sz="1200" baseline="0" dirty="0" smtClean="0"/>
                        <a:t> З.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Гагиева</a:t>
                      </a:r>
                      <a:r>
                        <a:rPr lang="ru-RU" sz="1200" dirty="0" smtClean="0"/>
                        <a:t> А.О.</a:t>
                      </a:r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11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Кудзаев</a:t>
                      </a:r>
                      <a:r>
                        <a:rPr lang="ru-RU" sz="1200" dirty="0" smtClean="0"/>
                        <a:t> А.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Гагиева</a:t>
                      </a:r>
                      <a:r>
                        <a:rPr lang="ru-RU" sz="1200" dirty="0" smtClean="0"/>
                        <a:t> А.О.</a:t>
                      </a:r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12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Татров</a:t>
                      </a:r>
                      <a:r>
                        <a:rPr lang="ru-RU" sz="1200" dirty="0" smtClean="0"/>
                        <a:t> Р.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Гагиева</a:t>
                      </a:r>
                      <a:r>
                        <a:rPr lang="ru-RU" sz="1200" dirty="0" smtClean="0"/>
                        <a:t> А.О.</a:t>
                      </a:r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13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Бигаев</a:t>
                      </a:r>
                      <a:r>
                        <a:rPr lang="ru-RU" sz="1200" dirty="0" smtClean="0"/>
                        <a:t> Р.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ГОУ СОШ №1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Цораева</a:t>
                      </a:r>
                      <a:r>
                        <a:rPr lang="ru-RU" sz="1200" dirty="0" smtClean="0"/>
                        <a:t> Л.А.</a:t>
                      </a:r>
                      <a:endParaRPr lang="ru-RU" sz="1200" dirty="0"/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14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Дзанагова</a:t>
                      </a:r>
                      <a:r>
                        <a:rPr lang="ru-RU" sz="1200" dirty="0" smtClean="0"/>
                        <a:t> Е.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Багаева</a:t>
                      </a:r>
                      <a:r>
                        <a:rPr lang="ru-RU" sz="1200" dirty="0" smtClean="0"/>
                        <a:t> Ю.Г.</a:t>
                      </a:r>
                      <a:endParaRPr lang="ru-RU" sz="1200" dirty="0"/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15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Тараева</a:t>
                      </a:r>
                      <a:r>
                        <a:rPr lang="ru-RU" sz="1200" dirty="0" smtClean="0"/>
                        <a:t> А.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Багаева</a:t>
                      </a:r>
                      <a:r>
                        <a:rPr lang="ru-RU" sz="1200" dirty="0" smtClean="0"/>
                        <a:t> Ю.Г.</a:t>
                      </a:r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16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Татрова</a:t>
                      </a:r>
                      <a:r>
                        <a:rPr lang="ru-RU" sz="1200" dirty="0" smtClean="0"/>
                        <a:t> Л.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Багаева</a:t>
                      </a:r>
                      <a:r>
                        <a:rPr lang="ru-RU" sz="1200" dirty="0" smtClean="0"/>
                        <a:t> Ю.Г.</a:t>
                      </a:r>
                    </a:p>
                  </a:txBody>
                  <a:tcPr/>
                </a:tc>
              </a:tr>
              <a:tr h="29203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/>
                        <a:t>17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Хугаева</a:t>
                      </a:r>
                      <a:r>
                        <a:rPr lang="ru-RU" sz="1200" dirty="0" smtClean="0"/>
                        <a:t> З.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МОУ</a:t>
                      </a:r>
                      <a:r>
                        <a:rPr lang="ru-RU" sz="1200" baseline="0" dirty="0" smtClean="0"/>
                        <a:t> СОШ с. Н. </a:t>
                      </a:r>
                      <a:r>
                        <a:rPr lang="ru-RU" sz="1200" baseline="0" dirty="0" err="1" smtClean="0"/>
                        <a:t>Батако</a:t>
                      </a:r>
                      <a:endParaRPr lang="ru-RU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Бедоева</a:t>
                      </a:r>
                      <a:r>
                        <a:rPr lang="ru-RU" sz="1200" dirty="0" smtClean="0"/>
                        <a:t> Н.Г.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Молодёжный математический чемпионат  2011-2012 уч. год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3" y="1600200"/>
          <a:ext cx="8568950" cy="503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285"/>
                <a:gridCol w="1448706"/>
                <a:gridCol w="2578208"/>
                <a:gridCol w="836176"/>
                <a:gridCol w="1254264"/>
                <a:gridCol w="191531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п/п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Фамилия, имя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Школа 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 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Место </a:t>
                      </a:r>
                    </a:p>
                    <a:p>
                      <a:pPr algn="ctr"/>
                      <a:r>
                        <a:rPr lang="ru-RU" sz="1400" dirty="0" smtClean="0"/>
                        <a:t>в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регионе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Учитель </a:t>
                      </a:r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Танделова</a:t>
                      </a:r>
                      <a:r>
                        <a:rPr lang="ru-RU" sz="1400" dirty="0" smtClean="0"/>
                        <a:t> В.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МОУ СОШ с. Хумалаг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Тегетаева</a:t>
                      </a:r>
                      <a:r>
                        <a:rPr lang="ru-RU" sz="1400" baseline="0" dirty="0" err="1" smtClean="0"/>
                        <a:t>Н.М</a:t>
                      </a:r>
                      <a:r>
                        <a:rPr lang="ru-RU" sz="1400" baseline="0" dirty="0" smtClean="0"/>
                        <a:t>.</a:t>
                      </a:r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Хубулов</a:t>
                      </a:r>
                      <a:r>
                        <a:rPr lang="ru-RU" sz="1400" dirty="0" smtClean="0"/>
                        <a:t> Х.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МОУ СОШ с. Н. </a:t>
                      </a:r>
                      <a:r>
                        <a:rPr lang="ru-RU" sz="1400" dirty="0" err="1" smtClean="0"/>
                        <a:t>Батако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Бедоева</a:t>
                      </a:r>
                      <a:r>
                        <a:rPr lang="ru-RU" sz="1400" dirty="0" smtClean="0"/>
                        <a:t> Н.Г</a:t>
                      </a:r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Ногов</a:t>
                      </a:r>
                      <a:r>
                        <a:rPr lang="ru-RU" sz="1400" dirty="0" smtClean="0"/>
                        <a:t> С.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МОУ СОШ с. Н. </a:t>
                      </a:r>
                      <a:r>
                        <a:rPr lang="ru-RU" sz="1400" dirty="0" err="1" smtClean="0"/>
                        <a:t>Батако</a:t>
                      </a:r>
                      <a:endParaRPr lang="ru-RU" sz="14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Гагиева</a:t>
                      </a:r>
                      <a:r>
                        <a:rPr lang="ru-RU" sz="1400" dirty="0" smtClean="0"/>
                        <a:t> А.О.</a:t>
                      </a:r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Беджисова</a:t>
                      </a:r>
                      <a:r>
                        <a:rPr lang="ru-RU" sz="1400" dirty="0" smtClean="0"/>
                        <a:t> З.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МОУ СОШ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dirty="0" smtClean="0"/>
                        <a:t>с. Н. </a:t>
                      </a:r>
                      <a:r>
                        <a:rPr lang="ru-RU" sz="1400" dirty="0" err="1" smtClean="0"/>
                        <a:t>Батако</a:t>
                      </a:r>
                      <a:endParaRPr lang="ru-RU" sz="14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Гагиева</a:t>
                      </a:r>
                      <a:r>
                        <a:rPr lang="ru-RU" sz="1400" dirty="0" smtClean="0"/>
                        <a:t> А.О.</a:t>
                      </a:r>
                    </a:p>
                    <a:p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Тараева</a:t>
                      </a:r>
                      <a:r>
                        <a:rPr lang="ru-RU" sz="1400" dirty="0" smtClean="0"/>
                        <a:t> З.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МОУ СОШ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dirty="0" smtClean="0"/>
                        <a:t>с. Н. </a:t>
                      </a:r>
                      <a:r>
                        <a:rPr lang="ru-RU" sz="1400" dirty="0" err="1" smtClean="0"/>
                        <a:t>Батако</a:t>
                      </a:r>
                      <a:endParaRPr lang="ru-RU" sz="14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Гагиева</a:t>
                      </a:r>
                      <a:r>
                        <a:rPr lang="ru-RU" sz="1400" dirty="0" smtClean="0"/>
                        <a:t> А.О.</a:t>
                      </a:r>
                    </a:p>
                    <a:p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Кудухова</a:t>
                      </a:r>
                      <a:r>
                        <a:rPr lang="ru-RU" sz="1400" dirty="0" smtClean="0"/>
                        <a:t> А.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МОУ СОШ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dirty="0" smtClean="0"/>
                        <a:t>с. Н. </a:t>
                      </a:r>
                      <a:r>
                        <a:rPr lang="ru-RU" sz="1400" dirty="0" err="1" smtClean="0"/>
                        <a:t>Батако</a:t>
                      </a:r>
                      <a:endParaRPr lang="ru-RU" sz="14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Бедоева</a:t>
                      </a:r>
                      <a:r>
                        <a:rPr lang="ru-RU" sz="1400" dirty="0" smtClean="0"/>
                        <a:t> Н.Г</a:t>
                      </a:r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Баллаев</a:t>
                      </a:r>
                      <a:r>
                        <a:rPr lang="ru-RU" sz="1400" dirty="0" smtClean="0"/>
                        <a:t> А.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МОУ СОШ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dirty="0" smtClean="0"/>
                        <a:t>с. Н. </a:t>
                      </a:r>
                      <a:r>
                        <a:rPr lang="ru-RU" sz="1400" dirty="0" err="1" smtClean="0"/>
                        <a:t>Батако</a:t>
                      </a:r>
                      <a:endParaRPr lang="ru-RU" sz="14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Бедоева</a:t>
                      </a:r>
                      <a:r>
                        <a:rPr lang="ru-RU" sz="1400" dirty="0" smtClean="0"/>
                        <a:t> Н.Г</a:t>
                      </a:r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Кусаев</a:t>
                      </a:r>
                      <a:r>
                        <a:rPr lang="ru-RU" sz="1400" baseline="0" dirty="0" smtClean="0"/>
                        <a:t> З.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МОУ СОШ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dirty="0" smtClean="0"/>
                        <a:t>с. Н. </a:t>
                      </a:r>
                      <a:r>
                        <a:rPr lang="ru-RU" sz="1400" dirty="0" err="1" smtClean="0"/>
                        <a:t>Батако</a:t>
                      </a:r>
                      <a:endParaRPr lang="ru-RU" sz="14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/>
                        <a:t>Гагиева</a:t>
                      </a:r>
                      <a:r>
                        <a:rPr lang="ru-RU" sz="1400" dirty="0" smtClean="0"/>
                        <a:t> А.О.</a:t>
                      </a:r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Хубаев</a:t>
                      </a:r>
                      <a:r>
                        <a:rPr lang="ru-RU" sz="1400" dirty="0" smtClean="0"/>
                        <a:t> С.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МОУ СОШ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dirty="0" smtClean="0"/>
                        <a:t>с. Н. </a:t>
                      </a:r>
                      <a:r>
                        <a:rPr lang="ru-RU" sz="1400" dirty="0" err="1" smtClean="0"/>
                        <a:t>Батако</a:t>
                      </a:r>
                      <a:endParaRPr lang="ru-RU" sz="14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Гагиева</a:t>
                      </a:r>
                      <a:r>
                        <a:rPr lang="ru-RU" sz="1400" dirty="0" smtClean="0"/>
                        <a:t> А.О</a:t>
                      </a:r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Ходова</a:t>
                      </a:r>
                      <a:r>
                        <a:rPr lang="ru-RU" sz="1400" dirty="0" smtClean="0"/>
                        <a:t> М.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МОУ СОШ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dirty="0" smtClean="0"/>
                        <a:t>с. Н. </a:t>
                      </a:r>
                      <a:r>
                        <a:rPr lang="ru-RU" sz="1400" dirty="0" err="1" smtClean="0"/>
                        <a:t>Батако</a:t>
                      </a:r>
                      <a:endParaRPr lang="ru-RU" sz="14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Гагиева</a:t>
                      </a:r>
                      <a:r>
                        <a:rPr lang="ru-RU" sz="1400" dirty="0" smtClean="0"/>
                        <a:t> А.О</a:t>
                      </a:r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Хабаева</a:t>
                      </a:r>
                      <a:r>
                        <a:rPr lang="ru-RU" sz="1400" dirty="0" smtClean="0"/>
                        <a:t> С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МОУ СОШ с. Хумалаг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Сидакова</a:t>
                      </a:r>
                      <a:r>
                        <a:rPr lang="ru-RU" sz="1400" dirty="0" smtClean="0"/>
                        <a:t> Ж.Н.</a:t>
                      </a:r>
                      <a:endParaRPr lang="ru-RU" sz="1400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Общероссийская предметная олимпиада «Олимпус 2012»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5" y="1928802"/>
          <a:ext cx="7715303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084"/>
                <a:gridCol w="1401255"/>
                <a:gridCol w="2669057"/>
                <a:gridCol w="777911"/>
                <a:gridCol w="924025"/>
                <a:gridCol w="147597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п/п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Фамилия ,</a:t>
                      </a:r>
                    </a:p>
                    <a:p>
                      <a:r>
                        <a:rPr lang="ru-RU" sz="1400" dirty="0" smtClean="0"/>
                        <a:t>имя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Школа 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 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Место</a:t>
                      </a:r>
                    </a:p>
                    <a:p>
                      <a:r>
                        <a:rPr lang="ru-RU" sz="1400" dirty="0" smtClean="0"/>
                        <a:t>в  РФ</a:t>
                      </a:r>
                      <a:endParaRPr lang="ru-RU" sz="1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Учитель </a:t>
                      </a:r>
                      <a:endParaRPr lang="ru-RU" sz="14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Ногов</a:t>
                      </a:r>
                      <a:r>
                        <a:rPr lang="ru-RU" sz="1600" dirty="0" smtClean="0"/>
                        <a:t> С.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МОУ</a:t>
                      </a:r>
                      <a:r>
                        <a:rPr lang="ru-RU" sz="1600" baseline="0" dirty="0" smtClean="0"/>
                        <a:t> СОШ с. Н. </a:t>
                      </a:r>
                      <a:r>
                        <a:rPr lang="ru-RU" sz="1600" baseline="0" dirty="0" err="1" smtClean="0"/>
                        <a:t>Батако</a:t>
                      </a:r>
                      <a:endParaRPr lang="ru-RU" sz="1600" baseline="0" dirty="0" smtClean="0"/>
                    </a:p>
                    <a:p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Призер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Гагиева</a:t>
                      </a:r>
                      <a:r>
                        <a:rPr lang="ru-RU" sz="1600" dirty="0" smtClean="0"/>
                        <a:t> А.О.</a:t>
                      </a:r>
                      <a:endParaRPr lang="ru-RU" sz="1600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Тараева</a:t>
                      </a:r>
                      <a:r>
                        <a:rPr lang="ru-RU" sz="1600" dirty="0" smtClean="0"/>
                        <a:t> З.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МОУ</a:t>
                      </a:r>
                      <a:r>
                        <a:rPr lang="ru-RU" sz="1600" baseline="0" dirty="0" smtClean="0"/>
                        <a:t> СОШ с. Н. </a:t>
                      </a:r>
                      <a:r>
                        <a:rPr lang="ru-RU" sz="1600" baseline="0" dirty="0" err="1" smtClean="0"/>
                        <a:t>Батако</a:t>
                      </a:r>
                      <a:endParaRPr lang="ru-RU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Призер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Гагиева</a:t>
                      </a:r>
                      <a:r>
                        <a:rPr lang="ru-RU" sz="1600" dirty="0" smtClean="0"/>
                        <a:t> А.О.</a:t>
                      </a:r>
                    </a:p>
                  </a:txBody>
                  <a:tcPr marL="82973" marR="82973"/>
                </a:tc>
              </a:tr>
              <a:tr h="43562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Баллаев</a:t>
                      </a:r>
                      <a:r>
                        <a:rPr lang="ru-RU" sz="1600" dirty="0" smtClean="0"/>
                        <a:t> А.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МОУ</a:t>
                      </a:r>
                      <a:r>
                        <a:rPr lang="ru-RU" sz="1600" baseline="0" dirty="0" smtClean="0"/>
                        <a:t> СОШ с. Н. </a:t>
                      </a:r>
                      <a:r>
                        <a:rPr lang="ru-RU" sz="1600" baseline="0" dirty="0" err="1" smtClean="0"/>
                        <a:t>Батако</a:t>
                      </a:r>
                      <a:endParaRPr lang="ru-RU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Призер</a:t>
                      </a:r>
                    </a:p>
                    <a:p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Бедоева</a:t>
                      </a:r>
                      <a:r>
                        <a:rPr lang="ru-RU" sz="1600" dirty="0" smtClean="0"/>
                        <a:t> Н.Г.</a:t>
                      </a:r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Кусаев</a:t>
                      </a:r>
                      <a:r>
                        <a:rPr lang="ru-RU" sz="1600" dirty="0" smtClean="0"/>
                        <a:t> З.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МОУ</a:t>
                      </a:r>
                      <a:r>
                        <a:rPr lang="ru-RU" sz="1600" baseline="0" dirty="0" smtClean="0"/>
                        <a:t> СОШ с. Н. </a:t>
                      </a:r>
                      <a:r>
                        <a:rPr lang="ru-RU" sz="1600" baseline="0" dirty="0" err="1" smtClean="0"/>
                        <a:t>Батако</a:t>
                      </a:r>
                      <a:endParaRPr lang="ru-RU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Призер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Гагиева</a:t>
                      </a:r>
                      <a:r>
                        <a:rPr lang="ru-RU" sz="1600" dirty="0" smtClean="0"/>
                        <a:t> А.О.</a:t>
                      </a:r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Хубаев</a:t>
                      </a:r>
                      <a:r>
                        <a:rPr lang="ru-RU" sz="1600" dirty="0" smtClean="0"/>
                        <a:t> С.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МОУ</a:t>
                      </a:r>
                      <a:r>
                        <a:rPr lang="ru-RU" sz="1600" baseline="0" dirty="0" smtClean="0"/>
                        <a:t> СОШ с. Н. </a:t>
                      </a:r>
                      <a:r>
                        <a:rPr lang="ru-RU" sz="1600" baseline="0" dirty="0" err="1" smtClean="0"/>
                        <a:t>Батако</a:t>
                      </a:r>
                      <a:endParaRPr lang="ru-RU" sz="1600" baseline="0" dirty="0" smtClean="0"/>
                    </a:p>
                    <a:p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Призер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Гагиева</a:t>
                      </a:r>
                      <a:r>
                        <a:rPr lang="ru-RU" sz="1600" dirty="0" smtClean="0"/>
                        <a:t> А.О.</a:t>
                      </a:r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Беджисов</a:t>
                      </a:r>
                      <a:r>
                        <a:rPr lang="ru-RU" sz="1600" dirty="0" smtClean="0"/>
                        <a:t> Х.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МОУ</a:t>
                      </a:r>
                      <a:r>
                        <a:rPr lang="ru-RU" sz="1600" baseline="0" dirty="0" smtClean="0"/>
                        <a:t> СОШ с. Н. </a:t>
                      </a:r>
                      <a:r>
                        <a:rPr lang="ru-RU" sz="1600" baseline="0" dirty="0" err="1" smtClean="0"/>
                        <a:t>Батако</a:t>
                      </a:r>
                      <a:endParaRPr lang="ru-RU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Призер</a:t>
                      </a:r>
                      <a:endParaRPr lang="ru-RU" sz="16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Гагиева</a:t>
                      </a:r>
                      <a:r>
                        <a:rPr lang="ru-RU" sz="1600" dirty="0" smtClean="0"/>
                        <a:t> А.О.</a:t>
                      </a:r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Статистические данные: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 школах Правобережного района  математику  преподают </a:t>
            </a:r>
            <a:r>
              <a:rPr lang="ru-RU" dirty="0" smtClean="0"/>
              <a:t>55 </a:t>
            </a:r>
            <a:r>
              <a:rPr lang="ru-RU" dirty="0"/>
              <a:t>учителей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Из </a:t>
            </a:r>
            <a:r>
              <a:rPr lang="ru-RU" dirty="0" smtClean="0">
                <a:solidFill>
                  <a:srgbClr val="C00000"/>
                </a:solidFill>
              </a:rPr>
              <a:t>них :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 29 учителей работают в школах города Беслана</a:t>
            </a:r>
          </a:p>
          <a:p>
            <a:r>
              <a:rPr lang="ru-RU" dirty="0" smtClean="0"/>
              <a:t>26  учителей в сельских школах.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7 учителей имеют высшую квалификационную </a:t>
            </a:r>
            <a:r>
              <a:rPr lang="ru-RU" dirty="0"/>
              <a:t>категорию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17 – первую </a:t>
            </a:r>
            <a:r>
              <a:rPr lang="ru-RU" dirty="0" smtClean="0"/>
              <a:t>квалификационную категорию</a:t>
            </a:r>
            <a:endParaRPr lang="ru-RU" dirty="0"/>
          </a:p>
          <a:p>
            <a:r>
              <a:rPr lang="ru-RU" dirty="0" smtClean="0"/>
              <a:t>16-  вторую квалификационную категорию</a:t>
            </a:r>
          </a:p>
          <a:p>
            <a:r>
              <a:rPr lang="ru-RU" dirty="0" smtClean="0"/>
              <a:t>15 учителей имеют </a:t>
            </a:r>
            <a:r>
              <a:rPr lang="ru-RU" dirty="0"/>
              <a:t>соответствие должности учителя.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Перспективы в работе РМО учителей математики Правобережного района: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Приоритетными направлениями в работе РМО станут :</a:t>
            </a:r>
          </a:p>
          <a:p>
            <a:r>
              <a:rPr lang="ru-RU" dirty="0" smtClean="0"/>
              <a:t>1) повышение педагогического мастерства учителей  математики для успешной реализации ФГОС второго поколения;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2) усиление работы с одарёнными обучающимися;</a:t>
            </a:r>
          </a:p>
          <a:p>
            <a:endParaRPr lang="ru-RU" dirty="0" smtClean="0"/>
          </a:p>
          <a:p>
            <a:r>
              <a:rPr lang="ru-RU" dirty="0" smtClean="0"/>
              <a:t>3)использование инновационных технологий в работе 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C00000"/>
                </a:solidFill>
              </a:rPr>
              <a:t>Общая  методическая тема членов РМО: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/>
              <a:t>«Потребность в развитии математического образования в условиях инноваций».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000240"/>
            <a:ext cx="8640960" cy="4525963"/>
          </a:xfrm>
        </p:spPr>
        <p:txBody>
          <a:bodyPr>
            <a:normAutofit/>
          </a:bodyPr>
          <a:lstStyle/>
          <a:p>
            <a:r>
              <a:rPr lang="ru-RU" dirty="0"/>
              <a:t>Перед   школьным   образованием   стоит   проблема   -   подготовить   учеников   к   жизни   и профессиональной   деятельности   в   высокоразвитой   информационной   среде,   к   возможности получения дальнейшего образования с использованием современных  </a:t>
            </a:r>
            <a:r>
              <a:rPr lang="ru-RU" dirty="0" smtClean="0"/>
              <a:t>информационных </a:t>
            </a:r>
            <a:r>
              <a:rPr lang="ru-RU" dirty="0"/>
              <a:t>технологий обучения. Интерес к изучению предмета во многом зависит от того, как проходят </a:t>
            </a:r>
            <a:r>
              <a:rPr lang="ru-RU" dirty="0" smtClean="0"/>
              <a:t>уроки.  Все учителя математики нашего РМО владеют навыками работы с компьютерной техникой и активно применяют её  на уроках и во внеклассной работе, что позволяет сделать их яркими, насыщенными.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2010-2011 учебный  год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Перед   РМО в 2010-2011учебном году ставились следующие задачи:</a:t>
            </a:r>
          </a:p>
          <a:p>
            <a:endParaRPr lang="ru-RU" dirty="0" smtClean="0"/>
          </a:p>
          <a:p>
            <a:r>
              <a:rPr lang="ru-RU" dirty="0" smtClean="0"/>
              <a:t>оказание практической помощи учителям в повышении их педагогического мастерства, развитии личностной культуры </a:t>
            </a:r>
          </a:p>
          <a:p>
            <a:r>
              <a:rPr lang="ru-RU" dirty="0" smtClean="0"/>
              <a:t>усилении творческого потенциала, направленного на активное освоение новых эффективных учебно-воспитательных технологий </a:t>
            </a:r>
          </a:p>
          <a:p>
            <a:r>
              <a:rPr lang="ru-RU" dirty="0" smtClean="0"/>
              <a:t>повышение качества образования.</a:t>
            </a:r>
          </a:p>
          <a:p>
            <a:endParaRPr lang="ru-RU" dirty="0" smtClean="0"/>
          </a:p>
          <a:p>
            <a:r>
              <a:rPr lang="ru-RU" dirty="0" smtClean="0"/>
              <a:t>В течение учебного года были проведены по плану четыре  заседания РМО на базе:</a:t>
            </a:r>
          </a:p>
          <a:p>
            <a:pPr>
              <a:buNone/>
            </a:pPr>
            <a:r>
              <a:rPr lang="ru-RU" dirty="0" smtClean="0"/>
              <a:t>  МОУ СОШ №3, МОУ СОШ с. Хумалаг, МОУ СОШ №4, МОУ СОШ с.Заманкул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Доклады к семинарам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1600200"/>
          <a:ext cx="8496944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305"/>
                <a:gridCol w="3663167"/>
                <a:gridCol w="2124236"/>
                <a:gridCol w="212423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 доклада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Школа  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Преемственность в обучении математики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МОУ СОШ №3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Хабалова Л.В.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Здоровьесберегающие</a:t>
                      </a:r>
                      <a:r>
                        <a:rPr lang="ru-RU" dirty="0" smtClean="0"/>
                        <a:t> технологии на уроках математики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МОУ СОШ с. Хумалаг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Тегетаева</a:t>
                      </a:r>
                      <a:r>
                        <a:rPr lang="ru-RU" dirty="0" smtClean="0"/>
                        <a:t> Н.М.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Решение задач повышенной трудности с одарёнными детьми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МОУ СОШ №4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Шпак М.Н.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Нестандартные формы работы, как средство повышения мыслительной активности учащихся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МОУ СОШ</a:t>
                      </a:r>
                    </a:p>
                    <a:p>
                      <a:r>
                        <a:rPr lang="ru-RU" dirty="0" smtClean="0"/>
                        <a:t> с. </a:t>
                      </a:r>
                      <a:r>
                        <a:rPr lang="ru-RU" dirty="0" err="1" smtClean="0"/>
                        <a:t>Заманкул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Кусова</a:t>
                      </a:r>
                      <a:r>
                        <a:rPr lang="ru-RU" dirty="0" smtClean="0"/>
                        <a:t> Л.И.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Открытые уроки: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291265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85"/>
                <a:gridCol w="3994839"/>
                <a:gridCol w="2016224"/>
                <a:gridCol w="194421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 урока: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Школа 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 Решение задач</a:t>
                      </a:r>
                      <a:r>
                        <a:rPr lang="ru-RU" baseline="0" dirty="0" smtClean="0"/>
                        <a:t> с помощью уравнений»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МОУ СОШ №3</a:t>
                      </a:r>
                    </a:p>
                    <a:p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Мукулова</a:t>
                      </a:r>
                      <a:r>
                        <a:rPr lang="ru-RU" dirty="0" smtClean="0"/>
                        <a:t> Л.П.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«Решение задач</a:t>
                      </a:r>
                      <a:r>
                        <a:rPr lang="ru-RU" baseline="0" dirty="0" smtClean="0"/>
                        <a:t> на проценты»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МОУ СОШ с. Хумалаг</a:t>
                      </a:r>
                    </a:p>
                    <a:p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Сидакова</a:t>
                      </a:r>
                      <a:r>
                        <a:rPr lang="ru-RU" dirty="0" smtClean="0"/>
                        <a:t> Ж.Н.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«Решение задач на применение</a:t>
                      </a:r>
                      <a:r>
                        <a:rPr lang="ru-RU" baseline="0" dirty="0" smtClean="0"/>
                        <a:t> формул арифметической и геометрической прогрессий»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МОУ СОШ №4</a:t>
                      </a:r>
                    </a:p>
                    <a:p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err="1" smtClean="0"/>
                        <a:t>Келехсаева</a:t>
                      </a:r>
                      <a:r>
                        <a:rPr lang="ru-RU" dirty="0" smtClean="0"/>
                        <a:t> Ц.Д.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«Применение формул сокращенного</a:t>
                      </a:r>
                      <a:r>
                        <a:rPr lang="ru-RU" baseline="0" dirty="0" smtClean="0"/>
                        <a:t> умножения»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МОУ СОШ</a:t>
                      </a:r>
                    </a:p>
                    <a:p>
                      <a:r>
                        <a:rPr lang="ru-RU" dirty="0" smtClean="0"/>
                        <a:t> с. </a:t>
                      </a:r>
                      <a:r>
                        <a:rPr lang="ru-RU" dirty="0" err="1" smtClean="0"/>
                        <a:t>Заманкул</a:t>
                      </a:r>
                      <a:r>
                        <a:rPr lang="ru-RU" dirty="0" smtClean="0"/>
                        <a:t> </a:t>
                      </a:r>
                    </a:p>
                    <a:p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Сатцаева</a:t>
                      </a:r>
                      <a:r>
                        <a:rPr lang="ru-RU" dirty="0" smtClean="0"/>
                        <a:t> З.Я.</a:t>
                      </a:r>
                      <a:endParaRPr lang="ru-RU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2011-2012 учебный  год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Перед   РМО в  2011-2012учебном году ставились следующие задачи: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1. Способствовать созданию предпосылок для введения новых ФГОС на средней ступени образования.</a:t>
            </a:r>
          </a:p>
          <a:p>
            <a:pPr>
              <a:buNone/>
            </a:pPr>
            <a:r>
              <a:rPr lang="ru-RU" dirty="0" smtClean="0"/>
              <a:t>2. Содействовать реализации всех направлений национальной образовательной  инициативы « Наша новая школа»</a:t>
            </a:r>
          </a:p>
          <a:p>
            <a:pPr>
              <a:buNone/>
            </a:pPr>
            <a:r>
              <a:rPr lang="ru-RU" dirty="0" smtClean="0"/>
              <a:t>3.Направить  свою  работу  на  содействие развитию профессиональных качеств учителей математики для повышения уровня образования, согласно изменениям структурных и содержательных особенностей стандарта образования.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«Темы семинаров были созвучны  направлениям «Нашей новой школы». .</a:t>
            </a:r>
          </a:p>
          <a:p>
            <a:endParaRPr lang="ru-RU" dirty="0" smtClean="0"/>
          </a:p>
          <a:p>
            <a:r>
              <a:rPr lang="ru-RU" dirty="0" smtClean="0"/>
              <a:t> В течение учебного года были проведены по плану пять  заседаний РМО на базе:  МОУ СОШ с. Н. </a:t>
            </a:r>
            <a:r>
              <a:rPr lang="ru-RU" dirty="0" err="1" smtClean="0"/>
              <a:t>Батако</a:t>
            </a:r>
            <a:r>
              <a:rPr lang="ru-RU" dirty="0" smtClean="0"/>
              <a:t>,  МОУ СОШ №6, МОУ СОШ №5,</a:t>
            </a:r>
          </a:p>
          <a:p>
            <a:r>
              <a:rPr lang="ru-RU" dirty="0" smtClean="0"/>
              <a:t> ГОУ СОШ №8, МОУ СОШ </a:t>
            </a:r>
            <a:r>
              <a:rPr lang="ru-RU" dirty="0" err="1" smtClean="0"/>
              <a:t>с.Зильги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Доклады к семинарам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19" y="1600200"/>
          <a:ext cx="8496949" cy="4485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161"/>
                <a:gridCol w="4441392"/>
                <a:gridCol w="1609742"/>
                <a:gridCol w="191865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 доклада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Школа  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Основные  направления национальной образовательной инициативы «Наша новая школа»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МОУ СОШ</a:t>
                      </a:r>
                    </a:p>
                    <a:p>
                      <a:r>
                        <a:rPr kumimoji="0" lang="ru-RU" sz="18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с. Н. </a:t>
                      </a:r>
                      <a:r>
                        <a:rPr kumimoji="0" lang="ru-RU" sz="1800" b="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Батако</a:t>
                      </a:r>
                      <a:endParaRPr lang="ru-RU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Гагиева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А.О.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«Применение здоровье-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сберегающих технологий на уроках математики»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МОУ СОШ №6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Дзуцева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З.З.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«Работа с одарёнными детьми на уроках математики»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МОУ СОШ №5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Азнаурова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З.У.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22424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« Использование ИКТ и Интернет – ресурсов на уроках математики»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ГОУ СОШ №8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Рамонова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Т. Ф.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 Система обобщающего повторения    на уроках математики»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МОУ СОШ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Зильги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Батагова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Ж. И.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Открытые уроки: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291265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3816424"/>
                <a:gridCol w="2016224"/>
                <a:gridCol w="201622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урока: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Школа  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 </a:t>
                      </a: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Преобразование </a:t>
                      </a:r>
                      <a:r>
                        <a:rPr lang="ru-RU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выражений, содержащих </a:t>
                      </a:r>
                      <a:r>
                        <a:rPr lang="ru-RU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квадратный корень»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МОУ СОШ №5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класс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Амбалова М. К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 Решение квадратных уравнений»- 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ГОУ СОШ №8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класс</a:t>
                      </a:r>
                    </a:p>
                    <a:p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Кусова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И.И.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 Решение задач с помощью теоремы Пифагора»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МОУ СОШ с.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Зильги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 класс</a:t>
                      </a:r>
                    </a:p>
                    <a:p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Козырева С. В.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705</TotalTime>
  <Words>1583</Words>
  <Application>Microsoft Office PowerPoint</Application>
  <PresentationFormat>Экран (4:3)</PresentationFormat>
  <Paragraphs>455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ТВОРЧЕСКИЙ ОТЧЁТ  О РАБОТЕ РМО УЧИТЕЛЕЙ МАТЕМАТИКИ ПРАВОБЕРЕЖНОГО РАЙОНА ЗА 2010-2012 ГОДЫ</vt:lpstr>
      <vt:lpstr>Статистические данные:</vt:lpstr>
      <vt:lpstr>Общая  методическая тема членов РМО: «Потребность в развитии математического образования в условиях инноваций». </vt:lpstr>
      <vt:lpstr>2010-2011 учебный  год </vt:lpstr>
      <vt:lpstr>Доклады к семинарам</vt:lpstr>
      <vt:lpstr>Открытые уроки: </vt:lpstr>
      <vt:lpstr>2011-2012 учебный  год </vt:lpstr>
      <vt:lpstr>Доклады к семинарам</vt:lpstr>
      <vt:lpstr>Открытые уроки:</vt:lpstr>
      <vt:lpstr>Сотрудничество с СОРИПКРО</vt:lpstr>
      <vt:lpstr>Сотрудничество с  Владикавказским Центром Непрерывного Математического Образования</vt:lpstr>
      <vt:lpstr>Летний математический лагерь в посёлке Фиагдон</vt:lpstr>
      <vt:lpstr>За последние два года в работе РМО установилась традиция: </vt:lpstr>
      <vt:lpstr>Внеурочная деятельность</vt:lpstr>
      <vt:lpstr>Международная математическая игра «Кенгуру-2011»</vt:lpstr>
      <vt:lpstr>Международная математическая игра «Кенгуру-2012»</vt:lpstr>
      <vt:lpstr>Молодёжный математический чемпионат  2010-2011 уч. год</vt:lpstr>
      <vt:lpstr>Молодёжный математический чемпионат  2011-2012 уч. год</vt:lpstr>
      <vt:lpstr>Общероссийская предметная олимпиада «Олимпус 2012»</vt:lpstr>
      <vt:lpstr>Перспективы в работе РМО учителей математики Правобережного района: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ОТЧЁТ О РАБОТЕ РМО УЧИТЕЛЕЙ МАТЕМАТИКИ ПРАВОБЕРЕЖНОГО РАЙОНА ЗА 2010-2012 ГОДЫ</dc:title>
  <dc:creator>Гагиева А.О.</dc:creator>
  <cp:lastModifiedBy>Школа</cp:lastModifiedBy>
  <cp:revision>139</cp:revision>
  <dcterms:created xsi:type="dcterms:W3CDTF">2013-02-28T05:01:31Z</dcterms:created>
  <dcterms:modified xsi:type="dcterms:W3CDTF">2015-01-10T14:04:25Z</dcterms:modified>
</cp:coreProperties>
</file>