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77" r:id="rId4"/>
    <p:sldId id="258" r:id="rId5"/>
    <p:sldId id="289" r:id="rId6"/>
    <p:sldId id="276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387AD-580B-4A20-96B9-218A76913D5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E55E5-3B3F-480F-8430-E84C927C1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551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55E5-3B3F-480F-8430-E84C927C157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140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406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60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42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28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11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442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242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920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372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495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69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84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Грамматические  признаки причастия.  </a:t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Типичные суффиксы. </a:t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Признаки   глагола   и  прилагательного у причастия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2276872"/>
            <a:ext cx="53285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000" b="1" i="1" dirty="0" smtClean="0"/>
              <a:t>расширить </a:t>
            </a:r>
            <a:r>
              <a:rPr lang="ru-RU" sz="2000" b="1" i="1" dirty="0"/>
              <a:t>и углубить представление о причастии как особой форме глагола, совмещающей признаки глагола и прилагательного.</a:t>
            </a:r>
          </a:p>
          <a:p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182504"/>
            <a:ext cx="2145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>
                <a:solidFill>
                  <a:srgbClr val="FF0000"/>
                </a:solidFill>
              </a:rPr>
              <a:t>Цель урока: </a:t>
            </a:r>
          </a:p>
        </p:txBody>
      </p:sp>
    </p:spTree>
    <p:extLst>
      <p:ext uri="{BB962C8B-B14F-4D97-AF65-F5344CB8AC3E}">
        <p14:creationId xmlns:p14="http://schemas.microsoft.com/office/powerpoint/2010/main" val="277158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Беседа  по  вопросам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3852" y="854955"/>
            <a:ext cx="75144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002060"/>
                </a:solidFill>
              </a:rPr>
              <a:t>Какие особые формы глагола вам известны?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</a:rPr>
              <a:t>Признаки </a:t>
            </a:r>
            <a:r>
              <a:rPr lang="ru-RU" sz="2400" b="1" i="1" dirty="0">
                <a:solidFill>
                  <a:srgbClr val="002060"/>
                </a:solidFill>
              </a:rPr>
              <a:t>каких частей речи совмещает в себе причастие?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</a:rPr>
              <a:t>Какие </a:t>
            </a:r>
            <a:r>
              <a:rPr lang="ru-RU" sz="2400" b="1" i="1" dirty="0">
                <a:solidFill>
                  <a:srgbClr val="002060"/>
                </a:solidFill>
              </a:rPr>
              <a:t>морфологические признаки глагола характеризуют 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причастие</a:t>
            </a:r>
            <a:r>
              <a:rPr lang="ru-RU" sz="2400" b="1" i="1" dirty="0">
                <a:solidFill>
                  <a:srgbClr val="002060"/>
                </a:solidFill>
              </a:rPr>
              <a:t>?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</a:rPr>
              <a:t>Как </a:t>
            </a:r>
            <a:r>
              <a:rPr lang="ru-RU" sz="2400" b="1" i="1" dirty="0">
                <a:solidFill>
                  <a:srgbClr val="002060"/>
                </a:solidFill>
              </a:rPr>
              <a:t>изменяются причастия?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9336" y="3495395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 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Запишите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под диктовку словосочетания, выделяя в причастиях грамматические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суффиксы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344731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 smtClean="0">
                <a:solidFill>
                  <a:prstClr val="black"/>
                </a:solidFill>
              </a:rPr>
              <a:t>Грохоч</a:t>
            </a:r>
            <a:r>
              <a:rPr lang="ru-RU" sz="3600" b="1" i="1" dirty="0" smtClean="0">
                <a:solidFill>
                  <a:srgbClr val="FF0000"/>
                </a:solidFill>
              </a:rPr>
              <a:t>ущ</a:t>
            </a:r>
            <a:r>
              <a:rPr lang="ru-RU" sz="2800" b="1" i="1" dirty="0" smtClean="0">
                <a:solidFill>
                  <a:prstClr val="black"/>
                </a:solidFill>
              </a:rPr>
              <a:t>ий </a:t>
            </a:r>
            <a:r>
              <a:rPr lang="ru-RU" sz="2800" b="1" i="1" dirty="0">
                <a:solidFill>
                  <a:prstClr val="black"/>
                </a:solidFill>
              </a:rPr>
              <a:t>гром, ворч</a:t>
            </a:r>
            <a:r>
              <a:rPr lang="ru-RU" sz="3600" b="1" i="1" u="sng" dirty="0">
                <a:solidFill>
                  <a:srgbClr val="FF0000"/>
                </a:solidFill>
              </a:rPr>
              <a:t>ащ</a:t>
            </a:r>
            <a:r>
              <a:rPr lang="ru-RU" sz="2800" b="1" i="1" dirty="0">
                <a:solidFill>
                  <a:prstClr val="black"/>
                </a:solidFill>
              </a:rPr>
              <a:t>ий пёсик, освеща</a:t>
            </a:r>
            <a:r>
              <a:rPr lang="ru-RU" sz="3600" b="1" i="1" u="sng" dirty="0">
                <a:solidFill>
                  <a:srgbClr val="FF0000"/>
                </a:solidFill>
              </a:rPr>
              <a:t>ем</a:t>
            </a:r>
            <a:r>
              <a:rPr lang="ru-RU" sz="2800" b="1" i="1" dirty="0">
                <a:solidFill>
                  <a:prstClr val="black"/>
                </a:solidFill>
              </a:rPr>
              <a:t>ая площадка, гон</a:t>
            </a:r>
            <a:r>
              <a:rPr lang="ru-RU" sz="3600" b="1" i="1" u="sng" dirty="0">
                <a:solidFill>
                  <a:srgbClr val="FF0000"/>
                </a:solidFill>
              </a:rPr>
              <a:t>им</a:t>
            </a:r>
            <a:r>
              <a:rPr lang="ru-RU" sz="2800" b="1" i="1" dirty="0">
                <a:solidFill>
                  <a:prstClr val="black"/>
                </a:solidFill>
              </a:rPr>
              <a:t>ый ветром листок, спуска</a:t>
            </a:r>
            <a:r>
              <a:rPr lang="ru-RU" sz="3600" b="1" i="1" u="sng" dirty="0">
                <a:solidFill>
                  <a:srgbClr val="FF0000"/>
                </a:solidFill>
              </a:rPr>
              <a:t>вш</a:t>
            </a:r>
            <a:r>
              <a:rPr lang="ru-RU" sz="2800" b="1" i="1" dirty="0">
                <a:solidFill>
                  <a:prstClr val="black"/>
                </a:solidFill>
              </a:rPr>
              <a:t>ийся с горы турист, утих</a:t>
            </a:r>
            <a:r>
              <a:rPr lang="ru-RU" sz="3600" b="1" i="1" u="sng" dirty="0">
                <a:solidFill>
                  <a:srgbClr val="FF0000"/>
                </a:solidFill>
              </a:rPr>
              <a:t>ш</a:t>
            </a:r>
            <a:r>
              <a:rPr lang="ru-RU" sz="2800" b="1" i="1" dirty="0">
                <a:solidFill>
                  <a:prstClr val="black"/>
                </a:solidFill>
              </a:rPr>
              <a:t>ий ветер, вычищ</a:t>
            </a:r>
            <a:r>
              <a:rPr lang="ru-RU" sz="3600" b="1" i="1" u="sng" dirty="0">
                <a:solidFill>
                  <a:srgbClr val="FF0000"/>
                </a:solidFill>
              </a:rPr>
              <a:t>енн</a:t>
            </a:r>
            <a:r>
              <a:rPr lang="ru-RU" sz="2800" b="1" i="1" dirty="0">
                <a:solidFill>
                  <a:prstClr val="black"/>
                </a:solidFill>
              </a:rPr>
              <a:t>ый чайник, пересчита</a:t>
            </a:r>
            <a:r>
              <a:rPr lang="ru-RU" sz="3600" b="1" i="1" u="sng" dirty="0">
                <a:solidFill>
                  <a:srgbClr val="FF0000"/>
                </a:solidFill>
              </a:rPr>
              <a:t>нн</a:t>
            </a:r>
            <a:r>
              <a:rPr lang="ru-RU" sz="2800" b="1" i="1" dirty="0">
                <a:solidFill>
                  <a:prstClr val="black"/>
                </a:solidFill>
              </a:rPr>
              <a:t>ые деревья, спе</a:t>
            </a:r>
            <a:r>
              <a:rPr lang="ru-RU" sz="3600" b="1" i="1" u="sng" dirty="0">
                <a:solidFill>
                  <a:srgbClr val="FF0000"/>
                </a:solidFill>
              </a:rPr>
              <a:t>т</a:t>
            </a:r>
            <a:r>
              <a:rPr lang="ru-RU" sz="2800" b="1" i="1" dirty="0">
                <a:solidFill>
                  <a:prstClr val="black"/>
                </a:solidFill>
              </a:rPr>
              <a:t>ые пес</a:t>
            </a:r>
            <a:endParaRPr lang="ru-RU" sz="2800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16631"/>
            <a:ext cx="1872208" cy="28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41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804" y="76200"/>
            <a:ext cx="5842992" cy="11430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Объясните, как вы понимаете высказывание В.И. Даля</a:t>
            </a: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800" b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9224" y="1151843"/>
            <a:ext cx="5562600" cy="1905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u="sng" dirty="0" smtClean="0">
                <a:solidFill>
                  <a:srgbClr val="660033"/>
                </a:solidFill>
              </a:rPr>
              <a:t>        Причастие</a:t>
            </a:r>
            <a:r>
              <a:rPr lang="ru-RU" sz="2800" b="1" dirty="0" smtClean="0">
                <a:solidFill>
                  <a:srgbClr val="660033"/>
                </a:solidFill>
              </a:rPr>
              <a:t> </a:t>
            </a:r>
            <a:r>
              <a:rPr lang="ru-RU" sz="2800" b="1" dirty="0" smtClean="0"/>
              <a:t>– это </a:t>
            </a:r>
            <a:r>
              <a:rPr lang="ru-RU" sz="2800" b="1" i="1" dirty="0" smtClean="0"/>
              <a:t>«часть</a:t>
            </a:r>
          </a:p>
          <a:p>
            <a:pPr eaLnBrk="1" hangingPunct="1">
              <a:buFontTx/>
              <a:buNone/>
            </a:pPr>
            <a:r>
              <a:rPr lang="ru-RU" sz="2800" b="1" i="1" dirty="0" smtClean="0"/>
              <a:t> речи, причастная  к глаголу,</a:t>
            </a:r>
          </a:p>
          <a:p>
            <a:pPr eaLnBrk="1" hangingPunct="1">
              <a:buFontTx/>
              <a:buNone/>
            </a:pPr>
            <a:r>
              <a:rPr lang="ru-RU" sz="2800" b="1" i="1" dirty="0" smtClean="0"/>
              <a:t> в  образе прилагательного»</a:t>
            </a:r>
            <a:r>
              <a:rPr lang="ru-RU" sz="2800" b="1" dirty="0" smtClean="0"/>
              <a:t> 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6200"/>
            <a:ext cx="324036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55639" y="2858669"/>
            <a:ext cx="3048000" cy="685800"/>
          </a:xfrm>
          <a:prstGeom prst="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Причастие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33800" y="4237943"/>
            <a:ext cx="3048000" cy="685800"/>
          </a:xfrm>
          <a:prstGeom prst="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прилагательного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312" y="4273470"/>
            <a:ext cx="3048000" cy="685800"/>
          </a:xfrm>
          <a:prstGeom prst="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глагола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5315" y="5773677"/>
            <a:ext cx="2915816" cy="967690"/>
          </a:xfrm>
          <a:prstGeom prst="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ВИД, </a:t>
            </a:r>
            <a:r>
              <a:rPr lang="ru-RU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ВРЕМЯ, переходность, возвратность.</a:t>
            </a:r>
            <a:endParaRPr lang="ru-RU" sz="2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33800" y="5678029"/>
            <a:ext cx="3048000" cy="1063338"/>
          </a:xfrm>
          <a:prstGeom prst="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ЧИСЛО, </a:t>
            </a:r>
            <a:endParaRPr lang="ru-RU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РОД,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ПАДЕЖ</a:t>
            </a:r>
            <a:endParaRPr lang="ru-RU" sz="2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5400000">
            <a:off x="1206748" y="5071270"/>
            <a:ext cx="672951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5028432" y="5091846"/>
            <a:ext cx="672951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верх 11"/>
          <p:cNvSpPr/>
          <p:nvPr/>
        </p:nvSpPr>
        <p:spPr>
          <a:xfrm rot="13615857">
            <a:off x="2954443" y="3620400"/>
            <a:ext cx="850392" cy="850392"/>
          </a:xfrm>
          <a:prstGeom prst="left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82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3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СУФФИКСЫ   ПРИЧАСТИЙ</a:t>
            </a:r>
            <a:endParaRPr lang="ru-RU" b="1" u="sng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7375" y="3284984"/>
            <a:ext cx="7272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ущ</a:t>
            </a:r>
            <a:r>
              <a:rPr lang="ru-RU" sz="4000" b="1" i="1" dirty="0" smtClean="0">
                <a:solidFill>
                  <a:srgbClr val="002060"/>
                </a:solidFill>
              </a:rPr>
              <a:t>-(-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ющ</a:t>
            </a:r>
            <a:r>
              <a:rPr lang="ru-RU" sz="4000" b="1" i="1" dirty="0" smtClean="0">
                <a:solidFill>
                  <a:srgbClr val="002060"/>
                </a:solidFill>
              </a:rPr>
              <a:t>-), 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ащ</a:t>
            </a:r>
            <a:r>
              <a:rPr lang="ru-RU" sz="4000" b="1" i="1" dirty="0" smtClean="0">
                <a:solidFill>
                  <a:srgbClr val="002060"/>
                </a:solidFill>
              </a:rPr>
              <a:t>-(-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ящ</a:t>
            </a:r>
            <a:r>
              <a:rPr lang="ru-RU" sz="4000" b="1" i="1" dirty="0" smtClean="0">
                <a:solidFill>
                  <a:srgbClr val="002060"/>
                </a:solidFill>
              </a:rPr>
              <a:t>-),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вш</a:t>
            </a:r>
            <a:r>
              <a:rPr lang="ru-RU" sz="4000" b="1" i="1" dirty="0" smtClean="0">
                <a:solidFill>
                  <a:srgbClr val="002060"/>
                </a:solidFill>
              </a:rPr>
              <a:t>-, -ш-,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4000" b="1" i="1" dirty="0" smtClean="0">
                <a:solidFill>
                  <a:srgbClr val="002060"/>
                </a:solidFill>
              </a:rPr>
              <a:t>-ем-(-ом-), -им-,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енн</a:t>
            </a:r>
            <a:r>
              <a:rPr lang="ru-RU" sz="4000" b="1" i="1" dirty="0" smtClean="0">
                <a:solidFill>
                  <a:srgbClr val="002060"/>
                </a:solidFill>
              </a:rPr>
              <a:t>-,-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нн</a:t>
            </a:r>
            <a:r>
              <a:rPr lang="ru-RU" sz="4000" b="1" i="1" dirty="0" smtClean="0">
                <a:solidFill>
                  <a:srgbClr val="002060"/>
                </a:solidFill>
              </a:rPr>
              <a:t>-, -т-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4000" b="1" i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3779912" y="1541519"/>
            <a:ext cx="2448272" cy="144016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211567" y="1542658"/>
            <a:ext cx="2568345" cy="143902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963483" y="3140968"/>
            <a:ext cx="5632858" cy="30243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05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68"/>
            <a:ext cx="9144000" cy="684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285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30513"/>
            <a:ext cx="19812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28600" y="228600"/>
            <a:ext cx="81534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данным иллюстрациям составьте словосочетания, в состав которых входят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причастия. Запишите их прием </a:t>
            </a:r>
            <a:r>
              <a:rPr lang="ru-RU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поморфемного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письма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33450"/>
            <a:ext cx="1981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914400"/>
            <a:ext cx="2057400" cy="134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743200"/>
            <a:ext cx="22098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00600"/>
            <a:ext cx="2438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572000"/>
            <a:ext cx="2020888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362200" y="914400"/>
            <a:ext cx="3145904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err="1" smtClean="0">
                <a:solidFill>
                  <a:srgbClr val="663300"/>
                </a:solidFill>
              </a:rPr>
              <a:t>Раст</a:t>
            </a:r>
            <a:r>
              <a:rPr lang="ru-RU" sz="2400" b="1" dirty="0" smtClean="0">
                <a:solidFill>
                  <a:srgbClr val="663300"/>
                </a:solidFill>
              </a:rPr>
              <a:t>-</a:t>
            </a:r>
            <a:r>
              <a:rPr lang="ru-RU" sz="2400" b="1" dirty="0" err="1" smtClean="0">
                <a:solidFill>
                  <a:srgbClr val="663300"/>
                </a:solidFill>
              </a:rPr>
              <a:t>ущ</a:t>
            </a:r>
            <a:r>
              <a:rPr lang="ru-RU" sz="2400" b="1" dirty="0" smtClean="0">
                <a:solidFill>
                  <a:srgbClr val="663300"/>
                </a:solidFill>
              </a:rPr>
              <a:t>-ее </a:t>
            </a:r>
            <a:r>
              <a:rPr lang="ru-RU" sz="2400" b="1" dirty="0">
                <a:solidFill>
                  <a:srgbClr val="663300"/>
                </a:solidFill>
              </a:rPr>
              <a:t>дерево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615060" y="1852612"/>
            <a:ext cx="298512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663300"/>
                </a:solidFill>
              </a:rPr>
              <a:t>Саж-а-ем-</a:t>
            </a:r>
            <a:r>
              <a:rPr lang="ru-RU" sz="2400" b="1" dirty="0" err="1" smtClean="0">
                <a:solidFill>
                  <a:srgbClr val="663300"/>
                </a:solidFill>
              </a:rPr>
              <a:t>ое</a:t>
            </a:r>
            <a:r>
              <a:rPr lang="ru-RU" sz="2400" b="1" dirty="0" smtClean="0">
                <a:solidFill>
                  <a:srgbClr val="663300"/>
                </a:solidFill>
              </a:rPr>
              <a:t> </a:t>
            </a:r>
            <a:r>
              <a:rPr lang="ru-RU" sz="2400" b="1" dirty="0">
                <a:solidFill>
                  <a:srgbClr val="663300"/>
                </a:solidFill>
              </a:rPr>
              <a:t>дерево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438400" y="2819400"/>
            <a:ext cx="2895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err="1" smtClean="0">
                <a:solidFill>
                  <a:srgbClr val="663300"/>
                </a:solidFill>
              </a:rPr>
              <a:t>Пиш-ущ-ая</a:t>
            </a:r>
            <a:r>
              <a:rPr lang="ru-RU" sz="2400" b="1" dirty="0" smtClean="0">
                <a:solidFill>
                  <a:srgbClr val="663300"/>
                </a:solidFill>
              </a:rPr>
              <a:t> </a:t>
            </a:r>
            <a:r>
              <a:rPr lang="ru-RU" sz="2400" b="1" dirty="0">
                <a:solidFill>
                  <a:srgbClr val="663300"/>
                </a:solidFill>
              </a:rPr>
              <a:t>девочка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967360" y="3838252"/>
            <a:ext cx="3484984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663300"/>
                </a:solidFill>
              </a:rPr>
              <a:t>На-</a:t>
            </a:r>
            <a:r>
              <a:rPr lang="ru-RU" sz="2400" b="1" dirty="0" err="1" smtClean="0">
                <a:solidFill>
                  <a:srgbClr val="663300"/>
                </a:solidFill>
              </a:rPr>
              <a:t>пис</a:t>
            </a:r>
            <a:r>
              <a:rPr lang="ru-RU" sz="2400" b="1" dirty="0" smtClean="0">
                <a:solidFill>
                  <a:srgbClr val="663300"/>
                </a:solidFill>
              </a:rPr>
              <a:t>-а-</a:t>
            </a:r>
            <a:r>
              <a:rPr lang="ru-RU" sz="2400" b="1" dirty="0" err="1" smtClean="0">
                <a:solidFill>
                  <a:srgbClr val="663300"/>
                </a:solidFill>
              </a:rPr>
              <a:t>нн</a:t>
            </a:r>
            <a:r>
              <a:rPr lang="ru-RU" sz="2400" b="1" dirty="0" smtClean="0">
                <a:solidFill>
                  <a:srgbClr val="663300"/>
                </a:solidFill>
              </a:rPr>
              <a:t>-</a:t>
            </a:r>
            <a:r>
              <a:rPr lang="ru-RU" sz="2400" b="1" dirty="0" err="1" smtClean="0">
                <a:solidFill>
                  <a:srgbClr val="663300"/>
                </a:solidFill>
              </a:rPr>
              <a:t>ая</a:t>
            </a:r>
            <a:r>
              <a:rPr lang="ru-RU" sz="2400" b="1" dirty="0" smtClean="0">
                <a:solidFill>
                  <a:srgbClr val="663300"/>
                </a:solidFill>
              </a:rPr>
              <a:t>  книга</a:t>
            </a:r>
            <a:endParaRPr lang="ru-RU" sz="2400" b="1" dirty="0">
              <a:solidFill>
                <a:srgbClr val="6633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43200" y="4800600"/>
            <a:ext cx="3340968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err="1" smtClean="0">
                <a:solidFill>
                  <a:srgbClr val="663300"/>
                </a:solidFill>
              </a:rPr>
              <a:t>Чит</a:t>
            </a:r>
            <a:r>
              <a:rPr lang="ru-RU" sz="2400" b="1" dirty="0" smtClean="0">
                <a:solidFill>
                  <a:srgbClr val="663300"/>
                </a:solidFill>
              </a:rPr>
              <a:t>-а-</a:t>
            </a:r>
            <a:r>
              <a:rPr lang="ru-RU" sz="2400" b="1" dirty="0" err="1" smtClean="0">
                <a:solidFill>
                  <a:srgbClr val="663300"/>
                </a:solidFill>
              </a:rPr>
              <a:t>ющ</a:t>
            </a:r>
            <a:r>
              <a:rPr lang="ru-RU" sz="2400" b="1" dirty="0" smtClean="0">
                <a:solidFill>
                  <a:srgbClr val="663300"/>
                </a:solidFill>
              </a:rPr>
              <a:t>-</a:t>
            </a:r>
            <a:r>
              <a:rPr lang="ru-RU" sz="2400" b="1" dirty="0" err="1" smtClean="0">
                <a:solidFill>
                  <a:srgbClr val="663300"/>
                </a:solidFill>
              </a:rPr>
              <a:t>ий</a:t>
            </a:r>
            <a:r>
              <a:rPr lang="ru-RU" sz="2400" b="1" dirty="0" smtClean="0">
                <a:solidFill>
                  <a:srgbClr val="663300"/>
                </a:solidFill>
              </a:rPr>
              <a:t> </a:t>
            </a:r>
            <a:r>
              <a:rPr lang="ru-RU" sz="2400" b="1" dirty="0">
                <a:solidFill>
                  <a:srgbClr val="663300"/>
                </a:solidFill>
              </a:rPr>
              <a:t>ребёнок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358840" y="6096000"/>
            <a:ext cx="349756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663300"/>
                </a:solidFill>
              </a:rPr>
              <a:t>Про-</a:t>
            </a:r>
            <a:r>
              <a:rPr lang="ru-RU" sz="2400" b="1" dirty="0" err="1" smtClean="0">
                <a:solidFill>
                  <a:srgbClr val="663300"/>
                </a:solidFill>
              </a:rPr>
              <a:t>чит</a:t>
            </a:r>
            <a:r>
              <a:rPr lang="ru-RU" sz="2400" b="1" dirty="0" smtClean="0">
                <a:solidFill>
                  <a:srgbClr val="663300"/>
                </a:solidFill>
              </a:rPr>
              <a:t>-а-</a:t>
            </a:r>
            <a:r>
              <a:rPr lang="ru-RU" sz="2400" b="1" dirty="0" err="1" smtClean="0">
                <a:solidFill>
                  <a:srgbClr val="663300"/>
                </a:solidFill>
              </a:rPr>
              <a:t>нн</a:t>
            </a:r>
            <a:r>
              <a:rPr lang="ru-RU" sz="2400" b="1" dirty="0" smtClean="0">
                <a:solidFill>
                  <a:srgbClr val="663300"/>
                </a:solidFill>
              </a:rPr>
              <a:t>-</a:t>
            </a:r>
            <a:r>
              <a:rPr lang="ru-RU" sz="2400" b="1" dirty="0" err="1" smtClean="0">
                <a:solidFill>
                  <a:srgbClr val="663300"/>
                </a:solidFill>
              </a:rPr>
              <a:t>ые</a:t>
            </a:r>
            <a:r>
              <a:rPr lang="ru-RU" sz="2400" b="1" dirty="0" smtClean="0">
                <a:solidFill>
                  <a:srgbClr val="663300"/>
                </a:solidFill>
              </a:rPr>
              <a:t> </a:t>
            </a:r>
            <a:r>
              <a:rPr lang="ru-RU" sz="2400" b="1" dirty="0">
                <a:solidFill>
                  <a:srgbClr val="663300"/>
                </a:solidFill>
              </a:rPr>
              <a:t>книги</a:t>
            </a:r>
          </a:p>
        </p:txBody>
      </p:sp>
    </p:spTree>
    <p:extLst>
      <p:ext uri="{BB962C8B-B14F-4D97-AF65-F5344CB8AC3E}">
        <p14:creationId xmlns:p14="http://schemas.microsoft.com/office/powerpoint/2010/main" val="17672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111\Desktop\картинки\школа\школа\chouettemai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0628"/>
            <a:ext cx="1937465" cy="15121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93264" y="967849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cap="small" dirty="0" smtClean="0">
                <a:solidFill>
                  <a:srgbClr val="C00000"/>
                </a:solidFill>
                <a:ea typeface="+mj-ea"/>
                <a:cs typeface="+mj-cs"/>
              </a:rPr>
              <a:t>Распредели в два столбика данные слова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233103"/>
            <a:ext cx="73985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</a:t>
            </a:r>
            <a:r>
              <a:rPr lang="ru-RU" sz="2800" b="1" dirty="0" smtClean="0"/>
              <a:t>Зеленый </a:t>
            </a:r>
            <a:r>
              <a:rPr lang="ru-RU" sz="2800" b="1" dirty="0"/>
              <a:t>луг, построенное здание, плачущий ребенок, грязная лужа, вкусный крыжовник, бушующее море, связанная кофта, вымытые руки, легкая задача, резкий звук, немигающий взгляд, цветущий луг, развесистый клен, величайшее открытие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889588"/>
              </p:ext>
            </p:extLst>
          </p:nvPr>
        </p:nvGraphicFramePr>
        <p:xfrm>
          <a:off x="968732" y="1916832"/>
          <a:ext cx="7347684" cy="79208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675276"/>
                <a:gridCol w="3672408"/>
              </a:tblGrid>
              <a:tr h="4092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ИМЕНА ПРИЛАГАТЕЛЬНЫЕ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ПРИЧАСТИЯ</a:t>
                      </a:r>
                      <a:endParaRPr lang="ru-RU" dirty="0"/>
                    </a:p>
                  </a:txBody>
                  <a:tcPr/>
                </a:tc>
              </a:tr>
              <a:tr h="38279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79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67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Проверим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849432"/>
              </p:ext>
            </p:extLst>
          </p:nvPr>
        </p:nvGraphicFramePr>
        <p:xfrm>
          <a:off x="323528" y="764704"/>
          <a:ext cx="8496944" cy="45720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48472"/>
                <a:gridCol w="42484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solidFill>
                            <a:srgbClr val="0070C0"/>
                          </a:solidFill>
                        </a:rPr>
                        <a:t>ИМЕНА  ПРИЛАГАТЕЛЬНЫЕ</a:t>
                      </a:r>
                      <a:endParaRPr lang="ru-RU" sz="2800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rgbClr val="0070C0"/>
                          </a:solidFill>
                        </a:rPr>
                        <a:t>ПРИЧАСТИЯ</a:t>
                      </a:r>
                      <a:endParaRPr lang="ru-RU" sz="2800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Зеленый луг,</a:t>
                      </a:r>
                      <a:endParaRPr lang="ru-RU" sz="28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 smtClean="0"/>
                        <a:t>Построенное здание,</a:t>
                      </a:r>
                      <a:endParaRPr lang="ru-RU" sz="28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грязная лужа,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 smtClean="0"/>
                        <a:t>плачущий ребенок,</a:t>
                      </a:r>
                      <a:endParaRPr lang="ru-RU" sz="28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вкусный крыжовник,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 smtClean="0"/>
                        <a:t>бушующее море,</a:t>
                      </a:r>
                      <a:endParaRPr lang="ru-RU" sz="28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 smtClean="0"/>
                        <a:t>легкая задача, </a:t>
                      </a:r>
                      <a:endParaRPr lang="ru-RU" sz="28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 smtClean="0"/>
                        <a:t>связанная кофта, </a:t>
                      </a:r>
                      <a:endParaRPr lang="ru-RU" sz="28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 smtClean="0"/>
                        <a:t>резкий звук,</a:t>
                      </a:r>
                      <a:endParaRPr lang="ru-RU" sz="28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 smtClean="0"/>
                        <a:t>вымытые руки, </a:t>
                      </a:r>
                      <a:endParaRPr lang="ru-RU" sz="28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 smtClean="0"/>
                        <a:t>развесистый клен,</a:t>
                      </a:r>
                      <a:endParaRPr lang="ru-RU" sz="28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 smtClean="0"/>
                        <a:t>немигающий взгляд, </a:t>
                      </a:r>
                      <a:endParaRPr lang="ru-RU" sz="28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величайшее открытие.</a:t>
                      </a:r>
                      <a:endParaRPr lang="ru-RU" sz="28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 smtClean="0"/>
                        <a:t>цветущий луг.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17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u="sng" dirty="0" smtClean="0">
                <a:solidFill>
                  <a:srgbClr val="C00000"/>
                </a:solidFill>
              </a:rPr>
              <a:t>Укажи </a:t>
            </a:r>
            <a:r>
              <a:rPr lang="ru-RU" sz="2800" b="1" u="sng" dirty="0" smtClean="0">
                <a:solidFill>
                  <a:srgbClr val="C00000"/>
                </a:solidFill>
              </a:rPr>
              <a:t>прилагательные и причастия.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</a:rPr>
              <a:t>Подчеркни причастия как член 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</a:rPr>
              <a:t>предложения. 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132856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По небу плыли светлые облака. – На светлеющем небосклоне начала гаснуть вечерняя звезда. – В светлевшем небе показались стаи птиц.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356992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В  вечернем воздухе долго то раздавались, то замирали звуки знакомой мелодии. – В густом вечереющем воздухе летали грачи.</a:t>
            </a:r>
            <a:endParaRPr lang="ru-RU" sz="24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581128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Белая берёза под моим окном принакрылась снегом, точно серебром. – Люблю дымок спаленной жнивы… и на холме средь желтой нивы чету белеющих берез. – На полях лежал белейший снег.</a:t>
            </a:r>
            <a:endParaRPr lang="ru-RU" sz="2400" b="1" i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3" descr="C:\Users\111\Desktop\картинки\школа\школа\chouettemai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937465" cy="1512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835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390</Words>
  <Application>Microsoft Office PowerPoint</Application>
  <PresentationFormat>Экран (4:3)</PresentationFormat>
  <Paragraphs>63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Тема Office</vt:lpstr>
      <vt:lpstr>Грамматические  признаки причастия.   Типичные суффиксы.  Признаки   глагола   и  прилагательного у причастия</vt:lpstr>
      <vt:lpstr>Беседа  по  вопросам</vt:lpstr>
      <vt:lpstr>Объясните, как вы понимаете высказывание В.И. Даля:</vt:lpstr>
      <vt:lpstr>СУФФИКСЫ   ПРИЧАСТИЙ</vt:lpstr>
      <vt:lpstr>Презентация PowerPoint</vt:lpstr>
      <vt:lpstr>Презентация PowerPoint</vt:lpstr>
      <vt:lpstr>Презентация PowerPoint</vt:lpstr>
      <vt:lpstr>Проверим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Lady Vic</dc:creator>
  <cp:keywords>Причастие</cp:keywords>
  <cp:lastModifiedBy>DNA7 X64</cp:lastModifiedBy>
  <cp:revision>24</cp:revision>
  <dcterms:created xsi:type="dcterms:W3CDTF">2015-01-02T07:55:25Z</dcterms:created>
  <dcterms:modified xsi:type="dcterms:W3CDTF">2015-01-11T17:13:28Z</dcterms:modified>
</cp:coreProperties>
</file>