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89A4C-63D9-4548-8447-9E9A4A4E1810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DA8B6-66FB-4724-82E8-419FF5CFBA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139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E734BD7-E886-4B20-9CAD-01E4BD21FA42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644-8A8F-451C-84CD-137CBD2E7EE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A6746-11C3-4EB0-B72A-5B667C41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647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644-8A8F-451C-84CD-137CBD2E7EE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A6746-11C3-4EB0-B72A-5B667C41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7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644-8A8F-451C-84CD-137CBD2E7EE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A6746-11C3-4EB0-B72A-5B667C41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873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3525" y="1598613"/>
            <a:ext cx="3616325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263525" y="3922713"/>
            <a:ext cx="361632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4DFFF-57C6-46AE-BAA0-8CD34E527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900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08178-E065-4C9F-911D-93987EEFC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804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644-8A8F-451C-84CD-137CBD2E7EE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A6746-11C3-4EB0-B72A-5B667C41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644-8A8F-451C-84CD-137CBD2E7EE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A6746-11C3-4EB0-B72A-5B667C41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932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644-8A8F-451C-84CD-137CBD2E7EE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A6746-11C3-4EB0-B72A-5B667C41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84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644-8A8F-451C-84CD-137CBD2E7EE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A6746-11C3-4EB0-B72A-5B667C41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158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644-8A8F-451C-84CD-137CBD2E7EE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A6746-11C3-4EB0-B72A-5B667C41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233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644-8A8F-451C-84CD-137CBD2E7EE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A6746-11C3-4EB0-B72A-5B667C41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963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644-8A8F-451C-84CD-137CBD2E7EE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A6746-11C3-4EB0-B72A-5B667C41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490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D644-8A8F-451C-84CD-137CBD2E7EE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A6746-11C3-4EB0-B72A-5B667C41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963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9D644-8A8F-451C-84CD-137CBD2E7EE5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A6746-11C3-4EB0-B72A-5B667C41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0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4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14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5" y="227013"/>
            <a:ext cx="8928992" cy="1329779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53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53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53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Сценарий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медиаурока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­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компьютеро­м</a:t>
            </a:r>
            <a:r>
              <a:rPr lang="ru-RU" sz="53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>
                <a:solidFill>
                  <a:schemeClr val="accent5">
                    <a:lumMod val="50000"/>
                  </a:schemeClr>
                </a:solidFill>
              </a:rPr>
              <a:t>Алгебра  7 класс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87680" cy="4800600"/>
          </a:xfrm>
        </p:spPr>
        <p:txBody>
          <a:bodyPr/>
          <a:lstStyle/>
          <a:p>
            <a:pPr marL="0" indent="0" algn="ctr">
              <a:buNone/>
            </a:pPr>
            <a:endParaRPr lang="ru-RU" sz="4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r">
              <a:buNone/>
            </a:pP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r">
              <a:buNone/>
            </a:pP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r">
              <a:buNone/>
            </a:pP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r">
              <a:buNone/>
            </a:pP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r">
              <a:buNone/>
            </a:pP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Разработала: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Ломонова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О.А., </a:t>
            </a:r>
          </a:p>
          <a:p>
            <a:pPr marL="0" indent="0" algn="r"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математики </a:t>
            </a:r>
          </a:p>
          <a:p>
            <a:pPr marL="0" indent="0" algn="r"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«СОШ № 44</a:t>
            </a:r>
          </a:p>
          <a:p>
            <a:pPr marL="0" indent="0" algn="r"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им. М.Я. Вознесенского»</a:t>
            </a:r>
          </a:p>
          <a:p>
            <a:pPr marL="0" indent="0" algn="r"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г.Кемерово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17032"/>
            <a:ext cx="3619128" cy="2836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245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300" b="1" smtClean="0"/>
              <a:t>Представьте трехчлен в виде квадрата двучлена</a:t>
            </a:r>
            <a:br>
              <a:rPr lang="ru-RU" sz="2300" b="1" smtClean="0"/>
            </a:br>
            <a:r>
              <a:rPr lang="ru-RU" sz="2300" b="1" smtClean="0"/>
              <a:t>(если это возможно</a:t>
            </a:r>
            <a:r>
              <a:rPr lang="ru-RU" sz="2300" smtClean="0"/>
              <a:t>).</a:t>
            </a:r>
          </a:p>
        </p:txBody>
      </p:sp>
      <p:graphicFrame>
        <p:nvGraphicFramePr>
          <p:cNvPr id="4403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304800" y="1447800"/>
          <a:ext cx="40386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Формула" r:id="rId3" imgW="1130040" imgH="1688760" progId="Equation.3">
                  <p:embed/>
                </p:oleObj>
              </mc:Choice>
              <mc:Fallback>
                <p:oleObj name="Формула" r:id="rId3" imgW="1130040" imgH="1688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447800"/>
                        <a:ext cx="4038600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688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700" b="1" smtClean="0"/>
              <a:t>Используя формулу разности квадратов</a:t>
            </a:r>
            <a:br>
              <a:rPr lang="ru-RU" sz="2700" b="1" smtClean="0"/>
            </a:br>
            <a:r>
              <a:rPr lang="ru-RU" sz="2700" b="1" smtClean="0"/>
              <a:t>решить уравнения:</a:t>
            </a:r>
          </a:p>
        </p:txBody>
      </p:sp>
      <p:graphicFrame>
        <p:nvGraphicFramePr>
          <p:cNvPr id="4608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304800" y="1295400"/>
          <a:ext cx="4038600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Формула" r:id="rId3" imgW="812520" imgH="2031840" progId="Equation.3">
                  <p:embed/>
                </p:oleObj>
              </mc:Choice>
              <mc:Fallback>
                <p:oleObj name="Формула" r:id="rId3" imgW="812520" imgH="2031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95400"/>
                        <a:ext cx="4038600" cy="541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420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304800" y="381000"/>
          <a:ext cx="4249738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Формула" r:id="rId3" imgW="1168200" imgH="939600" progId="Equation.3">
                  <p:embed/>
                </p:oleObj>
              </mc:Choice>
              <mc:Fallback>
                <p:oleObj name="Формула" r:id="rId3" imgW="116820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81000"/>
                        <a:ext cx="4249738" cy="373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775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300" b="1" smtClean="0"/>
              <a:t>Замените пропуски такими одночленами, чтобы выполнялось равенство.</a:t>
            </a:r>
          </a:p>
        </p:txBody>
      </p:sp>
      <p:graphicFrame>
        <p:nvGraphicFramePr>
          <p:cNvPr id="614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838200" y="1447800"/>
          <a:ext cx="5038725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Формула" r:id="rId3" imgW="1498320" imgH="1473120" progId="Equation.3">
                  <p:embed/>
                </p:oleObj>
              </mc:Choice>
              <mc:Fallback>
                <p:oleObj name="Формула" r:id="rId3" imgW="1498320" imgH="1473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447800"/>
                        <a:ext cx="5038725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698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smtClean="0"/>
              <a:t>Проверка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r>
              <a:rPr lang="ru-RU" smtClean="0"/>
              <a:t>«5»- 17-18 заданий</a:t>
            </a:r>
          </a:p>
          <a:p>
            <a:r>
              <a:rPr lang="ru-RU" smtClean="0"/>
              <a:t>«4»- 13-16 заданий</a:t>
            </a:r>
          </a:p>
          <a:p>
            <a:r>
              <a:rPr lang="ru-RU" smtClean="0"/>
              <a:t>«3»- 8-12 заданий</a:t>
            </a:r>
          </a:p>
        </p:txBody>
      </p:sp>
    </p:spTree>
    <p:extLst>
      <p:ext uri="{BB962C8B-B14F-4D97-AF65-F5344CB8AC3E}">
        <p14:creationId xmlns:p14="http://schemas.microsoft.com/office/powerpoint/2010/main" val="104773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971600" y="260648"/>
            <a:ext cx="7477125" cy="7635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</a:rPr>
              <a:t>Проверочная работа.</a:t>
            </a:r>
          </a:p>
        </p:txBody>
      </p:sp>
      <p:graphicFrame>
        <p:nvGraphicFramePr>
          <p:cNvPr id="59515" name="Group 12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33507018"/>
              </p:ext>
            </p:extLst>
          </p:nvPr>
        </p:nvGraphicFramePr>
        <p:xfrm>
          <a:off x="971600" y="1052736"/>
          <a:ext cx="7391400" cy="5351464"/>
        </p:xfrm>
        <a:graphic>
          <a:graphicData uri="http://schemas.openxmlformats.org/drawingml/2006/table">
            <a:tbl>
              <a:tblPr/>
              <a:tblGrid>
                <a:gridCol w="3649672"/>
                <a:gridCol w="3741728"/>
              </a:tblGrid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1 уровень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2 уровень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83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1.Разложить на множители.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Вычислить наиболее рациональным способом.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3.Доказать,что многочлен делится на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170" name="Object 106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735972466"/>
              </p:ext>
            </p:extLst>
          </p:nvPr>
        </p:nvGraphicFramePr>
        <p:xfrm>
          <a:off x="1979712" y="2564904"/>
          <a:ext cx="1520825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" name="Формула" r:id="rId3" imgW="622080" imgH="203040" progId="Equation.3">
                  <p:embed/>
                </p:oleObj>
              </mc:Choice>
              <mc:Fallback>
                <p:oleObj name="Формула" r:id="rId3" imgW="6220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564904"/>
                        <a:ext cx="1520825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109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162594374"/>
              </p:ext>
            </p:extLst>
          </p:nvPr>
        </p:nvGraphicFramePr>
        <p:xfrm>
          <a:off x="5652120" y="2564904"/>
          <a:ext cx="182880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1" name="Формула" r:id="rId5" imgW="672840" imgH="228600" progId="Equation.3">
                  <p:embed/>
                </p:oleObj>
              </mc:Choice>
              <mc:Fallback>
                <p:oleObj name="Формула" r:id="rId5" imgW="672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564904"/>
                        <a:ext cx="182880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112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90579190"/>
              </p:ext>
            </p:extLst>
          </p:nvPr>
        </p:nvGraphicFramePr>
        <p:xfrm>
          <a:off x="1403648" y="3933056"/>
          <a:ext cx="2819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2" name="Формула" r:id="rId7" imgW="1168200" imgH="444240" progId="Equation.3">
                  <p:embed/>
                </p:oleObj>
              </mc:Choice>
              <mc:Fallback>
                <p:oleObj name="Формула" r:id="rId7" imgW="11682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933056"/>
                        <a:ext cx="28194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1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507321"/>
              </p:ext>
            </p:extLst>
          </p:nvPr>
        </p:nvGraphicFramePr>
        <p:xfrm>
          <a:off x="4788024" y="4149080"/>
          <a:ext cx="35052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3" name="Формула" r:id="rId9" imgW="1143000" imgH="203040" progId="Equation.3">
                  <p:embed/>
                </p:oleObj>
              </mc:Choice>
              <mc:Fallback>
                <p:oleObj name="Формула" r:id="rId9" imgW="1143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4149080"/>
                        <a:ext cx="35052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1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18130"/>
              </p:ext>
            </p:extLst>
          </p:nvPr>
        </p:nvGraphicFramePr>
        <p:xfrm>
          <a:off x="4860032" y="5661248"/>
          <a:ext cx="3048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" name="Формула" r:id="rId11" imgW="1091880" imgH="457200" progId="Equation.3">
                  <p:embed/>
                </p:oleObj>
              </mc:Choice>
              <mc:Fallback>
                <p:oleObj name="Формула" r:id="rId11" imgW="10918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5661248"/>
                        <a:ext cx="30480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5" name="Object 1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6930612"/>
              </p:ext>
            </p:extLst>
          </p:nvPr>
        </p:nvGraphicFramePr>
        <p:xfrm>
          <a:off x="971600" y="5661248"/>
          <a:ext cx="3657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Формула" r:id="rId13" imgW="1714320" imgH="457200" progId="Equation.3">
                  <p:embed/>
                </p:oleObj>
              </mc:Choice>
              <mc:Fallback>
                <p:oleObj name="Формула" r:id="rId13" imgW="17143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5661248"/>
                        <a:ext cx="36576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818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332656"/>
            <a:ext cx="7010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Ответы к проверочной работе:</a:t>
            </a:r>
          </a:p>
        </p:txBody>
      </p:sp>
      <p:graphicFrame>
        <p:nvGraphicFramePr>
          <p:cNvPr id="64547" name="Group 3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51998821"/>
              </p:ext>
            </p:extLst>
          </p:nvPr>
        </p:nvGraphicFramePr>
        <p:xfrm>
          <a:off x="1115616" y="1844824"/>
          <a:ext cx="7086600" cy="4564063"/>
        </p:xfrm>
        <a:graphic>
          <a:graphicData uri="http://schemas.openxmlformats.org/drawingml/2006/table">
            <a:tbl>
              <a:tblPr/>
              <a:tblGrid>
                <a:gridCol w="3654102"/>
                <a:gridCol w="3432498"/>
              </a:tblGrid>
              <a:tr h="15425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5х(х-3)(х+3)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З(2х+у)(2х-у)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15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     20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        96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Множитель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10000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:1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0000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  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Множитель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79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: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79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07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477125" cy="3657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Домашнее задание:</a:t>
            </a:r>
            <a:br>
              <a:rPr lang="ru-RU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ru-RU" sz="4800" dirty="0" smtClean="0"/>
              <a:t>«5» </a:t>
            </a:r>
            <a:r>
              <a:rPr lang="en-US" sz="3600" dirty="0" smtClean="0">
                <a:solidFill>
                  <a:srgbClr val="6600FF"/>
                </a:solidFill>
              </a:rPr>
              <a:t>N</a:t>
            </a:r>
            <a:r>
              <a:rPr lang="ru-RU" sz="3600" dirty="0" smtClean="0">
                <a:solidFill>
                  <a:srgbClr val="6600FF"/>
                </a:solidFill>
              </a:rPr>
              <a:t>417(1,2,3,4,5,6), 416(1,2)</a:t>
            </a:r>
            <a:br>
              <a:rPr lang="ru-RU" sz="3600" dirty="0" smtClean="0">
                <a:solidFill>
                  <a:srgbClr val="6600FF"/>
                </a:solidFill>
              </a:rPr>
            </a:br>
            <a:r>
              <a:rPr lang="ru-RU" sz="4800" dirty="0" smtClean="0">
                <a:solidFill>
                  <a:schemeClr val="bg1">
                    <a:lumMod val="25000"/>
                  </a:schemeClr>
                </a:solidFill>
              </a:rPr>
              <a:t>«4» </a:t>
            </a:r>
            <a:r>
              <a:rPr lang="en-US" sz="3600" dirty="0" smtClean="0">
                <a:solidFill>
                  <a:srgbClr val="6600FF"/>
                </a:solidFill>
              </a:rPr>
              <a:t>N</a:t>
            </a:r>
            <a:r>
              <a:rPr lang="ru-RU" sz="3600" dirty="0" smtClean="0">
                <a:solidFill>
                  <a:srgbClr val="6600FF"/>
                </a:solidFill>
              </a:rPr>
              <a:t>417(1,2,3,4), 416(1)</a:t>
            </a:r>
            <a:br>
              <a:rPr lang="ru-RU" sz="3600" dirty="0" smtClean="0">
                <a:solidFill>
                  <a:srgbClr val="6600FF"/>
                </a:solidFill>
              </a:rPr>
            </a:br>
            <a:r>
              <a:rPr lang="en-US" sz="4800" dirty="0" smtClean="0">
                <a:solidFill>
                  <a:srgbClr val="6600FF"/>
                </a:solidFill>
              </a:rPr>
              <a:t/>
            </a:r>
            <a:br>
              <a:rPr lang="en-US" sz="4800" dirty="0" smtClean="0">
                <a:solidFill>
                  <a:srgbClr val="6600FF"/>
                </a:solidFill>
              </a:rPr>
            </a:br>
            <a:r>
              <a:rPr lang="en-US" sz="4800" dirty="0" smtClean="0"/>
              <a:t/>
            </a:r>
            <a:br>
              <a:rPr lang="en-US" sz="4800" dirty="0" smtClean="0"/>
            </a:br>
            <a:endParaRPr lang="ru-RU" sz="4800" dirty="0" smtClean="0"/>
          </a:p>
        </p:txBody>
      </p:sp>
      <p:pic>
        <p:nvPicPr>
          <p:cNvPr id="1945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038600"/>
            <a:ext cx="2209800" cy="2571750"/>
          </a:xfrm>
          <a:noFill/>
        </p:spPr>
      </p:pic>
    </p:spTree>
    <p:extLst>
      <p:ext uri="{BB962C8B-B14F-4D97-AF65-F5344CB8AC3E}">
        <p14:creationId xmlns:p14="http://schemas.microsoft.com/office/powerpoint/2010/main" val="419519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404664"/>
            <a:ext cx="7270750" cy="2667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Тема: </a:t>
            </a:r>
            <a:b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sz="5400" b="1" i="1" dirty="0">
                <a:solidFill>
                  <a:schemeClr val="accent5">
                    <a:lumMod val="50000"/>
                  </a:schemeClr>
                </a:solidFill>
              </a:rPr>
              <a:t>Способы разложения </a:t>
            </a: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</a:rPr>
              <a:t>многочленов</a:t>
            </a: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5400" dirty="0">
                <a:solidFill>
                  <a:schemeClr val="accent5">
                    <a:lumMod val="50000"/>
                  </a:schemeClr>
                </a:solidFill>
              </a:rPr>
            </a:br>
            <a:endParaRPr lang="ru-RU" sz="54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068960"/>
            <a:ext cx="7391400" cy="3255640"/>
          </a:xfrm>
        </p:spPr>
        <p:txBody>
          <a:bodyPr>
            <a:normAutofit fontScale="92500" lnSpcReduction="10000"/>
          </a:bodyPr>
          <a:lstStyle/>
          <a:p>
            <a:pPr algn="l">
              <a:defRPr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</a:p>
          <a:p>
            <a:pPr algn="l">
              <a:defRPr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обобщить и систематизировать знания учащихся в применении различных способов разложения многочленов на множители и овладении основными алгоритмическими приемами по данной теме</a:t>
            </a:r>
          </a:p>
          <a:p>
            <a:pPr eaLnBrk="1" hangingPunct="1">
              <a:defRPr/>
            </a:pPr>
            <a:endParaRPr lang="ru-RU" sz="4800" dirty="0" smtClean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687069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L 0.25 0.33295  L 0.0 0.33295  L 0.0 0.0  Z" pathEditMode="relative" ptsTypes="">
                                      <p:cBhvr>
                                        <p:cTn id="8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L 0.25 0.33295  L 0.0 0.33295  L 0.0 0.0  Z" pathEditMode="relative" ptsTypes="">
                                      <p:cBhvr>
                                        <p:cTn id="12" dur="2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3352800"/>
            <a:ext cx="7620000" cy="2971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«Скажи мне - и я забуду,</a:t>
            </a:r>
          </a:p>
          <a:p>
            <a:pPr>
              <a:buFontTx/>
              <a:buNone/>
              <a:defRPr/>
            </a:pPr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Покажи </a:t>
            </a:r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- и я</a:t>
            </a:r>
            <a:r>
              <a:rPr lang="en-US" sz="4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запомню,</a:t>
            </a:r>
          </a:p>
          <a:p>
            <a:pPr>
              <a:buFontTx/>
              <a:buNone/>
              <a:defRPr/>
            </a:pPr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Вовлеки меня и я научусь».</a:t>
            </a:r>
          </a:p>
          <a:p>
            <a:pPr>
              <a:defRPr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43434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77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60648"/>
            <a:ext cx="7629525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разложения многочленов на множители: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268760"/>
            <a:ext cx="7467600" cy="5334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Вынесение общего множителя за скобки.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 группировки.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Разложение многочленов на множители с помощью формул сокращенного умножения.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Разложение многочленов на множители с помощью комбинации различных приемов.</a:t>
            </a:r>
          </a:p>
        </p:txBody>
      </p:sp>
    </p:spTree>
    <p:extLst>
      <p:ext uri="{BB962C8B-B14F-4D97-AF65-F5344CB8AC3E}">
        <p14:creationId xmlns:p14="http://schemas.microsoft.com/office/powerpoint/2010/main" val="156888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7013"/>
            <a:ext cx="8604448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разложение многочлена на множители?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(Соедини соответствующие части определения)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132856"/>
            <a:ext cx="8928992" cy="4608512"/>
          </a:xfrm>
        </p:spPr>
        <p:txBody>
          <a:bodyPr>
            <a:normAutofit/>
          </a:bodyPr>
          <a:lstStyle/>
          <a:p>
            <a:pPr marL="3232150" eaLnBrk="1" hangingPunct="1">
              <a:lnSpc>
                <a:spcPct val="80000"/>
              </a:lnSpc>
              <a:buFontTx/>
              <a:buNone/>
            </a:pPr>
            <a:r>
              <a:rPr lang="ru-RU" sz="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marL="3232150" eaLnBrk="1" hangingPunct="1">
              <a:lnSpc>
                <a:spcPct val="80000"/>
              </a:lnSpc>
              <a:buFontTx/>
              <a:buNone/>
            </a:pPr>
            <a:endParaRPr lang="ru-RU" sz="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232150" eaLnBrk="1" hangingPunct="1">
              <a:lnSpc>
                <a:spcPct val="80000"/>
              </a:lnSpc>
              <a:buFontTx/>
              <a:buNone/>
            </a:pPr>
            <a:endParaRPr lang="ru-RU" sz="8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232150" eaLnBrk="1" hangingPunct="1">
              <a:lnSpc>
                <a:spcPct val="80000"/>
              </a:lnSpc>
              <a:buFontTx/>
              <a:buNone/>
            </a:pPr>
            <a:r>
              <a:rPr lang="ru-RU" sz="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представление в виде суммы многочленов</a:t>
            </a:r>
          </a:p>
          <a:p>
            <a:pPr marL="3232150"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3232150"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2. представление в виде произведения двух 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232150"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или нескольких одночленов.</a:t>
            </a:r>
          </a:p>
          <a:p>
            <a:pPr marL="3232150" eaLnBrk="1" hangingPunct="1"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232150"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3. представление в виде разности многочленов </a:t>
            </a:r>
          </a:p>
          <a:p>
            <a:pPr marL="3232150"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pPr marL="3232150"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4. представление в виде произведения двух </a:t>
            </a:r>
          </a:p>
          <a:p>
            <a:pPr marL="3232150"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нескольких многочленов.      </a:t>
            </a:r>
            <a:r>
              <a:rPr lang="ru-RU" sz="2000" b="1" dirty="0" smtClean="0"/>
              <a:t>               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800" dirty="0" smtClean="0"/>
              <a:t>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800" dirty="0" smtClean="0"/>
              <a:t>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800" dirty="0" smtClean="0"/>
              <a:t>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800" dirty="0" smtClean="0"/>
              <a:t>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800" dirty="0" smtClean="0"/>
              <a:t>                                                                              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107504" y="2060848"/>
            <a:ext cx="3024336" cy="37444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352"/>
              </a:avLst>
            </a:prstTxWarp>
          </a:bodyPr>
          <a:lstStyle/>
          <a:p>
            <a:pPr algn="ctr">
              <a:defRPr/>
            </a:pPr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rgbClr val="66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Разложение</a:t>
            </a:r>
          </a:p>
          <a:p>
            <a:pPr algn="ctr">
              <a:defRPr/>
            </a:pPr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rgbClr val="66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многочлена</a:t>
            </a:r>
          </a:p>
          <a:p>
            <a:pPr algn="ctr">
              <a:defRPr/>
            </a:pPr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rgbClr val="66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множители - это</a:t>
            </a:r>
          </a:p>
        </p:txBody>
      </p:sp>
    </p:spTree>
    <p:extLst>
      <p:ext uri="{BB962C8B-B14F-4D97-AF65-F5344CB8AC3E}">
        <p14:creationId xmlns:p14="http://schemas.microsoft.com/office/powerpoint/2010/main" val="134906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7772400" cy="990600"/>
          </a:xfrm>
        </p:spPr>
        <p:txBody>
          <a:bodyPr/>
          <a:lstStyle/>
          <a:p>
            <a:pPr eaLnBrk="1" hangingPunct="1"/>
            <a:r>
              <a:rPr lang="ru-RU" sz="2000" dirty="0" smtClean="0"/>
              <a:t> </a:t>
            </a:r>
            <a:endParaRPr lang="ru-RU" sz="2000" dirty="0" smtClean="0">
              <a:solidFill>
                <a:srgbClr val="6600FF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404664"/>
            <a:ext cx="7772400" cy="6224736"/>
          </a:xfrm>
        </p:spPr>
        <p:txBody>
          <a:bodyPr/>
          <a:lstStyle/>
          <a:p>
            <a:pPr marL="0" indent="0" algn="ctr" eaLnBrk="1" hangingPunct="1">
              <a:buNone/>
              <a:defRPr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 отыскания общего множителя</a:t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нескольких одночленов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400" dirty="0" smtClean="0"/>
              <a:t>    </a:t>
            </a:r>
            <a:endParaRPr lang="ru-RU" sz="2400" dirty="0" smtClean="0"/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переменные, которые входят в каждый член многочлена, и выбрать из них    наименьший                        показатель степени.</a:t>
            </a:r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Произведение коэффициента, найденного на первом шаге, и степеней, найденных на втором шаге, является общим множителем, который выносят за скобки.</a:t>
            </a:r>
            <a:endParaRPr lang="en-US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1950" indent="-361950"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Найти   наибольший общий делитель коэффициентов всех одночленов, входящих в многочлен</a:t>
            </a:r>
            <a:r>
              <a:rPr lang="ru-RU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88584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 разложения многочлена на множители способом группировки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(установить истинный порядок выполнения)</a:t>
            </a:r>
            <a:endParaRPr lang="ru-RU" sz="2200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844824"/>
            <a:ext cx="8229600" cy="4425355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7030A0"/>
              </a:buClr>
              <a:buFont typeface="Wingdings" pitchFamily="2" charset="2"/>
              <a:buChar char="Ø"/>
            </a:pPr>
            <a:r>
              <a:rPr lang="ru-RU" sz="2800" dirty="0" smtClean="0"/>
              <a:t>   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Вынести в каждой группе общий множитель ( в виде многочлена) за скобки.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Сгруппировать члены так, чтобы слагаемые имели общий множитель.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Вынести в каждой группе общий множитель ( в виде одночлена) за скобки     </a:t>
            </a:r>
          </a:p>
        </p:txBody>
      </p:sp>
    </p:spTree>
    <p:extLst>
      <p:ext uri="{BB962C8B-B14F-4D97-AF65-F5344CB8AC3E}">
        <p14:creationId xmlns:p14="http://schemas.microsoft.com/office/powerpoint/2010/main" val="239957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Разложение многочленов на множители с помощью</a:t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формул сокращенного умножения</a:t>
            </a:r>
          </a:p>
        </p:txBody>
      </p:sp>
      <p:graphicFrame>
        <p:nvGraphicFramePr>
          <p:cNvPr id="34820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28600" y="1752600"/>
          <a:ext cx="3276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Формула" r:id="rId3" imgW="583920" imgH="203040" progId="Equation.3">
                  <p:embed/>
                </p:oleObj>
              </mc:Choice>
              <mc:Fallback>
                <p:oleObj name="Формула" r:id="rId3" imgW="5839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752600"/>
                        <a:ext cx="32766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2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28600" y="2971800"/>
          <a:ext cx="32766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Формула" r:id="rId5" imgW="622080" imgH="457200" progId="Equation.3">
                  <p:embed/>
                </p:oleObj>
              </mc:Choice>
              <mc:Fallback>
                <p:oleObj name="Формула" r:id="rId5" imgW="622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971800"/>
                        <a:ext cx="3276600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4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28600" y="4800600"/>
          <a:ext cx="320040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Формула" r:id="rId7" imgW="622080" imgH="457200" progId="Equation.3">
                  <p:embed/>
                </p:oleObj>
              </mc:Choice>
              <mc:Fallback>
                <p:oleObj name="Формула" r:id="rId7" imgW="622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800600"/>
                        <a:ext cx="3200400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707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300" b="1" smtClean="0"/>
              <a:t>Произвести классификацию данных многочленов по способу разложения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8001000" cy="4530725"/>
          </a:xfrm>
        </p:spPr>
        <p:txBody>
          <a:bodyPr/>
          <a:lstStyle/>
          <a:p>
            <a:pPr marL="180975" indent="447675" eaLnBrk="1" hangingPunct="1"/>
            <a:r>
              <a:rPr lang="ru-RU" sz="2000" b="1" dirty="0" smtClean="0"/>
              <a:t>1.Вынесение общего</a:t>
            </a:r>
          </a:p>
          <a:p>
            <a:pPr marL="180975" indent="447675" eaLnBrk="1" hangingPunct="1">
              <a:buFontTx/>
              <a:buNone/>
            </a:pPr>
            <a:r>
              <a:rPr lang="ru-RU" sz="2000" b="1" dirty="0" smtClean="0"/>
              <a:t>множителя за скобки:</a:t>
            </a:r>
          </a:p>
          <a:p>
            <a:pPr marL="180975" indent="447675" eaLnBrk="1" hangingPunct="1"/>
            <a:endParaRPr lang="ru-RU" sz="2000" b="1" dirty="0" smtClean="0"/>
          </a:p>
          <a:p>
            <a:pPr marL="180975" indent="447675" eaLnBrk="1" hangingPunct="1"/>
            <a:r>
              <a:rPr lang="ru-RU" sz="2000" b="1" dirty="0" smtClean="0"/>
              <a:t>2.Способ группировки:</a:t>
            </a:r>
          </a:p>
          <a:p>
            <a:pPr marL="180975" indent="447675" eaLnBrk="1" hangingPunct="1"/>
            <a:endParaRPr lang="ru-RU" sz="2000" b="1" dirty="0" smtClean="0"/>
          </a:p>
          <a:p>
            <a:pPr marL="180975" indent="447675" eaLnBrk="1" hangingPunct="1"/>
            <a:r>
              <a:rPr lang="ru-RU" sz="2000" b="1" dirty="0" smtClean="0"/>
              <a:t>3.С помощью формулы</a:t>
            </a:r>
          </a:p>
          <a:p>
            <a:pPr marL="180975" indent="447675" eaLnBrk="1" hangingPunct="1">
              <a:buFontTx/>
              <a:buNone/>
            </a:pPr>
            <a:r>
              <a:rPr lang="ru-RU" sz="2000" b="1" dirty="0" smtClean="0"/>
              <a:t>сокращенного умножения:</a:t>
            </a:r>
          </a:p>
          <a:p>
            <a:pPr marL="180975" indent="447675" eaLnBrk="1" hangingPunct="1">
              <a:buFontTx/>
              <a:buNone/>
            </a:pPr>
            <a:endParaRPr lang="ru-RU" sz="2000" b="1" dirty="0" smtClean="0"/>
          </a:p>
          <a:p>
            <a:pPr marL="180975" indent="447675" eaLnBrk="1" hangingPunct="1"/>
            <a:r>
              <a:rPr lang="ru-RU" sz="2000" b="1" dirty="0" smtClean="0"/>
              <a:t>4.Нельзя разложить</a:t>
            </a:r>
          </a:p>
          <a:p>
            <a:pPr marL="180975" indent="447675" eaLnBrk="1" hangingPunct="1">
              <a:buFontTx/>
              <a:buNone/>
            </a:pPr>
            <a:r>
              <a:rPr lang="ru-RU" sz="2000" b="1" dirty="0" smtClean="0"/>
              <a:t>на множители</a:t>
            </a:r>
            <a:r>
              <a:rPr lang="ru-RU" sz="2000" dirty="0" smtClean="0"/>
              <a:t>:</a:t>
            </a:r>
          </a:p>
        </p:txBody>
      </p:sp>
      <p:graphicFrame>
        <p:nvGraphicFramePr>
          <p:cNvPr id="3994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800600" y="5486400"/>
          <a:ext cx="236220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Формула" r:id="rId3" imgW="1104840" imgH="203040" progId="Equation.3">
                  <p:embed/>
                </p:oleObj>
              </mc:Choice>
              <mc:Fallback>
                <p:oleObj name="Формула" r:id="rId3" imgW="11048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5486400"/>
                        <a:ext cx="2362200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029200" y="2057400"/>
          <a:ext cx="1905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Формула" r:id="rId5" imgW="812520" imgH="203040" progId="Equation.3">
                  <p:embed/>
                </p:oleObj>
              </mc:Choice>
              <mc:Fallback>
                <p:oleObj name="Формула" r:id="rId5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057400"/>
                        <a:ext cx="19050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5" name="Object 9"/>
          <p:cNvGraphicFramePr>
            <a:graphicFrameLocks noChangeAspect="1"/>
          </p:cNvGraphicFramePr>
          <p:nvPr/>
        </p:nvGraphicFramePr>
        <p:xfrm>
          <a:off x="4876800" y="4724400"/>
          <a:ext cx="228600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Формула" r:id="rId7" imgW="1091880" imgH="203040" progId="Equation.3">
                  <p:embed/>
                </p:oleObj>
              </mc:Choice>
              <mc:Fallback>
                <p:oleObj name="Формула" r:id="rId7" imgW="1091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4724400"/>
                        <a:ext cx="2286000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6" name="Object 10"/>
          <p:cNvGraphicFramePr>
            <a:graphicFrameLocks noChangeAspect="1"/>
          </p:cNvGraphicFramePr>
          <p:nvPr/>
        </p:nvGraphicFramePr>
        <p:xfrm>
          <a:off x="5029200" y="2590800"/>
          <a:ext cx="2057400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Формула" r:id="rId9" imgW="1054080" imgH="203040" progId="Equation.3">
                  <p:embed/>
                </p:oleObj>
              </mc:Choice>
              <mc:Fallback>
                <p:oleObj name="Формула" r:id="rId9" imgW="10540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590800"/>
                        <a:ext cx="2057400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7" name="Object 11"/>
          <p:cNvGraphicFramePr>
            <a:graphicFrameLocks noChangeAspect="1"/>
          </p:cNvGraphicFramePr>
          <p:nvPr/>
        </p:nvGraphicFramePr>
        <p:xfrm>
          <a:off x="4876800" y="1371600"/>
          <a:ext cx="2133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Формула" r:id="rId11" imgW="1155600" imgH="203040" progId="Equation.3">
                  <p:embed/>
                </p:oleObj>
              </mc:Choice>
              <mc:Fallback>
                <p:oleObj name="Формула" r:id="rId11" imgW="11556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1371600"/>
                        <a:ext cx="2133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8" name="Object 12"/>
          <p:cNvGraphicFramePr>
            <a:graphicFrameLocks noChangeAspect="1"/>
          </p:cNvGraphicFramePr>
          <p:nvPr/>
        </p:nvGraphicFramePr>
        <p:xfrm>
          <a:off x="5181600" y="3124200"/>
          <a:ext cx="17526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Формула" r:id="rId13" imgW="825480" imgH="203040" progId="Equation.3">
                  <p:embed/>
                </p:oleObj>
              </mc:Choice>
              <mc:Fallback>
                <p:oleObj name="Формула" r:id="rId13" imgW="825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3124200"/>
                        <a:ext cx="17526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9" name="Object 13"/>
          <p:cNvGraphicFramePr>
            <a:graphicFrameLocks noChangeAspect="1"/>
          </p:cNvGraphicFramePr>
          <p:nvPr/>
        </p:nvGraphicFramePr>
        <p:xfrm>
          <a:off x="5105400" y="3581400"/>
          <a:ext cx="1676400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Формула" r:id="rId15" imgW="774360" imgH="203040" progId="Equation.3">
                  <p:embed/>
                </p:oleObj>
              </mc:Choice>
              <mc:Fallback>
                <p:oleObj name="Формула" r:id="rId15" imgW="7743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3581400"/>
                        <a:ext cx="1676400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50" name="Object 14"/>
          <p:cNvGraphicFramePr>
            <a:graphicFrameLocks noChangeAspect="1"/>
          </p:cNvGraphicFramePr>
          <p:nvPr/>
        </p:nvGraphicFramePr>
        <p:xfrm>
          <a:off x="5334000" y="4191000"/>
          <a:ext cx="129540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Формула" r:id="rId17" imgW="596880" imgH="203040" progId="Equation.3">
                  <p:embed/>
                </p:oleObj>
              </mc:Choice>
              <mc:Fallback>
                <p:oleObj name="Формула" r:id="rId17" imgW="596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4191000"/>
                        <a:ext cx="1295400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SMARTInkAnnotation0"/>
          <p:cNvSpPr>
            <a:spLocks noChangeArrowheads="1"/>
          </p:cNvSpPr>
          <p:nvPr/>
        </p:nvSpPr>
        <p:spPr bwMode="auto">
          <a:xfrm>
            <a:off x="-300038" y="2195513"/>
            <a:ext cx="0" cy="7937"/>
          </a:xfrm>
          <a:custGeom>
            <a:avLst/>
            <a:gdLst>
              <a:gd name="T0" fmla="*/ 0 w 1"/>
              <a:gd name="T1" fmla="*/ 7695 h 8186"/>
              <a:gd name="T2" fmla="*/ 0 w 1"/>
              <a:gd name="T3" fmla="*/ 0 h 8186"/>
              <a:gd name="T4" fmla="*/ 0 60000 65536"/>
              <a:gd name="T5" fmla="*/ 0 60000 65536"/>
              <a:gd name="T6" fmla="*/ 0 w 1"/>
              <a:gd name="T7" fmla="*/ 0 h 8186"/>
              <a:gd name="T8" fmla="*/ 0 w 1"/>
              <a:gd name="T9" fmla="*/ 8186 h 818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8186">
                <a:moveTo>
                  <a:pt x="0" y="8185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algn="ctr">
            <a:solidFill>
              <a:srgbClr val="009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76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322</Words>
  <Application>Microsoft Office PowerPoint</Application>
  <PresentationFormat>Экран (4:3)</PresentationFormat>
  <Paragraphs>101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Формула</vt:lpstr>
      <vt:lpstr>  Сценарий медиаурока­ с компьютеро­м  Алгебра  7 класс</vt:lpstr>
      <vt:lpstr>Тема:  «Способы разложения многочленов» </vt:lpstr>
      <vt:lpstr>Презентация PowerPoint</vt:lpstr>
      <vt:lpstr>Способы разложения многочленов на множители:</vt:lpstr>
      <vt:lpstr>Что такое разложение многочлена на множители? (Соедини соответствующие части определения)</vt:lpstr>
      <vt:lpstr> </vt:lpstr>
      <vt:lpstr> Алгоритм разложения многочлена на множители способом группировки  (установить истинный порядок выполнения)</vt:lpstr>
      <vt:lpstr>Разложение многочленов на множители с помощью  формул сокращенного умножения</vt:lpstr>
      <vt:lpstr>Произвести классификацию данных многочленов по способу разложения</vt:lpstr>
      <vt:lpstr>Представьте трехчлен в виде квадрата двучлена (если это возможно).</vt:lpstr>
      <vt:lpstr>Используя формулу разности квадратов решить уравнения:</vt:lpstr>
      <vt:lpstr>Презентация PowerPoint</vt:lpstr>
      <vt:lpstr>Замените пропуски такими одночленами, чтобы выполнялось равенство.</vt:lpstr>
      <vt:lpstr>Проверка</vt:lpstr>
      <vt:lpstr>Проверочная работа.</vt:lpstr>
      <vt:lpstr>Ответы к проверочной работе:</vt:lpstr>
      <vt:lpstr>  Домашнее задание:  «5» N417(1,2,3,4,5,6), 416(1,2) «4» N417(1,2,3,4), 416(1)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Алгебра  7 класс</dc:title>
  <dc:creator>Admin</dc:creator>
  <cp:lastModifiedBy>Admin</cp:lastModifiedBy>
  <cp:revision>6</cp:revision>
  <dcterms:created xsi:type="dcterms:W3CDTF">2013-10-20T11:37:35Z</dcterms:created>
  <dcterms:modified xsi:type="dcterms:W3CDTF">2013-10-20T12:34:43Z</dcterms:modified>
</cp:coreProperties>
</file>