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81" r:id="rId23"/>
    <p:sldId id="280" r:id="rId24"/>
    <p:sldId id="283" r:id="rId25"/>
    <p:sldId id="279" r:id="rId26"/>
    <p:sldId id="27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3C1A5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0"/>
            <a:ext cx="5105400" cy="2071678"/>
          </a:xfrm>
        </p:spPr>
        <p:txBody>
          <a:bodyPr/>
          <a:lstStyle/>
          <a:p>
            <a:pPr algn="ctr"/>
            <a:r>
              <a:rPr lang="ru-RU" sz="4000" i="1" dirty="0" smtClean="0">
                <a:solidFill>
                  <a:srgbClr val="00B0F0"/>
                </a:solidFill>
              </a:rPr>
              <a:t>Метод  проектов</a:t>
            </a:r>
            <a:endParaRPr lang="ru-RU" sz="4000" i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246090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Учитель</a:t>
            </a:r>
          </a:p>
          <a:p>
            <a:r>
              <a:rPr lang="ru-RU" sz="2400" b="1" dirty="0" smtClean="0">
                <a:solidFill>
                  <a:srgbClr val="FFC000"/>
                </a:solidFill>
              </a:rPr>
              <a:t> МОУ  </a:t>
            </a:r>
            <a:r>
              <a:rPr lang="ru-RU" sz="2400" b="1" dirty="0" err="1" smtClean="0">
                <a:solidFill>
                  <a:srgbClr val="FFC000"/>
                </a:solidFill>
              </a:rPr>
              <a:t>Б-Селковская</a:t>
            </a:r>
            <a:endParaRPr lang="ru-RU" sz="2400" b="1" dirty="0" smtClean="0">
              <a:solidFill>
                <a:srgbClr val="FFC000"/>
              </a:solidFill>
            </a:endParaRPr>
          </a:p>
          <a:p>
            <a:r>
              <a:rPr lang="ru-RU" sz="2400" b="1" dirty="0" smtClean="0">
                <a:solidFill>
                  <a:srgbClr val="FFC000"/>
                </a:solidFill>
              </a:rPr>
              <a:t>основная  общеобразовательная</a:t>
            </a:r>
          </a:p>
          <a:p>
            <a:r>
              <a:rPr lang="ru-RU" sz="2400" b="1" dirty="0" smtClean="0">
                <a:solidFill>
                  <a:srgbClr val="FFC000"/>
                </a:solidFill>
              </a:rPr>
              <a:t>школа   </a:t>
            </a:r>
            <a:r>
              <a:rPr lang="ru-RU" sz="2400" b="1" dirty="0" err="1" smtClean="0">
                <a:solidFill>
                  <a:srgbClr val="FFC000"/>
                </a:solidFill>
              </a:rPr>
              <a:t>Русинова</a:t>
            </a:r>
            <a:r>
              <a:rPr lang="ru-RU" sz="2400" b="1" dirty="0" smtClean="0">
                <a:solidFill>
                  <a:srgbClr val="FFC000"/>
                </a:solidFill>
              </a:rPr>
              <a:t> </a:t>
            </a:r>
          </a:p>
          <a:p>
            <a:r>
              <a:rPr lang="ru-RU" sz="2400" b="1" dirty="0" smtClean="0">
                <a:solidFill>
                  <a:srgbClr val="FFC000"/>
                </a:solidFill>
              </a:rPr>
              <a:t>Людмила   Анатольевн</a:t>
            </a:r>
            <a:r>
              <a:rPr lang="ru-RU" sz="1800" b="1" dirty="0" smtClean="0">
                <a:solidFill>
                  <a:srgbClr val="FFC000"/>
                </a:solidFill>
              </a:rPr>
              <a:t>а </a:t>
            </a:r>
            <a:endParaRPr lang="ru-RU" sz="1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Этапы работы над проектом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sz="3600" b="1" dirty="0" smtClean="0">
                <a:latin typeface="Comic Sans MS" pitchFamily="66" charset="0"/>
              </a:rPr>
              <a:t>1 этап. </a:t>
            </a:r>
            <a:r>
              <a:rPr lang="ru-RU" sz="3600" dirty="0" smtClean="0">
                <a:solidFill>
                  <a:srgbClr val="7030A0"/>
                </a:solidFill>
                <a:latin typeface="Comic Sans MS" pitchFamily="66" charset="0"/>
              </a:rPr>
              <a:t>Мотивационный.</a:t>
            </a:r>
          </a:p>
          <a:p>
            <a:pPr fontAlgn="base"/>
            <a:r>
              <a:rPr lang="ru-RU" sz="3600" b="1" dirty="0" smtClean="0">
                <a:latin typeface="Comic Sans MS" pitchFamily="66" charset="0"/>
              </a:rPr>
              <a:t>2 этап</a:t>
            </a:r>
            <a:r>
              <a:rPr lang="ru-RU" sz="3600" dirty="0" smtClean="0">
                <a:latin typeface="Comic Sans MS" pitchFamily="66" charset="0"/>
              </a:rPr>
              <a:t>.  </a:t>
            </a:r>
            <a:r>
              <a:rPr lang="ru-RU" sz="3600" dirty="0" err="1" smtClean="0">
                <a:solidFill>
                  <a:srgbClr val="7030A0"/>
                </a:solidFill>
                <a:latin typeface="Comic Sans MS" pitchFamily="66" charset="0"/>
              </a:rPr>
              <a:t>Планирующе-подготовительный</a:t>
            </a:r>
            <a:r>
              <a:rPr lang="ru-RU" sz="3600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</a:p>
          <a:p>
            <a:pPr fontAlgn="base"/>
            <a:r>
              <a:rPr lang="ru-RU" sz="3600" b="1" dirty="0" smtClean="0">
                <a:latin typeface="Comic Sans MS" pitchFamily="66" charset="0"/>
              </a:rPr>
              <a:t>3 этап</a:t>
            </a:r>
            <a:r>
              <a:rPr lang="ru-RU" dirty="0" smtClean="0">
                <a:latin typeface="Comic Sans MS" pitchFamily="66" charset="0"/>
              </a:rPr>
              <a:t>.   </a:t>
            </a:r>
            <a:r>
              <a:rPr lang="ru-RU" sz="3600" dirty="0" smtClean="0">
                <a:solidFill>
                  <a:srgbClr val="7030A0"/>
                </a:solidFill>
                <a:latin typeface="Comic Sans MS" pitchFamily="66" charset="0"/>
              </a:rPr>
              <a:t>Информационно-операционный.</a:t>
            </a:r>
          </a:p>
          <a:p>
            <a:pPr fontAlgn="base"/>
            <a:r>
              <a:rPr lang="ru-RU" sz="3600" b="1" dirty="0" smtClean="0">
                <a:latin typeface="Comic Sans MS" pitchFamily="66" charset="0"/>
              </a:rPr>
              <a:t>4 этап</a:t>
            </a:r>
            <a:r>
              <a:rPr lang="ru-RU" dirty="0" smtClean="0">
                <a:latin typeface="Comic Sans MS" pitchFamily="66" charset="0"/>
              </a:rPr>
              <a:t>.   </a:t>
            </a:r>
            <a:r>
              <a:rPr lang="ru-RU" sz="3600" dirty="0" smtClean="0">
                <a:solidFill>
                  <a:srgbClr val="7030A0"/>
                </a:solidFill>
                <a:latin typeface="Comic Sans MS" pitchFamily="66" charset="0"/>
              </a:rPr>
              <a:t>Рефлексивно-оценочный.</a:t>
            </a:r>
          </a:p>
          <a:p>
            <a:pPr fontAlgn="base"/>
            <a:endParaRPr lang="ru-RU" dirty="0" smtClean="0"/>
          </a:p>
          <a:p>
            <a:endParaRPr lang="ru-RU" dirty="0"/>
          </a:p>
        </p:txBody>
      </p:sp>
      <p:pic>
        <p:nvPicPr>
          <p:cNvPr id="6" name="Picture 4" descr="H:\Documents and Settings\Aida\Рабочий стол\текстуры и фоны, клипарты\новеньки картинки\ufficio01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357694"/>
            <a:ext cx="908050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Под методом проектов в дидактике понимают совокупность учебно-познавательных приемов, которые позволяют учащимся приобретать знания и умения в процессе планирования и самостоятельного выполнения определенных практических заданий с обязательным представлением результатов.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вида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rgbClr val="7030A0"/>
                </a:solidFill>
              </a:rPr>
              <a:t> исследовательские,</a:t>
            </a:r>
          </a:p>
          <a:p>
            <a:r>
              <a:rPr lang="ru-RU" sz="4000" b="1" i="1" dirty="0" smtClean="0">
                <a:solidFill>
                  <a:srgbClr val="7030A0"/>
                </a:solidFill>
              </a:rPr>
              <a:t>прикладные,</a:t>
            </a:r>
          </a:p>
          <a:p>
            <a:r>
              <a:rPr lang="ru-RU" sz="4000" b="1" i="1" dirty="0" smtClean="0">
                <a:solidFill>
                  <a:srgbClr val="7030A0"/>
                </a:solidFill>
              </a:rPr>
              <a:t> информационные, </a:t>
            </a:r>
          </a:p>
          <a:p>
            <a:r>
              <a:rPr lang="ru-RU" sz="4000" b="1" i="1" dirty="0" err="1" smtClean="0">
                <a:solidFill>
                  <a:srgbClr val="7030A0"/>
                </a:solidFill>
              </a:rPr>
              <a:t>ролево-игровые</a:t>
            </a:r>
            <a:r>
              <a:rPr lang="ru-RU" sz="4000" b="1" i="1" dirty="0" smtClean="0">
                <a:solidFill>
                  <a:srgbClr val="7030A0"/>
                </a:solidFill>
              </a:rPr>
              <a:t> проекты.</a:t>
            </a:r>
            <a:endParaRPr lang="ru-RU" sz="4000" b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Прикладные проекты</a:t>
            </a:r>
            <a:r>
              <a:rPr lang="ru-RU" dirty="0" smtClean="0"/>
              <a:t> отличают следующие черты: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четко обозначенный результат деятельности;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</a:rPr>
              <a:t>тщательное продумывание структуры проекта;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</a:rPr>
              <a:t>четкое распределение функций между участниками;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оформление итогов деятельности с последующим их представлением и рецензированием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37324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Исследовательские проекты</a:t>
            </a:r>
            <a:r>
              <a:rPr lang="ru-RU" dirty="0" smtClean="0"/>
              <a:t> подразумевают: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200" b="1" dirty="0" smtClean="0">
                <a:solidFill>
                  <a:srgbClr val="7030A0"/>
                </a:solidFill>
              </a:rPr>
              <a:t>деятельность учащихся по решению творческих задач с заранее неизвестным результатом; 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наличие этапов, характерных для любой научной работы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Информационные проекты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направлены на изучение характеристик процессов, явлений, объектов и предполагают анализ и обобщение выявленных фактов. Структура информационного проекта похожа на структуру исследовательского, что часто служит основанием для их интеграции.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</a:t>
            </a:r>
            <a:r>
              <a:rPr lang="ru-RU" i="1" dirty="0" err="1" smtClean="0"/>
              <a:t>ролево-игровых</a:t>
            </a:r>
            <a:r>
              <a:rPr lang="ru-RU" dirty="0" smtClean="0"/>
              <a:t> 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</a:rPr>
              <a:t>конструирование гипотетической игровой ситуации; </a:t>
            </a:r>
          </a:p>
          <a:p>
            <a:pPr lvl="0"/>
            <a:r>
              <a:rPr lang="ru-RU" sz="2800" dirty="0" smtClean="0">
                <a:solidFill>
                  <a:srgbClr val="7030A0"/>
                </a:solidFill>
              </a:rPr>
              <a:t>исполнение определенных ролей, имитирующих деловые, социальные и другие отношения; 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результат остается неизвестным до конца работы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239000" cy="5741380"/>
          </a:xfrm>
        </p:spPr>
        <p:txBody>
          <a:bodyPr/>
          <a:lstStyle/>
          <a:p>
            <a:r>
              <a:rPr lang="ru-RU" sz="2800" dirty="0" smtClean="0">
                <a:solidFill>
                  <a:srgbClr val="7030A0"/>
                </a:solidFill>
              </a:rPr>
              <a:t>По характеру контактов проекты бывают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i="1" dirty="0" smtClean="0">
                <a:solidFill>
                  <a:srgbClr val="7030A0"/>
                </a:solidFill>
              </a:rPr>
              <a:t>локальными,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внутришкольными</a:t>
            </a:r>
            <a:r>
              <a:rPr lang="ru-RU" sz="2800" b="1" i="1" dirty="0" smtClean="0">
                <a:solidFill>
                  <a:srgbClr val="7030A0"/>
                </a:solidFill>
              </a:rPr>
              <a:t>, региональными, национальными, международными</a:t>
            </a:r>
            <a:r>
              <a:rPr lang="ru-RU" sz="2800" b="1" dirty="0" smtClean="0">
                <a:solidFill>
                  <a:srgbClr val="7030A0"/>
                </a:solidFill>
              </a:rPr>
              <a:t>;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 по количеству исполнителей–</a:t>
            </a:r>
            <a:r>
              <a:rPr lang="ru-RU" sz="2800" b="1" i="1" dirty="0" smtClean="0">
                <a:solidFill>
                  <a:srgbClr val="7030A0"/>
                </a:solidFill>
              </a:rPr>
              <a:t>индивидуальными </a:t>
            </a:r>
            <a:r>
              <a:rPr lang="ru-RU" sz="2800" i="1" dirty="0" smtClean="0">
                <a:solidFill>
                  <a:srgbClr val="7030A0"/>
                </a:solidFill>
              </a:rPr>
              <a:t>и </a:t>
            </a:r>
            <a:r>
              <a:rPr lang="ru-RU" sz="2800" b="1" i="1" dirty="0" smtClean="0">
                <a:solidFill>
                  <a:srgbClr val="7030A0"/>
                </a:solidFill>
              </a:rPr>
              <a:t>коллективными</a:t>
            </a:r>
            <a:r>
              <a:rPr lang="ru-RU" sz="2800" b="1" dirty="0" smtClean="0">
                <a:solidFill>
                  <a:srgbClr val="7030A0"/>
                </a:solidFill>
              </a:rPr>
              <a:t>; 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по продолжительности проведения – </a:t>
            </a:r>
            <a:r>
              <a:rPr lang="ru-RU" sz="2800" b="1" i="1" dirty="0" smtClean="0">
                <a:solidFill>
                  <a:srgbClr val="7030A0"/>
                </a:solidFill>
              </a:rPr>
              <a:t>краткосрочными, средней продолжительности </a:t>
            </a:r>
            <a:r>
              <a:rPr lang="ru-RU" sz="2800" i="1" dirty="0" smtClean="0">
                <a:solidFill>
                  <a:srgbClr val="7030A0"/>
                </a:solidFill>
              </a:rPr>
              <a:t>и </a:t>
            </a:r>
            <a:r>
              <a:rPr lang="ru-RU" sz="2800" b="1" i="1" dirty="0" smtClean="0">
                <a:solidFill>
                  <a:srgbClr val="7030A0"/>
                </a:solidFill>
              </a:rPr>
              <a:t>долгосрочными</a:t>
            </a:r>
            <a:r>
              <a:rPr lang="ru-RU" sz="2800" b="1" dirty="0" smtClean="0">
                <a:solidFill>
                  <a:srgbClr val="7030A0"/>
                </a:solidFill>
              </a:rPr>
              <a:t>.</a:t>
            </a:r>
            <a:endParaRPr lang="ru-RU" sz="2800" dirty="0" smtClean="0">
              <a:solidFill>
                <a:srgbClr val="7030A0"/>
              </a:solidFill>
            </a:endParaRPr>
          </a:p>
          <a:p>
            <a:r>
              <a:rPr lang="ru-RU" sz="2800" dirty="0" smtClean="0">
                <a:solidFill>
                  <a:srgbClr val="7030A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680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Формы представления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Доклад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Эссе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Реферат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Программа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Путеводитель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Письменное обращение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Газета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Плакат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Альбом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Альманах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Видеофильм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Критерии оценки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Актуальность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Практическая направленность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Значимость выполненной работы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Объем и полнота работы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Самостоятельность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Законченность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Подготовленность к восприятию другими людьми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Материальное воплощение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6115064" cy="1714512"/>
          </a:xfr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800" i="1" dirty="0" smtClean="0"/>
              <a:t>«</a:t>
            </a:r>
            <a:r>
              <a:rPr lang="ru-RU" sz="2800" i="1" dirty="0" smtClean="0">
                <a:solidFill>
                  <a:srgbClr val="7030A0"/>
                </a:solidFill>
              </a:rPr>
              <a:t>Единственный путь, ведущий к знаниям, -это деятельность» 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i="1" dirty="0" smtClean="0">
                <a:solidFill>
                  <a:srgbClr val="7030A0"/>
                </a:solidFill>
              </a:rPr>
              <a:t>Бернард Шоу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2500306"/>
            <a:ext cx="5286412" cy="3970318"/>
          </a:xfrm>
          <a:prstGeom prst="rect">
            <a:avLst/>
          </a:prstGeom>
          <a:ln w="381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 В.А. Сухомлинский: </a:t>
            </a:r>
            <a:r>
              <a:rPr lang="ru-RU" sz="2400" i="1" dirty="0" smtClean="0">
                <a:solidFill>
                  <a:srgbClr val="7030A0"/>
                </a:solidFill>
              </a:rPr>
              <a:t>«Страшная это опасность – безделье за партой, безделье месяцы, годы. Это развращает морально, калечит человека и … ничего не может возместить того, что упущено в самой главной сфере, где человек должен быть тружеником, -  в сфере мысли».</a:t>
            </a:r>
            <a:endParaRPr lang="ru-RU" sz="2400" i="1" dirty="0">
              <a:solidFill>
                <a:srgbClr val="7030A0"/>
              </a:solidFill>
            </a:endParaRPr>
          </a:p>
        </p:txBody>
      </p:sp>
      <p:pic>
        <p:nvPicPr>
          <p:cNvPr id="5" name="Picture 7" descr="H:\Documents and Settings\Aida\Рабочий стол\ff962c65118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654550"/>
            <a:ext cx="1571625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Оценка защиты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     Качество работы: полнота представления темы, аргументированность, убедительность представления проекта, объем и глубина знаний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    Культура речи: использование наглядных средств, чувство времени, удержание внимания аудитории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    Ответы на вопросы: полнота,  аргументированность , дружелюбность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    Деловые качества докладчиков:  готовность к дискуссии, доброжелательность, контактность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   Достижение цели проекта 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Итоговая оценка состоит из средней рейтинговой  оценки </a:t>
            </a:r>
            <a:r>
              <a:rPr lang="ru-RU" sz="2800" b="1" dirty="0" err="1" smtClean="0">
                <a:solidFill>
                  <a:srgbClr val="7030A0"/>
                </a:solidFill>
              </a:rPr>
              <a:t>проекта+</a:t>
            </a:r>
            <a:r>
              <a:rPr lang="ru-RU" sz="2800" b="1" dirty="0" smtClean="0">
                <a:solidFill>
                  <a:srgbClr val="7030A0"/>
                </a:solidFill>
              </a:rPr>
              <a:t> самооценки + оценки учителя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225000" cy="616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" descr="p1_002042214147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124395" cy="6093296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" name="Рисунок 4" descr="Adol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72462" y="0"/>
            <a:ext cx="1071538" cy="154548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 descr="brd_dd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5" y="4300548"/>
            <a:ext cx="1296297" cy="167480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8202" name="WordArt 10"/>
          <p:cNvSpPr>
            <a:spLocks noChangeArrowheads="1" noChangeShapeType="1" noTextEdit="1"/>
          </p:cNvSpPr>
          <p:nvPr/>
        </p:nvSpPr>
        <p:spPr bwMode="auto">
          <a:xfrm>
            <a:off x="2446338" y="3213100"/>
            <a:ext cx="6697662" cy="3095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27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Германия после</a:t>
            </a:r>
          </a:p>
          <a:p>
            <a:pPr algn="ctr"/>
            <a:r>
              <a:rPr lang="ru-RU" sz="36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Второй мировой войны</a:t>
            </a:r>
          </a:p>
        </p:txBody>
      </p:sp>
      <p:pic>
        <p:nvPicPr>
          <p:cNvPr id="8204" name="Рисунок 4" descr="Аденауэр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713" y="1844675"/>
            <a:ext cx="1296987" cy="19431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8205" name="Рисунок 4" descr="1136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288" y="1557338"/>
            <a:ext cx="1119187" cy="165576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8206" name="Рисунок 2" descr="Вилли Брандт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388" y="260350"/>
            <a:ext cx="1708150" cy="22764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8207" name="Рисунок 2" descr="Erich_Honecker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063" y="333375"/>
            <a:ext cx="1557337" cy="180022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_2005628_0mn14s43mls3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400" y="381000"/>
            <a:ext cx="3016250" cy="4524375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863975" y="1141413"/>
            <a:ext cx="5280025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Франция после</a:t>
            </a:r>
          </a:p>
          <a:p>
            <a:pPr algn="ctr">
              <a:defRPr/>
            </a:pPr>
            <a:r>
              <a:rPr lang="ru-RU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Второй мировой</a:t>
            </a:r>
          </a:p>
          <a:p>
            <a:pPr algn="ctr">
              <a:defRPr/>
            </a:pPr>
            <a:r>
              <a:rPr lang="ru-RU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войны</a:t>
            </a: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285750" y="4929188"/>
            <a:ext cx="26304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/>
            <a:r>
              <a:rPr lang="ru-RU" sz="1600" b="1">
                <a:solidFill>
                  <a:schemeClr val="bg1"/>
                </a:solidFill>
                <a:latin typeface="Arial" charset="0"/>
              </a:rPr>
              <a:t>Выполнила: </a:t>
            </a:r>
          </a:p>
          <a:p>
            <a:pPr lvl="1" algn="ctr"/>
            <a:r>
              <a:rPr lang="ru-RU" sz="1600" b="1">
                <a:solidFill>
                  <a:schemeClr val="bg1"/>
                </a:solidFill>
                <a:latin typeface="Arial" charset="0"/>
              </a:rPr>
              <a:t>Ученица </a:t>
            </a:r>
          </a:p>
          <a:p>
            <a:pPr lvl="1" algn="ctr"/>
            <a:r>
              <a:rPr lang="ru-RU" sz="1600" b="1">
                <a:solidFill>
                  <a:schemeClr val="bg1"/>
                </a:solidFill>
                <a:latin typeface="Arial" charset="0"/>
              </a:rPr>
              <a:t>9 класса </a:t>
            </a:r>
          </a:p>
          <a:p>
            <a:pPr lvl="1" algn="ctr"/>
            <a:r>
              <a:rPr lang="ru-RU" sz="1600" b="1">
                <a:solidFill>
                  <a:schemeClr val="bg1"/>
                </a:solidFill>
                <a:latin typeface="Arial" charset="0"/>
              </a:rPr>
              <a:t>Архипова Мария</a:t>
            </a:r>
            <a:r>
              <a:rPr lang="ru-RU" sz="1600">
                <a:solidFill>
                  <a:schemeClr val="bg1"/>
                </a:solidFill>
              </a:rPr>
              <a:t>.</a:t>
            </a:r>
            <a:r>
              <a:rPr lang="ru-RU" sz="1600"/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068763" y="1524000"/>
            <a:ext cx="5140325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Италия </a:t>
            </a:r>
          </a:p>
          <a:p>
            <a:pPr algn="ctr">
              <a:defRPr/>
            </a:pPr>
            <a:r>
              <a:rPr lang="ru-RU" sz="54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после</a:t>
            </a:r>
          </a:p>
          <a:p>
            <a:pPr algn="ctr">
              <a:defRPr/>
            </a:pPr>
            <a:r>
              <a:rPr lang="ru-RU" sz="54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Второй Мировой</a:t>
            </a:r>
          </a:p>
          <a:p>
            <a:pPr algn="ctr">
              <a:defRPr/>
            </a:pPr>
            <a:r>
              <a:rPr lang="ru-RU" sz="54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 войны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Проектная работа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к</a:t>
            </a: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 </a:t>
            </a: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уроку Новейшей истории</a:t>
            </a: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571500" y="4929188"/>
            <a:ext cx="2184400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 b="1">
                <a:solidFill>
                  <a:schemeClr val="bg1"/>
                </a:solidFill>
                <a:latin typeface="Arial" charset="0"/>
              </a:rPr>
              <a:t>Выполнила: </a:t>
            </a:r>
          </a:p>
          <a:p>
            <a:pPr algn="ctr"/>
            <a:r>
              <a:rPr lang="ru-RU" sz="1800" b="1">
                <a:solidFill>
                  <a:schemeClr val="bg1"/>
                </a:solidFill>
                <a:latin typeface="Arial" charset="0"/>
              </a:rPr>
              <a:t>Ученица 9 класса</a:t>
            </a:r>
          </a:p>
          <a:p>
            <a:pPr algn="ctr"/>
            <a:r>
              <a:rPr lang="ru-RU" b="1">
                <a:solidFill>
                  <a:schemeClr val="bg1"/>
                </a:solidFill>
              </a:rPr>
              <a:t>Беличенко Н.</a:t>
            </a:r>
          </a:p>
          <a:p>
            <a:pPr algn="ctr"/>
            <a:r>
              <a:rPr lang="ru-RU" sz="1800" b="1">
                <a:solidFill>
                  <a:schemeClr val="bg1"/>
                </a:solidFill>
                <a:latin typeface="Arial" charset="0"/>
              </a:rPr>
              <a:t>Учитель: </a:t>
            </a:r>
          </a:p>
          <a:p>
            <a:pPr algn="ctr"/>
            <a:r>
              <a:rPr lang="ru-RU" sz="1800" b="1">
                <a:solidFill>
                  <a:schemeClr val="bg1"/>
                </a:solidFill>
                <a:latin typeface="Arial" charset="0"/>
              </a:rPr>
              <a:t>Русинова Л.А.</a:t>
            </a:r>
          </a:p>
          <a:p>
            <a:pPr algn="ctr"/>
            <a:endParaRPr lang="ru-RU" sz="1800" b="1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3076" name="Picture 5" descr="собор и площадь святого Пет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184400"/>
            <a:ext cx="3657600" cy="2487613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3077" name="Picture 6" descr="оформл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5" descr="new_york_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051" name="Рисунок 7" descr="57879e9ae80eda678cdcf7871e9f2c9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571500"/>
            <a:ext cx="22669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1785938" y="1071563"/>
            <a:ext cx="657225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i="1" dirty="0">
                <a:solidFill>
                  <a:srgbClr val="C00000"/>
                </a:solidFill>
                <a:latin typeface="Georgia" pitchFamily="18" charset="0"/>
              </a:rPr>
              <a:t>США </a:t>
            </a:r>
          </a:p>
          <a:p>
            <a:pPr algn="ctr"/>
            <a:r>
              <a:rPr lang="ru-RU" sz="6000" b="1" i="1" dirty="0">
                <a:solidFill>
                  <a:srgbClr val="C00000"/>
                </a:solidFill>
                <a:latin typeface="Georgia" pitchFamily="18" charset="0"/>
              </a:rPr>
              <a:t>после Второй мировой войны</a:t>
            </a:r>
          </a:p>
        </p:txBody>
      </p:sp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785813" y="5500688"/>
            <a:ext cx="3857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Georgia" pitchFamily="18" charset="0"/>
              </a:rPr>
              <a:t>Выполнил работу </a:t>
            </a:r>
          </a:p>
          <a:p>
            <a:r>
              <a:rPr lang="ru-RU" sz="2400" b="1">
                <a:solidFill>
                  <a:srgbClr val="FFFF00"/>
                </a:solidFill>
                <a:latin typeface="Georgia" pitchFamily="18" charset="0"/>
              </a:rPr>
              <a:t>Ученик 9 класса</a:t>
            </a:r>
          </a:p>
          <a:p>
            <a:r>
              <a:rPr lang="ru-RU" sz="2400" b="1">
                <a:solidFill>
                  <a:srgbClr val="FFFF00"/>
                </a:solidFill>
                <a:latin typeface="Georgia" pitchFamily="18" charset="0"/>
              </a:rPr>
              <a:t>Маштаков Родион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89477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660066"/>
                </a:solidFill>
              </a:rPr>
              <a:t> Спасибо </a:t>
            </a:r>
            <a:br>
              <a:rPr lang="ru-RU" dirty="0" smtClean="0">
                <a:solidFill>
                  <a:srgbClr val="660066"/>
                </a:solidFill>
              </a:rPr>
            </a:br>
            <a:r>
              <a:rPr lang="ru-RU" dirty="0" smtClean="0">
                <a:solidFill>
                  <a:srgbClr val="660066"/>
                </a:solidFill>
              </a:rPr>
              <a:t/>
            </a:r>
            <a:br>
              <a:rPr lang="ru-RU" dirty="0" smtClean="0">
                <a:solidFill>
                  <a:srgbClr val="660066"/>
                </a:solidFill>
              </a:rPr>
            </a:br>
            <a:r>
              <a:rPr lang="ru-RU" dirty="0" smtClean="0">
                <a:solidFill>
                  <a:srgbClr val="660066"/>
                </a:solidFill>
              </a:rPr>
              <a:t>        за </a:t>
            </a:r>
            <a:br>
              <a:rPr lang="ru-RU" dirty="0" smtClean="0">
                <a:solidFill>
                  <a:srgbClr val="660066"/>
                </a:solidFill>
              </a:rPr>
            </a:br>
            <a:r>
              <a:rPr lang="ru-RU" dirty="0" smtClean="0">
                <a:solidFill>
                  <a:srgbClr val="660066"/>
                </a:solidFill>
              </a:rPr>
              <a:t/>
            </a:r>
            <a:br>
              <a:rPr lang="ru-RU" dirty="0" smtClean="0">
                <a:solidFill>
                  <a:srgbClr val="660066"/>
                </a:solidFill>
              </a:rPr>
            </a:br>
            <a:r>
              <a:rPr lang="ru-RU" dirty="0" smtClean="0">
                <a:solidFill>
                  <a:srgbClr val="660066"/>
                </a:solidFill>
              </a:rPr>
              <a:t>            внимание!</a:t>
            </a:r>
            <a:endParaRPr lang="ru-RU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450059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Gabriola" pitchFamily="82" charset="0"/>
              </a:rPr>
              <a:t>Слово "проект" произошло от латинского "</a:t>
            </a:r>
            <a:r>
              <a:rPr lang="ru-RU" sz="3600" b="1" dirty="0" err="1" smtClean="0">
                <a:solidFill>
                  <a:srgbClr val="7030A0"/>
                </a:solidFill>
                <a:latin typeface="Gabriola" pitchFamily="82" charset="0"/>
              </a:rPr>
              <a:t>projectus</a:t>
            </a:r>
            <a:r>
              <a:rPr lang="ru-RU" sz="3600" b="1" dirty="0" smtClean="0">
                <a:solidFill>
                  <a:srgbClr val="7030A0"/>
                </a:solidFill>
                <a:latin typeface="Gabriola" pitchFamily="82" charset="0"/>
              </a:rPr>
              <a:t>", что означает "брошенный вперед", "выступающий", "бросающийся в глаза". И на самом деле, планируя проект, учитель как бы заглядывает в будущее, воображает нечто, что ученик может создать или получить, затратив определенные усилия.</a:t>
            </a:r>
          </a:p>
          <a:p>
            <a:endParaRPr lang="ru-RU" dirty="0"/>
          </a:p>
        </p:txBody>
      </p:sp>
      <p:pic>
        <p:nvPicPr>
          <p:cNvPr id="4" name="Picture 7" descr="H:\Documents and Settings\Aida\Рабочий стол\ff962c65118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071942"/>
            <a:ext cx="1571625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285860"/>
            <a:ext cx="7239000" cy="5312752"/>
          </a:xfrm>
        </p:spPr>
        <p:txBody>
          <a:bodyPr/>
          <a:lstStyle/>
          <a:p>
            <a:r>
              <a:rPr lang="ru-RU" dirty="0" smtClean="0"/>
              <a:t>                 </a:t>
            </a:r>
            <a:r>
              <a:rPr lang="ru-RU" dirty="0" smtClean="0">
                <a:solidFill>
                  <a:srgbClr val="7030A0"/>
                </a:solidFill>
              </a:rPr>
              <a:t>Проектный метод в образовании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              – это дидактическое средство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           активизации познавательной                                            деятельности учащихся, развитие </a:t>
            </a:r>
            <a:r>
              <a:rPr lang="ru-RU" dirty="0" err="1" smtClean="0">
                <a:solidFill>
                  <a:srgbClr val="7030A0"/>
                </a:solidFill>
              </a:rPr>
              <a:t>креативности</a:t>
            </a:r>
            <a:r>
              <a:rPr lang="ru-RU" dirty="0" smtClean="0">
                <a:solidFill>
                  <a:srgbClr val="7030A0"/>
                </a:solidFill>
              </a:rPr>
              <a:t> и одновременно формирование определенных личностных качеств. Три "кита", на которых держится данная технология: самостоятельность, деятельность, результативность.</a:t>
            </a:r>
          </a:p>
          <a:p>
            <a:endParaRPr lang="ru-RU" dirty="0"/>
          </a:p>
        </p:txBody>
      </p:sp>
      <p:pic>
        <p:nvPicPr>
          <p:cNvPr id="4" name="Picture 3" descr="H:\Documents and Settings\Aida\Рабочий стол\МОИ шаблоны ЭКСПЕРИМЕНТы\matemat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85794"/>
            <a:ext cx="2326123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7239000" cy="581281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3C1A56"/>
                </a:solidFill>
              </a:rPr>
              <a:t>Е.С. </a:t>
            </a:r>
            <a:r>
              <a:rPr lang="ru-RU" b="1" dirty="0" err="1" smtClean="0">
                <a:solidFill>
                  <a:srgbClr val="3C1A56"/>
                </a:solidFill>
              </a:rPr>
              <a:t>Полат</a:t>
            </a:r>
            <a:r>
              <a:rPr lang="ru-RU" b="1" dirty="0" smtClean="0">
                <a:solidFill>
                  <a:srgbClr val="3C1A56"/>
                </a:solidFill>
              </a:rPr>
              <a:t>:  </a:t>
            </a:r>
          </a:p>
          <a:p>
            <a:r>
              <a:rPr lang="ru-RU" dirty="0" smtClean="0"/>
              <a:t>"</a:t>
            </a:r>
            <a:r>
              <a:rPr lang="ru-RU" dirty="0" smtClean="0">
                <a:solidFill>
                  <a:srgbClr val="7030A0"/>
                </a:solidFill>
              </a:rPr>
              <a:t>Метод проектов предполагает определенную совокупность учебно-познавательных приемов и действий обучаемых, которые позволяют решить ту или иную проблему в результате самостоятельных познавательных действий и предполагающих презентацию этих результатов в виде конкретного продукта деятельности. Если говорить о методе проектов как о педагогической технологии, то эта технология предполагает совокупность исследовательских, проблемных методов, творческих по самой своей сути"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214422"/>
          </a:xfrm>
        </p:spPr>
        <p:txBody>
          <a:bodyPr/>
          <a:lstStyle/>
          <a:p>
            <a:r>
              <a:rPr lang="ru-RU" dirty="0" smtClean="0"/>
              <a:t>Цель метода 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7030A0"/>
                </a:solidFill>
              </a:rPr>
              <a:t>самостоятельно и охотно приобретают недостающие знания из разных источников; 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7030A0"/>
                </a:solidFill>
              </a:rPr>
              <a:t>учатся пользоваться приобретенными знаниями для решения познавательных и практических задач; 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7030A0"/>
                </a:solidFill>
              </a:rPr>
              <a:t>приобретают коммуникативные умения, работая в различных группах; 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7030A0"/>
                </a:solidFill>
              </a:rPr>
              <a:t>развивают исследовательские умения (</a:t>
            </a:r>
            <a:r>
              <a:rPr lang="ru-RU" sz="2800" dirty="0" err="1" smtClean="0">
                <a:solidFill>
                  <a:srgbClr val="7030A0"/>
                </a:solidFill>
              </a:rPr>
              <a:t>умения</a:t>
            </a:r>
            <a:r>
              <a:rPr lang="ru-RU" sz="2800" dirty="0" smtClean="0">
                <a:solidFill>
                  <a:srgbClr val="7030A0"/>
                </a:solidFill>
              </a:rPr>
              <a:t> выявления проблем, сбора информации, наблюдения, проведения эксперимента, анализа, построения гипотез, общения); 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7030A0"/>
                </a:solidFill>
              </a:rPr>
              <a:t>развивают критическое мышление.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Образовательные задачи проектной деятельности: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</a:rPr>
              <a:t>Развивает интерес ребенка к обучению через самостоятельное осмысление поставленной им задачи;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</a:rPr>
              <a:t>Способствует формированию навыков исследовательской деятельности;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</a:rPr>
              <a:t>Через творческую деятельность способствует развитию личности ребенка;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</a:rPr>
              <a:t>Способствует развитию ключевых компетенций обучающихся;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</a:rPr>
              <a:t>Дает ребенку опыт обучения в системе </a:t>
            </a:r>
            <a:r>
              <a:rPr lang="ru-RU" sz="2800" dirty="0" err="1" smtClean="0">
                <a:solidFill>
                  <a:srgbClr val="7030A0"/>
                </a:solidFill>
              </a:rPr>
              <a:t>ВУЗовских</a:t>
            </a:r>
            <a:r>
              <a:rPr lang="ru-RU" sz="2800" dirty="0" smtClean="0">
                <a:solidFill>
                  <a:srgbClr val="7030A0"/>
                </a:solidFill>
              </a:rPr>
              <a:t> технологий научные, производственные, общественные задачи (что обеспечит в дальнейшем успешность  обучающегося  в ВУЗе).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680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>Достоинства метода проектов: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eaLnBrk="0" fontAlgn="base" hangingPunct="0"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</a:rPr>
              <a:t>личностно ориентирован ;</a:t>
            </a:r>
          </a:p>
          <a:p>
            <a:pPr lvl="0" eaLnBrk="0" fontAlgn="base" hangingPunct="0"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</a:rPr>
              <a:t>использует много дидактических подходов;</a:t>
            </a:r>
          </a:p>
          <a:p>
            <a:pPr lvl="0" eaLnBrk="0" fontAlgn="base" hangingPunct="0">
              <a:buFont typeface="Wingdings" pitchFamily="2" charset="2"/>
              <a:buChar char="v"/>
            </a:pPr>
            <a:r>
              <a:rPr lang="ru-RU" dirty="0" err="1" smtClean="0">
                <a:solidFill>
                  <a:srgbClr val="7030A0"/>
                </a:solidFill>
              </a:rPr>
              <a:t>самомотивируем</a:t>
            </a:r>
            <a:r>
              <a:rPr lang="ru-RU" dirty="0" smtClean="0">
                <a:solidFill>
                  <a:srgbClr val="7030A0"/>
                </a:solidFill>
              </a:rPr>
              <a:t>, что означает возрастание интереса и вовлеченности в работу по мере выполнения;</a:t>
            </a:r>
          </a:p>
          <a:p>
            <a:pPr lvl="0" eaLnBrk="0" fontAlgn="base" hangingPunct="0"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</a:rPr>
              <a:t>поддерживает  педагогические цели на всех уровнях;</a:t>
            </a:r>
          </a:p>
          <a:p>
            <a:pPr lvl="0" eaLnBrk="0" fontAlgn="base" hangingPunct="0"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</a:rPr>
              <a:t>позволяет учиться на собственном опыте;</a:t>
            </a:r>
          </a:p>
          <a:p>
            <a:pPr lvl="0" eaLnBrk="0" fontAlgn="base" hangingPunct="0"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</a:rPr>
              <a:t>приносит удовлетворение ученикам, видящим продукт своего собственного труда 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Принципы метода 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>
            <a:normAutofit fontScale="47500" lnSpcReduction="20000"/>
          </a:bodyPr>
          <a:lstStyle/>
          <a:p>
            <a:pPr lvl="0" eaLnBrk="0" fontAlgn="base" hangingPunct="0">
              <a:buFont typeface="Wingdings" pitchFamily="2" charset="2"/>
              <a:buChar char="v"/>
            </a:pPr>
            <a:r>
              <a:rPr lang="ru-RU" sz="4200" dirty="0" smtClean="0">
                <a:solidFill>
                  <a:srgbClr val="7030A0"/>
                </a:solidFill>
              </a:rPr>
              <a:t>ориентация учащихся на сопоставление и сравнение событий, явлений, фактов из истории и жизни людей разных стран, подходов в решении тех или иных проблем и </a:t>
            </a:r>
            <a:r>
              <a:rPr lang="ru-RU" sz="4200" dirty="0" err="1" smtClean="0">
                <a:solidFill>
                  <a:srgbClr val="7030A0"/>
                </a:solidFill>
              </a:rPr>
              <a:t>т.д</a:t>
            </a:r>
            <a:r>
              <a:rPr lang="ru-RU" sz="4200" dirty="0" smtClean="0">
                <a:solidFill>
                  <a:srgbClr val="7030A0"/>
                </a:solidFill>
              </a:rPr>
              <a:t>;</a:t>
            </a:r>
          </a:p>
          <a:p>
            <a:pPr lvl="0" eaLnBrk="0" fontAlgn="base" hangingPunct="0">
              <a:buFont typeface="Wingdings" pitchFamily="2" charset="2"/>
              <a:buChar char="v"/>
            </a:pPr>
            <a:r>
              <a:rPr lang="ru-RU" sz="4200" dirty="0" smtClean="0">
                <a:solidFill>
                  <a:srgbClr val="7030A0"/>
                </a:solidFill>
              </a:rPr>
              <a:t>связь  идеи (проблемы) проекта с реальной жизнью  </a:t>
            </a:r>
          </a:p>
          <a:p>
            <a:pPr lvl="0" eaLnBrk="0" fontAlgn="base" hangingPunct="0">
              <a:buFont typeface="Wingdings" pitchFamily="2" charset="2"/>
              <a:buChar char="v"/>
            </a:pPr>
            <a:r>
              <a:rPr lang="ru-RU" sz="4200" dirty="0" smtClean="0">
                <a:solidFill>
                  <a:srgbClr val="7030A0"/>
                </a:solidFill>
              </a:rPr>
              <a:t>интерес к выполнению проекта со стороны всех участников</a:t>
            </a:r>
          </a:p>
          <a:p>
            <a:pPr lvl="0" eaLnBrk="0" fontAlgn="base" hangingPunct="0">
              <a:buFont typeface="Wingdings" pitchFamily="2" charset="2"/>
              <a:buChar char="v"/>
            </a:pPr>
            <a:r>
              <a:rPr lang="ru-RU" sz="4200" dirty="0" smtClean="0">
                <a:solidFill>
                  <a:srgbClr val="7030A0"/>
                </a:solidFill>
              </a:rPr>
              <a:t>ведущая роль консультативно-координирующей функции учителя;</a:t>
            </a:r>
          </a:p>
          <a:p>
            <a:pPr lvl="0" eaLnBrk="0" fontAlgn="base" hangingPunct="0">
              <a:buFont typeface="Wingdings" pitchFamily="2" charset="2"/>
              <a:buChar char="v"/>
            </a:pPr>
            <a:r>
              <a:rPr lang="ru-RU" sz="4200" dirty="0" smtClean="0">
                <a:solidFill>
                  <a:srgbClr val="7030A0"/>
                </a:solidFill>
              </a:rPr>
              <a:t>самоорганизация и ответственность участников проекта</a:t>
            </a:r>
          </a:p>
          <a:p>
            <a:pPr lvl="0" eaLnBrk="0" fontAlgn="base" hangingPunct="0">
              <a:buFont typeface="Wingdings" pitchFamily="2" charset="2"/>
              <a:buChar char="v"/>
            </a:pPr>
            <a:r>
              <a:rPr lang="ru-RU" sz="4200" dirty="0" smtClean="0">
                <a:solidFill>
                  <a:srgbClr val="7030A0"/>
                </a:solidFill>
              </a:rPr>
              <a:t>нацеленность на создание конкретного образовательного продукта</a:t>
            </a:r>
          </a:p>
          <a:p>
            <a:pPr lvl="0" eaLnBrk="0" fontAlgn="base" hangingPunct="0">
              <a:buFont typeface="Wingdings" pitchFamily="2" charset="2"/>
              <a:buChar char="v"/>
            </a:pPr>
            <a:r>
              <a:rPr lang="ru-RU" sz="4200" dirty="0" err="1" smtClean="0">
                <a:solidFill>
                  <a:srgbClr val="7030A0"/>
                </a:solidFill>
              </a:rPr>
              <a:t>монопредметный</a:t>
            </a:r>
            <a:r>
              <a:rPr lang="ru-RU" sz="4200" dirty="0" smtClean="0">
                <a:solidFill>
                  <a:srgbClr val="7030A0"/>
                </a:solidFill>
              </a:rPr>
              <a:t> и </a:t>
            </a:r>
            <a:r>
              <a:rPr lang="ru-RU" sz="4200" dirty="0" err="1" smtClean="0">
                <a:solidFill>
                  <a:srgbClr val="7030A0"/>
                </a:solidFill>
              </a:rPr>
              <a:t>межпредметный</a:t>
            </a:r>
            <a:r>
              <a:rPr lang="ru-RU" sz="4200" dirty="0" smtClean="0">
                <a:solidFill>
                  <a:srgbClr val="7030A0"/>
                </a:solidFill>
              </a:rPr>
              <a:t> характер проектов </a:t>
            </a:r>
          </a:p>
          <a:p>
            <a:pPr lvl="0" eaLnBrk="0" fontAlgn="base" hangingPunct="0">
              <a:buFont typeface="Wingdings" pitchFamily="2" charset="2"/>
              <a:buChar char="v"/>
            </a:pPr>
            <a:r>
              <a:rPr lang="ru-RU" sz="4200" dirty="0" smtClean="0">
                <a:solidFill>
                  <a:srgbClr val="7030A0"/>
                </a:solidFill>
              </a:rPr>
              <a:t>временная и структурная завершенность проекта </a:t>
            </a:r>
          </a:p>
          <a:p>
            <a:pPr lvl="0" eaLnBrk="0" fontAlgn="base" hangingPunct="0">
              <a:buFont typeface="Wingdings" pitchFamily="2" charset="2"/>
              <a:buChar char="v"/>
            </a:pPr>
            <a:r>
              <a:rPr lang="ru-RU" sz="4200" dirty="0" smtClean="0">
                <a:solidFill>
                  <a:srgbClr val="7030A0"/>
                </a:solidFill>
              </a:rPr>
              <a:t>использование исследовательских методов; определение проблемы, выдвижение гипотезы решения поставленных задач; обсуждение методов исследования полученных данных, подведение итогов</a:t>
            </a:r>
            <a:r>
              <a:rPr lang="ru-RU" dirty="0" smtClean="0"/>
              <a:t>.</a:t>
            </a:r>
          </a:p>
          <a:p>
            <a:pPr eaLnBrk="0" fontAlgn="base" hangingPunct="0">
              <a:buFont typeface="Wingdings" pitchFamily="2" charset="2"/>
              <a:buChar char="v"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115</TotalTime>
  <Words>883</Words>
  <Application>Microsoft Office PowerPoint</Application>
  <PresentationFormat>Экран (4:3)</PresentationFormat>
  <Paragraphs>129</Paragraphs>
  <Slides>26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Изящная</vt:lpstr>
      <vt:lpstr>Метод  проектов</vt:lpstr>
      <vt:lpstr>«Единственный путь, ведущий к знаниям, -это деятельность»  Бернард Шоу </vt:lpstr>
      <vt:lpstr>Слайд 3</vt:lpstr>
      <vt:lpstr>Слайд 4</vt:lpstr>
      <vt:lpstr>Слайд 5</vt:lpstr>
      <vt:lpstr>Цель метода проектов</vt:lpstr>
      <vt:lpstr>Образовательные задачи проектной деятельности:</vt:lpstr>
      <vt:lpstr>      Достоинства метода проектов: </vt:lpstr>
      <vt:lpstr>Принципы метода проектов</vt:lpstr>
      <vt:lpstr>Этапы работы над проектом </vt:lpstr>
      <vt:lpstr>Слайд 11</vt:lpstr>
      <vt:lpstr>вида деятельности</vt:lpstr>
      <vt:lpstr>Прикладные проекты отличают следующие черты: </vt:lpstr>
      <vt:lpstr>Исследовательские проекты подразумевают:  </vt:lpstr>
      <vt:lpstr>Информационные проекты</vt:lpstr>
      <vt:lpstr>Структура ролево-игровых проектов</vt:lpstr>
      <vt:lpstr>Слайд 17</vt:lpstr>
      <vt:lpstr>Формы представления проекта </vt:lpstr>
      <vt:lpstr>Критерии оценки проекта</vt:lpstr>
      <vt:lpstr>Оценка защиты проекта</vt:lpstr>
      <vt:lpstr>Слайд 21</vt:lpstr>
      <vt:lpstr>Слайд 22</vt:lpstr>
      <vt:lpstr>Слайд 23</vt:lpstr>
      <vt:lpstr>Слайд 24</vt:lpstr>
      <vt:lpstr>Слайд 25</vt:lpstr>
      <vt:lpstr> Спасибо           за             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 проектов</dc:title>
  <dc:creator>Людмила</dc:creator>
  <cp:lastModifiedBy>Людмила</cp:lastModifiedBy>
  <cp:revision>17</cp:revision>
  <dcterms:created xsi:type="dcterms:W3CDTF">2013-09-09T17:14:26Z</dcterms:created>
  <dcterms:modified xsi:type="dcterms:W3CDTF">2015-01-11T13:18:55Z</dcterms:modified>
</cp:coreProperties>
</file>