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02" r:id="rId3"/>
    <p:sldId id="303" r:id="rId4"/>
    <p:sldId id="259" r:id="rId5"/>
    <p:sldId id="301" r:id="rId6"/>
    <p:sldId id="28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3333"/>
    <a:srgbClr val="C5C5C5"/>
    <a:srgbClr val="C0C0C0"/>
    <a:srgbClr val="DDDDDD"/>
    <a:srgbClr val="FFFFFF"/>
    <a:srgbClr val="70A8DA"/>
    <a:srgbClr val="357DA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3735" autoAdjust="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63C499-7C83-47CE-8EBC-19A34F686E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54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3C499-7C83-47CE-8EBC-19A34F686E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5" name="Rectangle 73"/>
          <p:cNvSpPr>
            <a:spLocks noChangeArrowheads="1"/>
          </p:cNvSpPr>
          <p:nvPr/>
        </p:nvSpPr>
        <p:spPr bwMode="gray">
          <a:xfrm>
            <a:off x="1698625" y="3705225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Rectangle 44" descr="3"/>
          <p:cNvSpPr>
            <a:spLocks noChangeArrowheads="1"/>
          </p:cNvSpPr>
          <p:nvPr/>
        </p:nvSpPr>
        <p:spPr bwMode="gray">
          <a:xfrm>
            <a:off x="2492375" y="4510088"/>
            <a:ext cx="742950" cy="74453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Rectangle 34" descr="5"/>
          <p:cNvSpPr>
            <a:spLocks noChangeArrowheads="1"/>
          </p:cNvSpPr>
          <p:nvPr/>
        </p:nvSpPr>
        <p:spPr bwMode="gray">
          <a:xfrm>
            <a:off x="915988" y="4510088"/>
            <a:ext cx="742950" cy="7445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gray">
          <a:xfrm>
            <a:off x="128588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gray">
          <a:xfrm>
            <a:off x="2492375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47" name="Group 75"/>
          <p:cNvGrpSpPr>
            <a:grpSpLocks/>
          </p:cNvGrpSpPr>
          <p:nvPr/>
        </p:nvGrpSpPr>
        <p:grpSpPr bwMode="auto"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3096" name="Freeform 24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79" name="Group 7"/>
          <p:cNvGrpSpPr>
            <a:grpSpLocks/>
          </p:cNvGrpSpPr>
          <p:nvPr/>
        </p:nvGrpSpPr>
        <p:grpSpPr bwMode="auto">
          <a:xfrm rot="10800000">
            <a:off x="6003925" y="1778000"/>
            <a:ext cx="2768600" cy="779463"/>
            <a:chOff x="1566" y="164"/>
            <a:chExt cx="1455" cy="425"/>
          </a:xfrm>
        </p:grpSpPr>
        <p:sp>
          <p:nvSpPr>
            <p:cNvPr id="3080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99" name="Freeform 27" descr="Dark upward diagonal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46" name="Group 74"/>
          <p:cNvGrpSpPr>
            <a:grpSpLocks/>
          </p:cNvGrpSpPr>
          <p:nvPr/>
        </p:nvGrpSpPr>
        <p:grpSpPr bwMode="auto">
          <a:xfrm>
            <a:off x="85725" y="854075"/>
            <a:ext cx="8982075" cy="1131888"/>
            <a:chOff x="54" y="538"/>
            <a:chExt cx="5658" cy="713"/>
          </a:xfrm>
        </p:grpSpPr>
        <p:sp>
          <p:nvSpPr>
            <p:cNvPr id="3102" name="Freeform 30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0" name="Rectangle 38" descr="1"/>
          <p:cNvSpPr>
            <a:spLocks noChangeArrowheads="1"/>
          </p:cNvSpPr>
          <p:nvPr/>
        </p:nvSpPr>
        <p:spPr bwMode="gray">
          <a:xfrm>
            <a:off x="4067175" y="4497388"/>
            <a:ext cx="741363" cy="7429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2" name="Rectangle 40" descr="7"/>
          <p:cNvSpPr>
            <a:spLocks noChangeArrowheads="1"/>
          </p:cNvSpPr>
          <p:nvPr/>
        </p:nvSpPr>
        <p:spPr bwMode="gray">
          <a:xfrm>
            <a:off x="3275013" y="5314950"/>
            <a:ext cx="742950" cy="742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gray">
          <a:xfrm>
            <a:off x="3282950" y="4510088"/>
            <a:ext cx="741363" cy="744537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9" name="Rectangle 37" descr="6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fld id="{A85D5ABD-6D34-4B53-B0D2-591DCEA3649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gray">
          <a:xfrm>
            <a:off x="161925" y="842963"/>
            <a:ext cx="1303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gray">
          <a:xfrm>
            <a:off x="1703388" y="4511675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gray">
          <a:xfrm>
            <a:off x="128588" y="4511675"/>
            <a:ext cx="741362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gray">
          <a:xfrm>
            <a:off x="2492375" y="5314950"/>
            <a:ext cx="742950" cy="742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15" name="Picture 43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130175" y="2911475"/>
            <a:ext cx="1347788" cy="15319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2819400"/>
            <a:ext cx="6019800" cy="1470025"/>
          </a:xfrm>
        </p:spPr>
        <p:txBody>
          <a:bodyPr/>
          <a:lstStyle>
            <a:lvl1pPr algn="r">
              <a:defRPr sz="4800">
                <a:solidFill>
                  <a:srgbClr val="0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142" name="Rectangle 70" descr="2"/>
          <p:cNvSpPr>
            <a:spLocks noChangeArrowheads="1"/>
          </p:cNvSpPr>
          <p:nvPr/>
        </p:nvSpPr>
        <p:spPr bwMode="gray">
          <a:xfrm>
            <a:off x="1701800" y="3705225"/>
            <a:ext cx="744538" cy="7429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6" grpId="0" animBg="1"/>
      <p:bldP spid="3128" grpId="0" animBg="1"/>
      <p:bldP spid="3099" grpId="0" animBg="1"/>
      <p:bldP spid="3100" grpId="0" animBg="1"/>
      <p:bldP spid="3105" grpId="0" animBg="1"/>
      <p:bldP spid="3109" grpId="0" animBg="1"/>
      <p:bldP spid="3121" grpId="0" animBg="1"/>
      <p:bldP spid="3074" grpId="0"/>
      <p:bldP spid="31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9ACA6-C21B-4DEA-81AD-B0E0F86AD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6E86A-1154-43F3-A505-AF3DF827E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63408815-BC02-4447-8400-43D72A9C29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D49E69A1-7C88-43FD-9E62-16E1261EB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9C530AC6-66E9-4FE7-BBFF-ABB3BBD07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4AF91F0C-0310-4494-8C89-58BD61AF6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52FEC-E93E-4EF2-BB96-119FDC4F94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A2324-ABD5-4523-A763-2BEAA4C985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717CA-B50F-426B-A2A1-82946E8CE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27F3B-70C2-4914-BE94-E597525D0B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B6961-AAA1-468E-98F6-07C48D281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9CFB4-C761-4DB8-A93A-BFBB18524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70DE0-3066-433A-8331-44A11298A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1573A-D63E-443E-ACC6-6BF289FBD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032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1" name="Freeform 27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81E22C10-0DD7-4F2C-85A1-7A37DF0338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gray">
          <a:xfrm>
            <a:off x="144463" y="6454775"/>
            <a:ext cx="1495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 i="1">
                <a:solidFill>
                  <a:srgbClr val="FFFFFF"/>
                </a:solidFill>
                <a:latin typeface="Times New Roman" pitchFamily="18" charset="0"/>
              </a:rPr>
              <a:t>www.themegallery.com</a:t>
            </a:r>
          </a:p>
        </p:txBody>
      </p:sp>
      <p:sp>
        <p:nvSpPr>
          <p:cNvPr id="1054" name="Rectangle 30" descr="7"/>
          <p:cNvSpPr>
            <a:spLocks noChangeArrowheads="1"/>
          </p:cNvSpPr>
          <p:nvPr/>
        </p:nvSpPr>
        <p:spPr bwMode="gray">
          <a:xfrm>
            <a:off x="8245475" y="415925"/>
            <a:ext cx="534988" cy="546100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 descr="4"/>
          <p:cNvSpPr>
            <a:spLocks noChangeArrowheads="1"/>
          </p:cNvSpPr>
          <p:nvPr/>
        </p:nvSpPr>
        <p:spPr bwMode="gray">
          <a:xfrm>
            <a:off x="7620000" y="415925"/>
            <a:ext cx="534988" cy="54610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gray">
          <a:xfrm>
            <a:off x="7000875" y="415925"/>
            <a:ext cx="534988" cy="5461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54" grpId="0" animBg="1"/>
      <p:bldP spid="1055" grpId="0" animBg="1"/>
      <p:bldP spid="1060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74" y="2500306"/>
            <a:ext cx="6072230" cy="1789119"/>
          </a:xfrm>
        </p:spPr>
        <p:txBody>
          <a:bodyPr/>
          <a:lstStyle/>
          <a:p>
            <a:r>
              <a:rPr lang="ru-RU" sz="2600" dirty="0" smtClean="0">
                <a:solidFill>
                  <a:schemeClr val="tx2"/>
                </a:solidFill>
              </a:rPr>
              <a:t>Формирование </a:t>
            </a:r>
            <a:r>
              <a:rPr lang="ru-RU" sz="2600" dirty="0">
                <a:solidFill>
                  <a:schemeClr val="tx2"/>
                </a:solidFill>
              </a:rPr>
              <a:t>познавательных универсальных учебных действий на </a:t>
            </a:r>
            <a:r>
              <a:rPr lang="ru-RU" sz="2600" dirty="0" smtClean="0">
                <a:solidFill>
                  <a:schemeClr val="tx2"/>
                </a:solidFill>
              </a:rPr>
              <a:t>уроках биологии.</a:t>
            </a:r>
            <a:r>
              <a:rPr lang="ru-RU" sz="2600" dirty="0">
                <a:solidFill>
                  <a:schemeClr val="tx2"/>
                </a:solidFill>
              </a:rPr>
              <a:t/>
            </a:r>
            <a:br>
              <a:rPr lang="ru-RU" sz="2600" dirty="0">
                <a:solidFill>
                  <a:schemeClr val="tx2"/>
                </a:solidFill>
              </a:rPr>
            </a:br>
            <a:endParaRPr lang="ru-RU" sz="2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643438" y="4714884"/>
            <a:ext cx="4214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 Учитель </a:t>
            </a:r>
            <a:r>
              <a:rPr lang="ru-RU" sz="20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Мустафина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Р.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МБОУ  «СОШ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с.Маскара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»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Кукморского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района РТ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928670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</a:t>
            </a:r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уроках </a:t>
            </a:r>
            <a:r>
              <a:rPr lang="ru-RU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биологии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Познавательные </a:t>
            </a:r>
            <a:r>
              <a:rPr lang="ru-RU" b="1" dirty="0" smtClean="0"/>
              <a:t>универсальные учебные </a:t>
            </a:r>
            <a:r>
              <a:rPr lang="ru-RU" b="1" dirty="0"/>
              <a:t>действия </a:t>
            </a:r>
            <a:r>
              <a:rPr lang="ru-RU" dirty="0"/>
              <a:t>включают:</a:t>
            </a:r>
          </a:p>
          <a:p>
            <a:r>
              <a:rPr lang="ru-RU" i="1" dirty="0" err="1"/>
              <a:t>Общеучебные</a:t>
            </a:r>
            <a:r>
              <a:rPr lang="ru-RU" i="1" dirty="0"/>
              <a:t> универсальные </a:t>
            </a:r>
            <a:r>
              <a:rPr lang="ru-RU" i="1" dirty="0" smtClean="0"/>
              <a:t>действия</a:t>
            </a:r>
          </a:p>
          <a:p>
            <a:r>
              <a:rPr lang="ru-RU" i="1" dirty="0" smtClean="0"/>
              <a:t>Логические </a:t>
            </a:r>
            <a:r>
              <a:rPr lang="ru-RU" i="1" dirty="0"/>
              <a:t>универсальные </a:t>
            </a:r>
            <a:r>
              <a:rPr lang="ru-RU" i="1" dirty="0" smtClean="0"/>
              <a:t>действия</a:t>
            </a:r>
          </a:p>
          <a:p>
            <a:r>
              <a:rPr lang="ru-RU" i="1" dirty="0"/>
              <a:t>Постановка и решение проблемы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2693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</a:t>
            </a:r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уроках </a:t>
            </a:r>
            <a:r>
              <a:rPr lang="ru-RU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биологии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Приёмы формирования познавательных логических универсальных учебных </a:t>
            </a:r>
            <a:r>
              <a:rPr lang="ru-RU" dirty="0" smtClean="0"/>
              <a:t>действий</a:t>
            </a:r>
          </a:p>
          <a:p>
            <a:r>
              <a:rPr lang="ru-RU" sz="2400" i="1" dirty="0"/>
              <a:t>Умение </a:t>
            </a:r>
            <a:r>
              <a:rPr lang="ru-RU" sz="2400" i="1" dirty="0" smtClean="0"/>
              <a:t>классифицировать</a:t>
            </a:r>
          </a:p>
          <a:p>
            <a:r>
              <a:rPr lang="ru-RU" sz="2400" i="1" dirty="0"/>
              <a:t>Умение </a:t>
            </a:r>
            <a:r>
              <a:rPr lang="ru-RU" sz="2400" i="1" dirty="0" smtClean="0"/>
              <a:t>обобщать</a:t>
            </a:r>
          </a:p>
          <a:p>
            <a:r>
              <a:rPr lang="ru-RU" sz="2400" i="1" dirty="0"/>
              <a:t>Умение проводить аналогии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i="1" dirty="0"/>
              <a:t>Умение сравнивать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i="1" dirty="0"/>
              <a:t>Умение заполнения </a:t>
            </a:r>
            <a:r>
              <a:rPr lang="ru-RU" sz="2400" i="1" dirty="0" smtClean="0"/>
              <a:t>таблиц</a:t>
            </a:r>
          </a:p>
          <a:p>
            <a:r>
              <a:rPr lang="ru-RU" sz="2400" i="1" dirty="0"/>
              <a:t>Умение составление  схемы</a:t>
            </a:r>
            <a:endParaRPr lang="ru-RU" sz="2400" dirty="0"/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9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</a:t>
            </a:r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уроках </a:t>
            </a:r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биологии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928694"/>
          </a:xfrm>
        </p:spPr>
        <p:txBody>
          <a:bodyPr/>
          <a:lstStyle/>
          <a:p>
            <a:pPr algn="ctr"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Задания для диагностики 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формирования познавательных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универсальных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учебных действий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400" b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2143116"/>
            <a:ext cx="7143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«найди отличия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«на что похоже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?»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поиск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лишнего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«лабиринты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«логические цепочки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хитроумные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решения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составление схем-опор, схематических моделей с выделением существенных характеристик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объекта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работа с таблицами, преобразование информации из одного вида в другой (таблицу в текст и др.)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составление и распознавание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диаграмм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работа со справочным материалом (словари, справочники, энциклопедии, ресурсы Интернета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</a:t>
            </a:r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уроках биологии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928694"/>
          </a:xfrm>
        </p:spPr>
        <p:txBody>
          <a:bodyPr/>
          <a:lstStyle/>
          <a:p>
            <a:pPr algn="ctr"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личности в системе образования обеспечивается через формирование универсальных учебных действий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400" b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3500438"/>
            <a:ext cx="7143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«Овладение учащимися универсальными учебными действиями создает возможность самостоятельного успешного усвоения новых знаний, умений и компетентностей, включая организацию усвоения, то есть </a:t>
            </a: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</a:rPr>
              <a:t>умения учиться.</a:t>
            </a:r>
            <a:endParaRPr lang="ru-RU" sz="20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5984" y="2928934"/>
            <a:ext cx="6553216" cy="185738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en-US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928670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4TGp_natural_light_ani">
  <a:themeElements>
    <a:clrScheme name="Default Design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574TGp_natural_light_ani</Template>
  <TotalTime>460</TotalTime>
  <Words>203</Words>
  <Application>Microsoft Office PowerPoint</Application>
  <PresentationFormat>Экран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574TGp_natural_light_ani</vt:lpstr>
      <vt:lpstr>Формирование познавательных универсальных учебных действий на уроках биологии. </vt:lpstr>
      <vt:lpstr>Формирование познавательных универсальных учебных действий на уроках биологии</vt:lpstr>
      <vt:lpstr>Формирование познавательных универсальных учебных действий на уроках биологии</vt:lpstr>
      <vt:lpstr>Формирование познавательных универсальных учебных действий на уроках биологии</vt:lpstr>
      <vt:lpstr>Формирование познавательных универсальных учебных действий на уроках биологии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познавательных универсальных учебных действий на уроке биологии в 5 классе. Тема: «Бактерии: строение и жизнедеятельность»</dc:title>
  <dc:creator>1992</dc:creator>
  <cp:lastModifiedBy>user</cp:lastModifiedBy>
  <cp:revision>35</cp:revision>
  <dcterms:created xsi:type="dcterms:W3CDTF">2012-11-29T20:43:03Z</dcterms:created>
  <dcterms:modified xsi:type="dcterms:W3CDTF">2015-01-11T17:05:22Z</dcterms:modified>
</cp:coreProperties>
</file>