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9" r:id="rId2"/>
    <p:sldId id="278" r:id="rId3"/>
    <p:sldId id="260" r:id="rId4"/>
    <p:sldId id="261" r:id="rId5"/>
    <p:sldId id="262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387AD-580B-4A20-96B9-218A76913D51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E55E5-3B3F-480F-8430-E84C927C1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551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0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0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42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28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1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44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24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92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37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9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84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i="1" u="sng" dirty="0">
                <a:solidFill>
                  <a:schemeClr val="accent5">
                    <a:lumMod val="50000"/>
                  </a:schemeClr>
                </a:solidFill>
              </a:rPr>
              <a:t>Роль причастия в художественном описании</a:t>
            </a:r>
            <a:endParaRPr lang="ru-RU" sz="3600" i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30409" y="1772816"/>
            <a:ext cx="581254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chemeClr val="bg1"/>
                </a:solidFill>
              </a:rPr>
              <a:t>учить </a:t>
            </a:r>
            <a:r>
              <a:rPr lang="ru-RU" sz="2400" b="1" i="1" dirty="0">
                <a:solidFill>
                  <a:schemeClr val="bg1"/>
                </a:solidFill>
              </a:rPr>
              <a:t>отличать причастия от деепричастий на основе осознания их общих и отличительных </a:t>
            </a:r>
            <a:r>
              <a:rPr lang="ru-RU" sz="2400" b="1" i="1" dirty="0" smtClean="0">
                <a:solidFill>
                  <a:schemeClr val="bg1"/>
                </a:solidFill>
              </a:rPr>
              <a:t>признаков;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chemeClr val="bg1"/>
                </a:solidFill>
              </a:rPr>
              <a:t>тренировать </a:t>
            </a:r>
            <a:r>
              <a:rPr lang="ru-RU" sz="2400" b="1" i="1" dirty="0">
                <a:solidFill>
                  <a:schemeClr val="bg1"/>
                </a:solidFill>
              </a:rPr>
              <a:t>учащихся в умении распознавать причастия по значению, вопросу, типичным суффиксам и морфологическим </a:t>
            </a:r>
            <a:r>
              <a:rPr lang="ru-RU" sz="2400" b="1" i="1" dirty="0" smtClean="0">
                <a:solidFill>
                  <a:schemeClr val="bg1"/>
                </a:solidFill>
              </a:rPr>
              <a:t>признакам;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chemeClr val="bg1"/>
                </a:solidFill>
              </a:rPr>
              <a:t>формировать </a:t>
            </a:r>
            <a:r>
              <a:rPr lang="ru-RU" sz="2400" b="1" i="1" dirty="0">
                <a:solidFill>
                  <a:schemeClr val="bg1"/>
                </a:solidFill>
              </a:rPr>
              <a:t>представление об изобразительно-выразительных возможностях причастия. 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2348879"/>
            <a:ext cx="2546009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629290"/>
            <a:ext cx="2151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</a:rPr>
              <a:t>Цели урока: </a:t>
            </a:r>
          </a:p>
        </p:txBody>
      </p:sp>
    </p:spTree>
    <p:extLst>
      <p:ext uri="{BB962C8B-B14F-4D97-AF65-F5344CB8AC3E}">
        <p14:creationId xmlns:p14="http://schemas.microsoft.com/office/powerpoint/2010/main" val="12219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СУФФИКСЫ   ПРИЧАСТИЙ</a:t>
            </a:r>
            <a:endParaRPr lang="ru-RU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375" y="3284984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ущ</a:t>
            </a:r>
            <a:r>
              <a:rPr lang="ru-RU" sz="4000" b="1" i="1" dirty="0" smtClean="0">
                <a:solidFill>
                  <a:srgbClr val="002060"/>
                </a:solidFill>
              </a:rPr>
              <a:t>-(-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ющ</a:t>
            </a:r>
            <a:r>
              <a:rPr lang="ru-RU" sz="4000" b="1" i="1" dirty="0" smtClean="0">
                <a:solidFill>
                  <a:srgbClr val="002060"/>
                </a:solidFill>
              </a:rPr>
              <a:t>-), 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ащ</a:t>
            </a:r>
            <a:r>
              <a:rPr lang="ru-RU" sz="4000" b="1" i="1" dirty="0" smtClean="0">
                <a:solidFill>
                  <a:srgbClr val="002060"/>
                </a:solidFill>
              </a:rPr>
              <a:t>-(-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ящ</a:t>
            </a:r>
            <a:r>
              <a:rPr lang="ru-RU" sz="4000" b="1" i="1" dirty="0" smtClean="0">
                <a:solidFill>
                  <a:srgbClr val="002060"/>
                </a:solidFill>
              </a:rPr>
              <a:t>-),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вш</a:t>
            </a:r>
            <a:r>
              <a:rPr lang="ru-RU" sz="4000" b="1" i="1" dirty="0" smtClean="0">
                <a:solidFill>
                  <a:srgbClr val="002060"/>
                </a:solidFill>
              </a:rPr>
              <a:t>-, -ш-,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-ем-(-ом-), -им-,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002060"/>
                </a:solidFill>
              </a:rPr>
              <a:t>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енн</a:t>
            </a:r>
            <a:r>
              <a:rPr lang="ru-RU" sz="4000" b="1" i="1" dirty="0" smtClean="0">
                <a:solidFill>
                  <a:srgbClr val="002060"/>
                </a:solidFill>
              </a:rPr>
              <a:t>-,-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нн</a:t>
            </a:r>
            <a:r>
              <a:rPr lang="ru-RU" sz="4000" b="1" i="1" dirty="0" smtClean="0">
                <a:solidFill>
                  <a:srgbClr val="002060"/>
                </a:solidFill>
              </a:rPr>
              <a:t>-, -т-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4000" b="1" i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779912" y="1541519"/>
            <a:ext cx="2448272" cy="144016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211567" y="1542658"/>
            <a:ext cx="2568345" cy="143902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963483" y="3140968"/>
            <a:ext cx="5632858" cy="30243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94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558" y="2348880"/>
            <a:ext cx="851363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Бушу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ющ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ий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шторм, колючий ветер, красиво причешемся, разгнева</a:t>
            </a:r>
            <a:r>
              <a:rPr lang="ru-RU" sz="3600" b="1" i="1" u="sng" dirty="0">
                <a:solidFill>
                  <a:srgbClr val="FF0000"/>
                </a:solidFill>
              </a:rPr>
              <a:t>нн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ый тренер, стеклянная ваза, откры</a:t>
            </a:r>
            <a:r>
              <a:rPr lang="ru-RU" sz="3600" b="1" i="1" u="sng" dirty="0">
                <a:solidFill>
                  <a:srgbClr val="FF0000"/>
                </a:solidFill>
              </a:rPr>
              <a:t>т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ая книга, быстро скач</a:t>
            </a:r>
            <a:r>
              <a:rPr lang="ru-RU" sz="3600" b="1" i="1" u="sng" dirty="0">
                <a:solidFill>
                  <a:srgbClr val="FF0000"/>
                </a:solidFill>
              </a:rPr>
              <a:t>ущ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ий, внимательно присмотришься, салютуют победе, принёс</a:t>
            </a:r>
            <a:r>
              <a:rPr lang="ru-RU" sz="3600" b="1" i="1" u="sng" dirty="0">
                <a:solidFill>
                  <a:srgbClr val="FF0000"/>
                </a:solidFill>
              </a:rPr>
              <a:t>ш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ий удачу, распределимся по группам, проверя</a:t>
            </a:r>
            <a:r>
              <a:rPr lang="ru-RU" sz="3600" b="1" i="1" u="sng" dirty="0">
                <a:solidFill>
                  <a:srgbClr val="FF0000"/>
                </a:solidFill>
              </a:rPr>
              <a:t>ем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ая ударением, кожаный пояс, завяза</a:t>
            </a:r>
            <a:r>
              <a:rPr lang="ru-RU" sz="3600" b="1" i="1" u="sng" dirty="0">
                <a:solidFill>
                  <a:srgbClr val="FF0000"/>
                </a:solidFill>
              </a:rPr>
              <a:t>нн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ый узлом, вед</a:t>
            </a:r>
            <a:r>
              <a:rPr lang="ru-RU" sz="3600" b="1" i="1" u="sng" dirty="0">
                <a:solidFill>
                  <a:srgbClr val="FF0000"/>
                </a:solidFill>
              </a:rPr>
              <a:t>ом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ый руководителем, напористый характер, разби</a:t>
            </a:r>
            <a:r>
              <a:rPr lang="ru-RU" sz="3600" b="1" i="1" u="sng" dirty="0">
                <a:solidFill>
                  <a:srgbClr val="FF0000"/>
                </a:solidFill>
              </a:rPr>
              <a:t>т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ая чашка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76632" y="45309"/>
            <a:ext cx="2653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u="sng" dirty="0">
                <a:solidFill>
                  <a:srgbClr val="C00000"/>
                </a:solidFill>
              </a:rPr>
              <a:t>ПОВТОРЕНИЕ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557" y="692696"/>
            <a:ext cx="85136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2800" b="1" u="sng" dirty="0" smtClean="0">
                <a:solidFill>
                  <a:schemeClr val="bg1"/>
                </a:solidFill>
              </a:rPr>
              <a:t>Задание.</a:t>
            </a:r>
            <a:r>
              <a:rPr lang="ru-RU" sz="2800" b="1" dirty="0" smtClean="0">
                <a:solidFill>
                  <a:schemeClr val="bg1"/>
                </a:solidFill>
              </a:rPr>
              <a:t>   </a:t>
            </a:r>
            <a:r>
              <a:rPr lang="ru-RU" sz="2800" dirty="0" smtClean="0">
                <a:solidFill>
                  <a:prstClr val="black"/>
                </a:solidFill>
              </a:rPr>
              <a:t>Выборочный </a:t>
            </a:r>
            <a:r>
              <a:rPr lang="ru-RU" sz="2800" dirty="0">
                <a:solidFill>
                  <a:prstClr val="black"/>
                </a:solidFill>
              </a:rPr>
              <a:t>диктант. Послушайте </a:t>
            </a:r>
            <a:r>
              <a:rPr lang="ru-RU" sz="2800" dirty="0" smtClean="0">
                <a:solidFill>
                  <a:prstClr val="black"/>
                </a:solidFill>
              </a:rPr>
              <a:t>      словосочетания </a:t>
            </a:r>
            <a:r>
              <a:rPr lang="ru-RU" sz="2800" dirty="0">
                <a:solidFill>
                  <a:prstClr val="black"/>
                </a:solidFill>
              </a:rPr>
              <a:t>и выпишите </a:t>
            </a:r>
            <a:r>
              <a:rPr lang="ru-RU" sz="2800" dirty="0" smtClean="0">
                <a:solidFill>
                  <a:prstClr val="black"/>
                </a:solidFill>
              </a:rPr>
              <a:t>причастия, выделяя </a:t>
            </a:r>
            <a:r>
              <a:rPr lang="ru-RU" sz="2800" dirty="0">
                <a:solidFill>
                  <a:prstClr val="black"/>
                </a:solidFill>
              </a:rPr>
              <a:t>их грамматические суффиксы.</a:t>
            </a:r>
            <a:r>
              <a:rPr lang="ru-RU" sz="4000" dirty="0">
                <a:solidFill>
                  <a:prstClr val="black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7707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100" y="269740"/>
            <a:ext cx="86053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>Изобразительно-выразительные возможности причастия </a:t>
            </a:r>
            <a:endParaRPr lang="ru-RU" sz="28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текст на с. 59; упр. </a:t>
            </a:r>
            <a:r>
              <a:rPr lang="ru-RU" sz="2400" dirty="0" smtClean="0"/>
              <a:t>612)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0626" y="1916832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   Шь</a:t>
            </a:r>
            <a:r>
              <a:rPr lang="ru-RU" sz="2400" b="1" i="1" u="sng" dirty="0" smtClean="0">
                <a:solidFill>
                  <a:srgbClr val="FF0000"/>
                </a:solidFill>
              </a:rPr>
              <a:t>ющ</a:t>
            </a:r>
            <a:r>
              <a:rPr lang="ru-RU" sz="2400" b="1" i="1" dirty="0" smtClean="0"/>
              <a:t>ая </a:t>
            </a:r>
            <a:r>
              <a:rPr lang="ru-RU" sz="2400" b="1" i="1" dirty="0"/>
              <a:t>девочка, постукива</a:t>
            </a:r>
            <a:r>
              <a:rPr lang="ru-RU" sz="2400" b="1" i="1" u="sng" dirty="0">
                <a:solidFill>
                  <a:srgbClr val="FF0000"/>
                </a:solidFill>
              </a:rPr>
              <a:t>ющ</a:t>
            </a:r>
            <a:r>
              <a:rPr lang="ru-RU" sz="2400" b="1" i="1" dirty="0"/>
              <a:t>ая машинка, проши</a:t>
            </a:r>
            <a:r>
              <a:rPr lang="ru-RU" sz="2400" b="1" i="1" u="sng" dirty="0">
                <a:solidFill>
                  <a:srgbClr val="FF0000"/>
                </a:solidFill>
              </a:rPr>
              <a:t>т</a:t>
            </a:r>
            <a:r>
              <a:rPr lang="ru-RU" sz="2400" b="1" i="1" dirty="0"/>
              <a:t>ая строчка, крут</a:t>
            </a:r>
            <a:r>
              <a:rPr lang="ru-RU" sz="2400" b="1" i="1" u="sng" dirty="0">
                <a:solidFill>
                  <a:srgbClr val="FF0000"/>
                </a:solidFill>
              </a:rPr>
              <a:t>ящ</a:t>
            </a:r>
            <a:r>
              <a:rPr lang="ru-RU" sz="2400" b="1" i="1" dirty="0"/>
              <a:t>аяся ручка, насаж</a:t>
            </a:r>
            <a:r>
              <a:rPr lang="ru-RU" sz="2400" b="1" i="1" u="sng" dirty="0">
                <a:solidFill>
                  <a:srgbClr val="FF0000"/>
                </a:solidFill>
              </a:rPr>
              <a:t>енн</a:t>
            </a:r>
            <a:r>
              <a:rPr lang="ru-RU" sz="2400" b="1" i="1" dirty="0"/>
              <a:t>ая шпулька, придержива</a:t>
            </a:r>
            <a:r>
              <a:rPr lang="ru-RU" sz="2400" b="1" i="1" u="sng" dirty="0">
                <a:solidFill>
                  <a:srgbClr val="FF0000"/>
                </a:solidFill>
              </a:rPr>
              <a:t>ем</a:t>
            </a:r>
            <a:r>
              <a:rPr lang="ru-RU" sz="2400" b="1" i="1" dirty="0"/>
              <a:t>ая ткань; выпилива</a:t>
            </a:r>
            <a:r>
              <a:rPr lang="ru-RU" sz="2400" b="1" i="1" u="sng" dirty="0">
                <a:solidFill>
                  <a:srgbClr val="FF0000"/>
                </a:solidFill>
              </a:rPr>
              <a:t>ющ</a:t>
            </a:r>
            <a:r>
              <a:rPr lang="ru-RU" sz="2400" b="1" i="1" dirty="0"/>
              <a:t>ий мальчик, прикрепл</a:t>
            </a:r>
            <a:r>
              <a:rPr lang="ru-RU" sz="2400" b="1" i="1" u="sng" dirty="0">
                <a:solidFill>
                  <a:srgbClr val="FF0000"/>
                </a:solidFill>
              </a:rPr>
              <a:t>ённ</a:t>
            </a:r>
            <a:r>
              <a:rPr lang="ru-RU" sz="2400" b="1" i="1" dirty="0"/>
              <a:t>ая деталь, направля</a:t>
            </a:r>
            <a:r>
              <a:rPr lang="ru-RU" sz="2400" b="1" i="1" u="sng" dirty="0">
                <a:solidFill>
                  <a:srgbClr val="FF0000"/>
                </a:solidFill>
              </a:rPr>
              <a:t>ющ</a:t>
            </a:r>
            <a:r>
              <a:rPr lang="ru-RU" sz="2400" b="1" i="1" dirty="0"/>
              <a:t>ая рука, застёгну</a:t>
            </a:r>
            <a:r>
              <a:rPr lang="ru-RU" sz="2400" b="1" i="1" u="sng" dirty="0">
                <a:solidFill>
                  <a:srgbClr val="FF0000"/>
                </a:solidFill>
              </a:rPr>
              <a:t>т</a:t>
            </a:r>
            <a:r>
              <a:rPr lang="ru-RU" sz="2400" b="1" i="1" dirty="0"/>
              <a:t>ый халат; крут</a:t>
            </a:r>
            <a:r>
              <a:rPr lang="ru-RU" sz="2400" b="1" i="1" u="sng" dirty="0">
                <a:solidFill>
                  <a:srgbClr val="FF0000"/>
                </a:solidFill>
              </a:rPr>
              <a:t>ящ</a:t>
            </a:r>
            <a:r>
              <a:rPr lang="ru-RU" sz="2400" b="1" i="1" dirty="0"/>
              <a:t>ийся коловорот, держ</a:t>
            </a:r>
            <a:r>
              <a:rPr lang="ru-RU" sz="2400" b="1" i="1" u="sng" dirty="0">
                <a:solidFill>
                  <a:srgbClr val="FF0000"/>
                </a:solidFill>
              </a:rPr>
              <a:t>ащ</a:t>
            </a:r>
            <a:r>
              <a:rPr lang="ru-RU" sz="2400" b="1" i="1" dirty="0"/>
              <a:t>ая рука, нажима</a:t>
            </a:r>
            <a:r>
              <a:rPr lang="ru-RU" sz="2400" b="1" i="1" u="sng" dirty="0">
                <a:solidFill>
                  <a:srgbClr val="FF0000"/>
                </a:solidFill>
              </a:rPr>
              <a:t>ющ</a:t>
            </a:r>
            <a:r>
              <a:rPr lang="ru-RU" sz="2400" b="1" i="1" dirty="0"/>
              <a:t>ая ладонь,  образу</a:t>
            </a:r>
            <a:r>
              <a:rPr lang="ru-RU" sz="2400" b="1" i="1" u="sng" dirty="0">
                <a:solidFill>
                  <a:srgbClr val="FF0000"/>
                </a:solidFill>
              </a:rPr>
              <a:t>ющ</a:t>
            </a:r>
            <a:r>
              <a:rPr lang="ru-RU" sz="2400" b="1" i="1" dirty="0"/>
              <a:t>ееся отверстие; пиш</a:t>
            </a:r>
            <a:r>
              <a:rPr lang="ru-RU" sz="2400" b="1" i="1" u="sng" dirty="0">
                <a:solidFill>
                  <a:srgbClr val="FF0000"/>
                </a:solidFill>
              </a:rPr>
              <a:t>ущ</a:t>
            </a:r>
            <a:r>
              <a:rPr lang="ru-RU" sz="2400" b="1" i="1" dirty="0"/>
              <a:t>ий ученик, увлеч</a:t>
            </a:r>
            <a:r>
              <a:rPr lang="ru-RU" sz="2400" b="1" i="1" u="sng" dirty="0">
                <a:solidFill>
                  <a:srgbClr val="FF0000"/>
                </a:solidFill>
              </a:rPr>
              <a:t>ённ</a:t>
            </a:r>
            <a:r>
              <a:rPr lang="ru-RU" sz="2400" b="1" i="1" dirty="0"/>
              <a:t>ый человек, реш</a:t>
            </a:r>
            <a:r>
              <a:rPr lang="ru-RU" sz="2400" b="1" i="1" u="sng" dirty="0">
                <a:solidFill>
                  <a:srgbClr val="FF0000"/>
                </a:solidFill>
              </a:rPr>
              <a:t>ённ</a:t>
            </a:r>
            <a:r>
              <a:rPr lang="ru-RU" sz="2400" b="1" i="1" dirty="0"/>
              <a:t>ая задача, записа</a:t>
            </a:r>
            <a:r>
              <a:rPr lang="ru-RU" sz="2400" b="1" i="1" u="sng" dirty="0">
                <a:solidFill>
                  <a:srgbClr val="FF0000"/>
                </a:solidFill>
              </a:rPr>
              <a:t>нн</a:t>
            </a:r>
            <a:r>
              <a:rPr lang="ru-RU" sz="2400" b="1" i="1" dirty="0"/>
              <a:t>ый пример, выполня</a:t>
            </a:r>
            <a:r>
              <a:rPr lang="ru-RU" sz="2400" b="1" i="1" u="sng" dirty="0">
                <a:solidFill>
                  <a:srgbClr val="FF0000"/>
                </a:solidFill>
              </a:rPr>
              <a:t>ем</a:t>
            </a:r>
            <a:r>
              <a:rPr lang="ru-RU" sz="2400" b="1" i="1" dirty="0"/>
              <a:t>ое задание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7702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7401" y="44932"/>
            <a:ext cx="28604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/>
              <a:t>Упражнение  613</a:t>
            </a:r>
            <a:endParaRPr lang="ru-RU" sz="2800" b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67522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Тема </a:t>
            </a:r>
            <a:r>
              <a:rPr lang="ru-RU" sz="2400" b="1" dirty="0" smtClean="0"/>
              <a:t>текста?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341433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prstClr val="black"/>
                </a:solidFill>
              </a:rPr>
              <a:t>Русский лес ранней осенью</a:t>
            </a:r>
            <a:endParaRPr lang="ru-RU" sz="2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2132856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</a:rPr>
              <a:t>    Красив </a:t>
            </a:r>
            <a:r>
              <a:rPr lang="ru-RU" sz="2400" b="1" i="1" dirty="0">
                <a:solidFill>
                  <a:prstClr val="black"/>
                </a:solidFill>
              </a:rPr>
              <a:t>и печален русский лес в ранние осенние дни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3298954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>
                <a:solidFill>
                  <a:prstClr val="black"/>
                </a:solidFill>
              </a:rPr>
              <a:t>Художественное описание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132856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Основная </a:t>
            </a:r>
            <a:r>
              <a:rPr lang="ru-RU" sz="2400" b="1" dirty="0"/>
              <a:t>мысль</a:t>
            </a:r>
            <a:r>
              <a:rPr lang="ru-RU" sz="2400" b="1" dirty="0" smtClean="0"/>
              <a:t>?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29895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Тип </a:t>
            </a:r>
            <a:r>
              <a:rPr lang="ru-RU" sz="2400" b="1" dirty="0"/>
              <a:t>речи?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49" y="568152"/>
            <a:ext cx="9159749" cy="628984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234564" y="6403241"/>
            <a:ext cx="3792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Е</a:t>
            </a:r>
            <a:r>
              <a:rPr lang="ru-RU" sz="2000" b="1" dirty="0" smtClean="0"/>
              <a:t>.  Золотов</a:t>
            </a:r>
            <a:r>
              <a:rPr lang="ru-RU" sz="2000" b="1" dirty="0"/>
              <a:t>. Одноименная осень</a:t>
            </a:r>
          </a:p>
        </p:txBody>
      </p:sp>
    </p:spTree>
    <p:extLst>
      <p:ext uri="{BB962C8B-B14F-4D97-AF65-F5344CB8AC3E}">
        <p14:creationId xmlns:p14="http://schemas.microsoft.com/office/powerpoint/2010/main" val="78830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373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1262" y="6327284"/>
            <a:ext cx="4393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</a:rPr>
              <a:t>И. С. Остроухов Золотая осень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. 1886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6327284"/>
            <a:ext cx="2943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упражнения 613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260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Тема Office</vt:lpstr>
      <vt:lpstr>Роль причастия в художественном описании</vt:lpstr>
      <vt:lpstr>СУФФИКСЫ   ПРИЧАСТИЙ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Lady Vic</dc:creator>
  <cp:keywords>Причастие</cp:keywords>
  <cp:lastModifiedBy>DNA7 X64</cp:lastModifiedBy>
  <cp:revision>24</cp:revision>
  <dcterms:created xsi:type="dcterms:W3CDTF">2015-01-02T07:55:25Z</dcterms:created>
  <dcterms:modified xsi:type="dcterms:W3CDTF">2015-01-11T17:23:01Z</dcterms:modified>
</cp:coreProperties>
</file>