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B8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 autoAdjust="0"/>
    <p:restoredTop sz="94737" autoAdjust="0"/>
  </p:normalViewPr>
  <p:slideViewPr>
    <p:cSldViewPr>
      <p:cViewPr varScale="1">
        <p:scale>
          <a:sx n="68" d="100"/>
          <a:sy n="68" d="100"/>
        </p:scale>
        <p:origin x="-11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8F58-62CD-4A12-B0BE-DFBC7A2004E8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7BB6-1038-49BC-984F-DCF9ED3D5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24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8F58-62CD-4A12-B0BE-DFBC7A2004E8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7BB6-1038-49BC-984F-DCF9ED3D5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91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8F58-62CD-4A12-B0BE-DFBC7A2004E8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7BB6-1038-49BC-984F-DCF9ED3D5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539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8F58-62CD-4A12-B0BE-DFBC7A2004E8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7BB6-1038-49BC-984F-DCF9ED3D5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758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8F58-62CD-4A12-B0BE-DFBC7A2004E8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7BB6-1038-49BC-984F-DCF9ED3D5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918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8F58-62CD-4A12-B0BE-DFBC7A2004E8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7BB6-1038-49BC-984F-DCF9ED3D5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234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8F58-62CD-4A12-B0BE-DFBC7A2004E8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7BB6-1038-49BC-984F-DCF9ED3D5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750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8F58-62CD-4A12-B0BE-DFBC7A2004E8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7BB6-1038-49BC-984F-DCF9ED3D5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259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8F58-62CD-4A12-B0BE-DFBC7A2004E8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7BB6-1038-49BC-984F-DCF9ED3D5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080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8F58-62CD-4A12-B0BE-DFBC7A2004E8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7BB6-1038-49BC-984F-DCF9ED3D5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439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8F58-62CD-4A12-B0BE-DFBC7A2004E8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7BB6-1038-49BC-984F-DCF9ED3D5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798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A8F58-62CD-4A12-B0BE-DFBC7A2004E8}" type="datetimeFigureOut">
              <a:rPr lang="ru-RU" smtClean="0"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17BB6-1038-49BC-984F-DCF9ED3D5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474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4.png"/><Relationship Id="rId7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8.png"/><Relationship Id="rId7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ctrTitle"/>
              </p:nvPr>
            </p:nvSpPr>
            <p:spPr>
              <a:xfrm>
                <a:off x="683568" y="260648"/>
                <a:ext cx="7776864" cy="936103"/>
              </a:xfrm>
            </p:spPr>
            <p:txBody>
              <a:bodyPr>
                <a:norm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de-DE" b="1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de-DE" b="1" i="0" smtClean="0">
                              <a:latin typeface="Cambria Math"/>
                            </a:rPr>
                            <m:t>𝐜𝐨𝐬</m:t>
                          </m:r>
                        </m:fName>
                        <m:e>
                          <m:r>
                            <a:rPr lang="en-US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≤</m:t>
                          </m:r>
                          <m:r>
                            <a:rPr lang="en-US" b="1" i="1" smtClean="0">
                              <a:latin typeface="Cambria Math"/>
                            </a:rPr>
                            <m:t>𝒂</m:t>
                          </m:r>
                        </m:e>
                      </m:func>
                    </m:oMath>
                  </m:oMathPara>
                </a14:m>
                <a:endParaRPr lang="ru-RU" b="1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683568" y="260648"/>
                <a:ext cx="7776864" cy="936103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одзаголовок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856443" y="6021288"/>
                <a:ext cx="7272808" cy="600472"/>
              </a:xfrm>
              <a:ln w="19050">
                <a:solidFill>
                  <a:schemeClr val="bg1"/>
                </a:solidFill>
              </a:ln>
            </p:spPr>
            <p:txBody>
              <a:bodyPr>
                <a:no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b="1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b="1" dirty="0" smtClean="0">
                              <a:solidFill>
                                <a:srgbClr val="08B80C"/>
                              </a:solidFill>
                            </a:rPr>
                            <m:t>arccos</m:t>
                          </m:r>
                          <m:r>
                            <m:rPr>
                              <m:nor/>
                            </m:rPr>
                            <a:rPr lang="en-US" b="1" i="0" dirty="0" smtClean="0">
                              <a:solidFill>
                                <a:srgbClr val="002060"/>
                              </a:solidFill>
                            </a:rPr>
                            <m:t>a</m:t>
                          </m:r>
                          <m:r>
                            <m:rPr>
                              <m:nor/>
                            </m:rPr>
                            <a:rPr lang="en-US" b="1" dirty="0" smtClean="0">
                              <a:solidFill>
                                <a:srgbClr val="08B80C"/>
                              </a:solidFill>
                            </a:rPr>
                            <m:t> + 2</m:t>
                          </m:r>
                          <m:r>
                            <a:rPr lang="en-US" b="1" i="1" smtClean="0">
                              <a:solidFill>
                                <a:srgbClr val="08B80C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  <m:r>
                            <a:rPr lang="en-US" b="1" i="1" smtClean="0">
                              <a:solidFill>
                                <a:srgbClr val="08B80C"/>
                              </a:solidFill>
                              <a:latin typeface="Cambria Math"/>
                              <a:ea typeface="Cambria Math"/>
                            </a:rPr>
                            <m:t>𝒏</m:t>
                          </m:r>
                          <m:r>
                            <m:rPr>
                              <m:nor/>
                            </m:rPr>
                            <a:rPr lang="ru-RU" b="1" dirty="0">
                              <a:solidFill>
                                <a:srgbClr val="08B80C"/>
                              </a:solidFill>
                            </a:rPr>
                            <m:t> </m:t>
                          </m:r>
                          <m:r>
                            <a:rPr lang="en-US" b="1" i="1" dirty="0" smtClean="0">
                              <a:solidFill>
                                <a:srgbClr val="08B80C"/>
                              </a:solidFill>
                              <a:latin typeface="Cambria Math"/>
                            </a:rPr>
                            <m:t>;</m:t>
                          </m:r>
                          <m:r>
                            <m:rPr>
                              <m:nor/>
                            </m:rPr>
                            <a:rPr lang="en-US" b="1" i="0" dirty="0" smtClean="0">
                              <a:solidFill>
                                <a:srgbClr val="08B80C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m:rPr>
                              <m:nor/>
                            </m:rPr>
                            <a:rPr lang="en-US" b="1" dirty="0" smtClean="0">
                              <a:solidFill>
                                <a:srgbClr val="08B80C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m:rPr>
                              <m:nor/>
                            </m:rPr>
                            <a:rPr lang="en-US" b="1" dirty="0" smtClean="0">
                              <a:solidFill>
                                <a:srgbClr val="08B80C"/>
                              </a:solidFill>
                              <a:latin typeface="Cambria Math"/>
                            </a:rPr>
                            <m:t>𝜋</m:t>
                          </m:r>
                          <m:r>
                            <m:rPr>
                              <m:nor/>
                            </m:rPr>
                            <a:rPr lang="en-US" b="1" i="0" dirty="0" smtClean="0">
                              <a:solidFill>
                                <a:srgbClr val="08B80C"/>
                              </a:solidFill>
                              <a:latin typeface="Cambria Math"/>
                            </a:rPr>
                            <m:t>-</m:t>
                          </m:r>
                          <m:r>
                            <m:rPr>
                              <m:nor/>
                            </m:rPr>
                            <a:rPr lang="en-US" b="1" dirty="0" smtClean="0">
                              <a:solidFill>
                                <a:srgbClr val="08B80C"/>
                              </a:solidFill>
                            </a:rPr>
                            <m:t>arccos</m:t>
                          </m:r>
                          <m:r>
                            <m:rPr>
                              <m:nor/>
                            </m:rPr>
                            <a:rPr lang="en-US" b="1" i="0" dirty="0" smtClean="0">
                              <a:solidFill>
                                <a:srgbClr val="002060"/>
                              </a:solidFill>
                            </a:rPr>
                            <m:t>a</m:t>
                          </m:r>
                          <m:r>
                            <m:rPr>
                              <m:nor/>
                            </m:rPr>
                            <a:rPr lang="en-US" b="1" i="0" dirty="0" smtClean="0">
                              <a:solidFill>
                                <a:srgbClr val="08B80C"/>
                              </a:solidFill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b="1" dirty="0" smtClean="0">
                              <a:solidFill>
                                <a:srgbClr val="08B80C"/>
                              </a:solidFill>
                            </a:rPr>
                            <m:t> + 2</m:t>
                          </m:r>
                          <m:r>
                            <a:rPr lang="en-US" b="1" i="1" smtClean="0">
                              <a:solidFill>
                                <a:srgbClr val="08B80C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  <m:r>
                            <a:rPr lang="en-US" b="1" i="1" smtClean="0">
                              <a:solidFill>
                                <a:srgbClr val="08B80C"/>
                              </a:solidFill>
                              <a:latin typeface="Cambria Math"/>
                              <a:ea typeface="Cambria Math"/>
                            </a:rPr>
                            <m:t>𝒏</m:t>
                          </m:r>
                          <m:r>
                            <m:rPr>
                              <m:nor/>
                            </m:rPr>
                            <a:rPr lang="ru-RU" b="1" dirty="0">
                              <a:solidFill>
                                <a:srgbClr val="08B80C"/>
                              </a:solidFill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ru-RU" b="1" dirty="0"/>
              </a:p>
            </p:txBody>
          </p:sp>
        </mc:Choice>
        <mc:Fallback>
          <p:sp>
            <p:nvSpPr>
              <p:cNvPr id="3" name="Под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856443" y="6021288"/>
                <a:ext cx="7272808" cy="600472"/>
              </a:xfrm>
              <a:blipFill rotWithShape="1">
                <a:blip r:embed="rId3"/>
                <a:stretch>
                  <a:fillRect/>
                </a:stretch>
              </a:blipFill>
              <a:ln w="19050"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2843808" y="1988840"/>
            <a:ext cx="2952328" cy="28803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 стрелкой 5"/>
          <p:cNvCxnSpPr>
            <a:stCxn id="15" idx="2"/>
          </p:cNvCxnSpPr>
          <p:nvPr/>
        </p:nvCxnSpPr>
        <p:spPr>
          <a:xfrm>
            <a:off x="2626209" y="3427259"/>
            <a:ext cx="4106031" cy="174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4319972" y="1340768"/>
            <a:ext cx="0" cy="410445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2339752" y="2780928"/>
                <a:ext cx="57291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2780928"/>
                <a:ext cx="572913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5724128" y="2916233"/>
                <a:ext cx="50526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2916233"/>
                <a:ext cx="505267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4417090" y="1196752"/>
                <a:ext cx="442942" cy="7199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7090" y="1196752"/>
                <a:ext cx="442942" cy="71994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4355976" y="4871328"/>
                <a:ext cx="612860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</a:rPr>
                            <m:t>3</m:t>
                          </m:r>
                          <m:r>
                            <a:rPr lang="ru-RU" sz="24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4871328"/>
                <a:ext cx="612860" cy="78380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Прямая соединительная линия 19"/>
          <p:cNvCxnSpPr/>
          <p:nvPr/>
        </p:nvCxnSpPr>
        <p:spPr>
          <a:xfrm>
            <a:off x="3419872" y="1340768"/>
            <a:ext cx="0" cy="43143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Блок-схема: узел 21"/>
          <p:cNvSpPr/>
          <p:nvPr/>
        </p:nvSpPr>
        <p:spPr>
          <a:xfrm>
            <a:off x="3347864" y="3344362"/>
            <a:ext cx="144016" cy="143876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3347864" y="2204864"/>
            <a:ext cx="144016" cy="143876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3347864" y="4509120"/>
            <a:ext cx="144016" cy="143876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2842356" y="2273300"/>
            <a:ext cx="573944" cy="2286000"/>
          </a:xfrm>
          <a:custGeom>
            <a:avLst/>
            <a:gdLst>
              <a:gd name="connsiteX0" fmla="*/ 573944 w 573944"/>
              <a:gd name="connsiteY0" fmla="*/ 0 h 2286000"/>
              <a:gd name="connsiteX1" fmla="*/ 472344 w 573944"/>
              <a:gd name="connsiteY1" fmla="*/ 101600 h 2286000"/>
              <a:gd name="connsiteX2" fmla="*/ 370744 w 573944"/>
              <a:gd name="connsiteY2" fmla="*/ 215900 h 2286000"/>
              <a:gd name="connsiteX3" fmla="*/ 256444 w 573944"/>
              <a:gd name="connsiteY3" fmla="*/ 355600 h 2286000"/>
              <a:gd name="connsiteX4" fmla="*/ 167544 w 573944"/>
              <a:gd name="connsiteY4" fmla="*/ 495300 h 2286000"/>
              <a:gd name="connsiteX5" fmla="*/ 142144 w 573944"/>
              <a:gd name="connsiteY5" fmla="*/ 558800 h 2286000"/>
              <a:gd name="connsiteX6" fmla="*/ 91344 w 573944"/>
              <a:gd name="connsiteY6" fmla="*/ 698500 h 2286000"/>
              <a:gd name="connsiteX7" fmla="*/ 40544 w 573944"/>
              <a:gd name="connsiteY7" fmla="*/ 838200 h 2286000"/>
              <a:gd name="connsiteX8" fmla="*/ 15144 w 573944"/>
              <a:gd name="connsiteY8" fmla="*/ 990600 h 2286000"/>
              <a:gd name="connsiteX9" fmla="*/ 2444 w 573944"/>
              <a:gd name="connsiteY9" fmla="*/ 1092200 h 2286000"/>
              <a:gd name="connsiteX10" fmla="*/ 2444 w 573944"/>
              <a:gd name="connsiteY10" fmla="*/ 1219200 h 2286000"/>
              <a:gd name="connsiteX11" fmla="*/ 27844 w 573944"/>
              <a:gd name="connsiteY11" fmla="*/ 1358900 h 2286000"/>
              <a:gd name="connsiteX12" fmla="*/ 65944 w 573944"/>
              <a:gd name="connsiteY12" fmla="*/ 1549400 h 2286000"/>
              <a:gd name="connsiteX13" fmla="*/ 116744 w 573944"/>
              <a:gd name="connsiteY13" fmla="*/ 1689100 h 2286000"/>
              <a:gd name="connsiteX14" fmla="*/ 167544 w 573944"/>
              <a:gd name="connsiteY14" fmla="*/ 1841500 h 2286000"/>
              <a:gd name="connsiteX15" fmla="*/ 231044 w 573944"/>
              <a:gd name="connsiteY15" fmla="*/ 1930400 h 2286000"/>
              <a:gd name="connsiteX16" fmla="*/ 294544 w 573944"/>
              <a:gd name="connsiteY16" fmla="*/ 2044700 h 2286000"/>
              <a:gd name="connsiteX17" fmla="*/ 408844 w 573944"/>
              <a:gd name="connsiteY17" fmla="*/ 2133600 h 2286000"/>
              <a:gd name="connsiteX18" fmla="*/ 497744 w 573944"/>
              <a:gd name="connsiteY18" fmla="*/ 2235200 h 2286000"/>
              <a:gd name="connsiteX19" fmla="*/ 561244 w 573944"/>
              <a:gd name="connsiteY19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73944" h="2286000">
                <a:moveTo>
                  <a:pt x="573944" y="0"/>
                </a:moveTo>
                <a:cubicBezTo>
                  <a:pt x="540077" y="33867"/>
                  <a:pt x="506211" y="65617"/>
                  <a:pt x="472344" y="101600"/>
                </a:cubicBezTo>
                <a:cubicBezTo>
                  <a:pt x="438477" y="137583"/>
                  <a:pt x="406727" y="173567"/>
                  <a:pt x="370744" y="215900"/>
                </a:cubicBezTo>
                <a:cubicBezTo>
                  <a:pt x="334761" y="258233"/>
                  <a:pt x="290311" y="309034"/>
                  <a:pt x="256444" y="355600"/>
                </a:cubicBezTo>
                <a:cubicBezTo>
                  <a:pt x="222577" y="402166"/>
                  <a:pt x="186594" y="461433"/>
                  <a:pt x="167544" y="495300"/>
                </a:cubicBezTo>
                <a:cubicBezTo>
                  <a:pt x="148494" y="529167"/>
                  <a:pt x="154844" y="524933"/>
                  <a:pt x="142144" y="558800"/>
                </a:cubicBezTo>
                <a:cubicBezTo>
                  <a:pt x="129444" y="592667"/>
                  <a:pt x="91344" y="698500"/>
                  <a:pt x="91344" y="698500"/>
                </a:cubicBezTo>
                <a:cubicBezTo>
                  <a:pt x="74411" y="745067"/>
                  <a:pt x="53244" y="789517"/>
                  <a:pt x="40544" y="838200"/>
                </a:cubicBezTo>
                <a:cubicBezTo>
                  <a:pt x="27844" y="886883"/>
                  <a:pt x="21494" y="948267"/>
                  <a:pt x="15144" y="990600"/>
                </a:cubicBezTo>
                <a:cubicBezTo>
                  <a:pt x="8794" y="1032933"/>
                  <a:pt x="4561" y="1054100"/>
                  <a:pt x="2444" y="1092200"/>
                </a:cubicBezTo>
                <a:cubicBezTo>
                  <a:pt x="327" y="1130300"/>
                  <a:pt x="-1789" y="1174750"/>
                  <a:pt x="2444" y="1219200"/>
                </a:cubicBezTo>
                <a:cubicBezTo>
                  <a:pt x="6677" y="1263650"/>
                  <a:pt x="17261" y="1303867"/>
                  <a:pt x="27844" y="1358900"/>
                </a:cubicBezTo>
                <a:cubicBezTo>
                  <a:pt x="38427" y="1413933"/>
                  <a:pt x="51127" y="1494367"/>
                  <a:pt x="65944" y="1549400"/>
                </a:cubicBezTo>
                <a:cubicBezTo>
                  <a:pt x="80761" y="1604433"/>
                  <a:pt x="99811" y="1640417"/>
                  <a:pt x="116744" y="1689100"/>
                </a:cubicBezTo>
                <a:cubicBezTo>
                  <a:pt x="133677" y="1737783"/>
                  <a:pt x="148494" y="1801283"/>
                  <a:pt x="167544" y="1841500"/>
                </a:cubicBezTo>
                <a:cubicBezTo>
                  <a:pt x="186594" y="1881717"/>
                  <a:pt x="209877" y="1896533"/>
                  <a:pt x="231044" y="1930400"/>
                </a:cubicBezTo>
                <a:cubicBezTo>
                  <a:pt x="252211" y="1964267"/>
                  <a:pt x="264911" y="2010833"/>
                  <a:pt x="294544" y="2044700"/>
                </a:cubicBezTo>
                <a:cubicBezTo>
                  <a:pt x="324177" y="2078567"/>
                  <a:pt x="374977" y="2101850"/>
                  <a:pt x="408844" y="2133600"/>
                </a:cubicBezTo>
                <a:cubicBezTo>
                  <a:pt x="442711" y="2165350"/>
                  <a:pt x="472344" y="2209800"/>
                  <a:pt x="497744" y="2235200"/>
                </a:cubicBezTo>
                <a:cubicBezTo>
                  <a:pt x="523144" y="2260600"/>
                  <a:pt x="552777" y="2266950"/>
                  <a:pt x="561244" y="2286000"/>
                </a:cubicBezTo>
              </a:path>
            </a:pathLst>
          </a:cu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3419872" y="2916233"/>
            <a:ext cx="386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32240" y="3208620"/>
            <a:ext cx="564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COS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1734281" y="1974031"/>
                <a:ext cx="16135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</a:t>
                </a:r>
                <a:r>
                  <a:rPr lang="en-US" dirty="0" err="1" smtClean="0"/>
                  <a:t>rccos</a:t>
                </a:r>
                <a:r>
                  <a:rPr lang="en-US" sz="2400" dirty="0" err="1" smtClean="0"/>
                  <a:t>a</a:t>
                </a:r>
                <a:r>
                  <a:rPr lang="en-US" sz="2400" dirty="0" smtClean="0"/>
                  <a:t> </a:t>
                </a:r>
                <a:r>
                  <a:rPr lang="en-US" sz="2000" dirty="0" smtClean="0"/>
                  <a:t>+ 2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𝑛</m:t>
                    </m:r>
                  </m:oMath>
                </a14:m>
                <a:endParaRPr lang="ru-RU" sz="2000" dirty="0"/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4281" y="1974031"/>
                <a:ext cx="1613583" cy="461665"/>
              </a:xfrm>
              <a:prstGeom prst="rect">
                <a:avLst/>
              </a:prstGeom>
              <a:blipFill rotWithShape="1">
                <a:blip r:embed="rId8"/>
                <a:stretch>
                  <a:fillRect l="-3019" t="-10526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/>
              <p:cNvSpPr txBox="1"/>
              <p:nvPr/>
            </p:nvSpPr>
            <p:spPr>
              <a:xfrm>
                <a:off x="1259632" y="4350225"/>
                <a:ext cx="21587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(2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en-US" dirty="0" smtClean="0"/>
                  <a:t>- </a:t>
                </a:r>
                <a:r>
                  <a:rPr lang="en-US" dirty="0" err="1" smtClean="0"/>
                  <a:t>arccos</a:t>
                </a:r>
                <a:r>
                  <a:rPr lang="en-US" sz="2400" dirty="0" err="1" smtClean="0"/>
                  <a:t>a</a:t>
                </a:r>
                <a:r>
                  <a:rPr lang="en-US" sz="2400" dirty="0" smtClean="0"/>
                  <a:t>) </a:t>
                </a:r>
                <a:r>
                  <a:rPr lang="en-US" sz="2000" dirty="0" smtClean="0"/>
                  <a:t>+ 2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𝑛</m:t>
                    </m:r>
                  </m:oMath>
                </a14:m>
                <a:endParaRPr lang="ru-RU" sz="2000" dirty="0"/>
              </a:p>
            </p:txBody>
          </p:sp>
        </mc:Choice>
        <mc:Fallback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4350225"/>
                <a:ext cx="2158732" cy="461665"/>
              </a:xfrm>
              <a:prstGeom prst="rect">
                <a:avLst/>
              </a:prstGeom>
              <a:blipFill rotWithShape="1">
                <a:blip r:embed="rId9"/>
                <a:stretch>
                  <a:fillRect l="-2542" t="-10667" b="-30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Круговая стрелка 41"/>
          <p:cNvSpPr/>
          <p:nvPr/>
        </p:nvSpPr>
        <p:spPr>
          <a:xfrm rot="16200000" flipV="1">
            <a:off x="3129641" y="2157802"/>
            <a:ext cx="2726412" cy="2548386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/>
              <p:cNvSpPr txBox="1"/>
              <p:nvPr/>
            </p:nvSpPr>
            <p:spPr>
              <a:xfrm>
                <a:off x="5724128" y="3358733"/>
                <a:ext cx="82779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  <a:ea typeface="Cambria Math"/>
                        </a:rPr>
                        <m:t>2</m:t>
                      </m:r>
                      <m:r>
                        <a:rPr lang="ru-RU" sz="360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3358733"/>
                <a:ext cx="827791" cy="646331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Стрелка вправо 63"/>
          <p:cNvSpPr/>
          <p:nvPr/>
        </p:nvSpPr>
        <p:spPr>
          <a:xfrm rot="2930438">
            <a:off x="3097135" y="4319281"/>
            <a:ext cx="260493" cy="15648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8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523761" y="226120"/>
                <a:ext cx="8229600" cy="970632"/>
              </a:xfrm>
            </p:spPr>
            <p:txBody>
              <a:bodyPr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de-DE" b="1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de-DE" b="1" i="0" smtClean="0">
                              <a:latin typeface="Cambria Math"/>
                            </a:rPr>
                            <m:t>𝐜𝐨𝐬</m:t>
                          </m:r>
                        </m:fName>
                        <m:e>
                          <m:r>
                            <a:rPr lang="en-US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≥</m:t>
                          </m:r>
                          <m:r>
                            <a:rPr lang="en-US" b="1" i="1" smtClean="0">
                              <a:latin typeface="Cambria Math"/>
                            </a:rPr>
                            <m:t>𝒂</m:t>
                          </m:r>
                        </m:e>
                      </m:func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23761" y="226120"/>
                <a:ext cx="8229600" cy="970632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5877272"/>
                <a:ext cx="8229600" cy="752947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b="1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b="1" i="0" dirty="0" smtClean="0">
                              <a:solidFill>
                                <a:srgbClr val="08B80C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lang="en-US" b="1" dirty="0" smtClean="0">
                              <a:solidFill>
                                <a:srgbClr val="08B80C"/>
                              </a:solidFill>
                            </a:rPr>
                            <m:t>arccos</m:t>
                          </m:r>
                          <m:r>
                            <m:rPr>
                              <m:nor/>
                            </m:rPr>
                            <a:rPr lang="en-US" b="1" i="0" dirty="0" smtClean="0">
                              <a:solidFill>
                                <a:srgbClr val="002060"/>
                              </a:solidFill>
                            </a:rPr>
                            <m:t>a</m:t>
                          </m:r>
                          <m:r>
                            <m:rPr>
                              <m:nor/>
                            </m:rPr>
                            <a:rPr lang="en-US" sz="3600" b="1" dirty="0" smtClean="0">
                              <a:solidFill>
                                <a:srgbClr val="08B80C"/>
                              </a:solidFill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1" dirty="0" smtClean="0">
                              <a:solidFill>
                                <a:srgbClr val="08B80C"/>
                              </a:solidFill>
                            </a:rPr>
                            <m:t>+ 2</m:t>
                          </m:r>
                          <m:r>
                            <a:rPr lang="en-US" b="1" i="1" smtClean="0">
                              <a:solidFill>
                                <a:srgbClr val="08B80C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  <m:r>
                            <a:rPr lang="en-US" b="1" i="1" smtClean="0">
                              <a:solidFill>
                                <a:srgbClr val="08B80C"/>
                              </a:solidFill>
                              <a:latin typeface="Cambria Math"/>
                              <a:ea typeface="Cambria Math"/>
                            </a:rPr>
                            <m:t>𝒏</m:t>
                          </m:r>
                          <m:r>
                            <a:rPr lang="en-US" b="1" i="1" dirty="0" smtClean="0">
                              <a:solidFill>
                                <a:srgbClr val="08B80C"/>
                              </a:solidFill>
                              <a:latin typeface="Cambria Math"/>
                            </a:rPr>
                            <m:t>;</m:t>
                          </m:r>
                          <m:r>
                            <m:rPr>
                              <m:nor/>
                            </m:rPr>
                            <a:rPr lang="en-US" b="1" dirty="0" smtClean="0">
                              <a:solidFill>
                                <a:srgbClr val="08B80C"/>
                              </a:solidFill>
                            </a:rPr>
                            <m:t>arccos</m:t>
                          </m:r>
                          <m:r>
                            <m:rPr>
                              <m:nor/>
                            </m:rPr>
                            <a:rPr lang="en-US" b="1" i="0" dirty="0" smtClean="0">
                              <a:solidFill>
                                <a:srgbClr val="002060"/>
                              </a:solidFill>
                            </a:rPr>
                            <m:t>a</m:t>
                          </m:r>
                          <m:r>
                            <m:rPr>
                              <m:nor/>
                            </m:rPr>
                            <a:rPr lang="en-US" sz="4800" b="1" dirty="0" smtClean="0">
                              <a:solidFill>
                                <a:srgbClr val="08B80C"/>
                              </a:solidFill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1" dirty="0" smtClean="0">
                              <a:solidFill>
                                <a:srgbClr val="08B80C"/>
                              </a:solidFill>
                            </a:rPr>
                            <m:t>+ 2</m:t>
                          </m:r>
                          <m:r>
                            <a:rPr lang="en-US" b="1" i="1" smtClean="0">
                              <a:solidFill>
                                <a:srgbClr val="08B80C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  <m:r>
                            <a:rPr lang="en-US" b="1" i="1" smtClean="0">
                              <a:solidFill>
                                <a:srgbClr val="08B80C"/>
                              </a:solidFill>
                              <a:latin typeface="Cambria Math"/>
                              <a:ea typeface="Cambria Math"/>
                            </a:rPr>
                            <m:t>𝒏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5877272"/>
                <a:ext cx="8229600" cy="752947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>
          <a:xfrm>
            <a:off x="2843808" y="1988840"/>
            <a:ext cx="2952328" cy="28803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" name="Прямая со стрелкой 4"/>
          <p:cNvCxnSpPr>
            <a:stCxn id="7" idx="2"/>
          </p:cNvCxnSpPr>
          <p:nvPr/>
        </p:nvCxnSpPr>
        <p:spPr>
          <a:xfrm>
            <a:off x="2626209" y="3427259"/>
            <a:ext cx="4106031" cy="174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4319972" y="1340768"/>
            <a:ext cx="0" cy="410445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2339752" y="2780928"/>
                <a:ext cx="57291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2780928"/>
                <a:ext cx="572913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5724128" y="2916233"/>
                <a:ext cx="50526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2916233"/>
                <a:ext cx="505267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4417090" y="1196752"/>
                <a:ext cx="442942" cy="7199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7090" y="1196752"/>
                <a:ext cx="442942" cy="71994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4355976" y="4871328"/>
                <a:ext cx="612860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</a:rPr>
                            <m:t>3</m:t>
                          </m:r>
                          <m:r>
                            <a:rPr lang="ru-RU" sz="24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4871328"/>
                <a:ext cx="612860" cy="78380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Прямая соединительная линия 10"/>
          <p:cNvCxnSpPr/>
          <p:nvPr/>
        </p:nvCxnSpPr>
        <p:spPr>
          <a:xfrm>
            <a:off x="3419872" y="1340768"/>
            <a:ext cx="0" cy="43143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Блок-схема: узел 11"/>
          <p:cNvSpPr/>
          <p:nvPr/>
        </p:nvSpPr>
        <p:spPr>
          <a:xfrm>
            <a:off x="3347864" y="3344362"/>
            <a:ext cx="144016" cy="143876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3347864" y="2204864"/>
            <a:ext cx="144016" cy="143876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3347864" y="4509120"/>
            <a:ext cx="144016" cy="143876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419872" y="2924944"/>
            <a:ext cx="386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732240" y="3208620"/>
            <a:ext cx="564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COS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1734281" y="1974031"/>
                <a:ext cx="16135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</a:t>
                </a:r>
                <a:r>
                  <a:rPr lang="en-US" dirty="0" err="1" smtClean="0"/>
                  <a:t>rccos</a:t>
                </a:r>
                <a:r>
                  <a:rPr lang="en-US" sz="2400" dirty="0" err="1" smtClean="0"/>
                  <a:t>a</a:t>
                </a:r>
                <a:r>
                  <a:rPr lang="en-US" sz="2400" dirty="0" smtClean="0"/>
                  <a:t> </a:t>
                </a:r>
                <a:r>
                  <a:rPr lang="en-US" sz="2000" dirty="0" smtClean="0"/>
                  <a:t>+ 2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𝑛</m:t>
                    </m:r>
                  </m:oMath>
                </a14:m>
                <a:endParaRPr lang="ru-RU" sz="2000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4281" y="1974031"/>
                <a:ext cx="1613583" cy="461665"/>
              </a:xfrm>
              <a:prstGeom prst="rect">
                <a:avLst/>
              </a:prstGeom>
              <a:blipFill rotWithShape="1">
                <a:blip r:embed="rId8"/>
                <a:stretch>
                  <a:fillRect l="-3019" t="-10526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1610850" y="4350225"/>
                <a:ext cx="173701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- </a:t>
                </a:r>
                <a:r>
                  <a:rPr lang="en-US" dirty="0" err="1" smtClean="0"/>
                  <a:t>arccos</a:t>
                </a:r>
                <a:r>
                  <a:rPr lang="en-US" sz="2400" dirty="0" err="1" smtClean="0"/>
                  <a:t>a</a:t>
                </a:r>
                <a:r>
                  <a:rPr lang="en-US" sz="2400" dirty="0" smtClean="0"/>
                  <a:t> </a:t>
                </a:r>
                <a:r>
                  <a:rPr lang="en-US" sz="2000" dirty="0" smtClean="0"/>
                  <a:t>+ 2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𝑛</m:t>
                    </m:r>
                  </m:oMath>
                </a14:m>
                <a:endParaRPr lang="ru-RU" sz="2000" dirty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0850" y="4350225"/>
                <a:ext cx="1737014" cy="461665"/>
              </a:xfrm>
              <a:prstGeom prst="rect">
                <a:avLst/>
              </a:prstGeom>
              <a:blipFill rotWithShape="1">
                <a:blip r:embed="rId9"/>
                <a:stretch>
                  <a:fillRect l="-2807" t="-10667" b="-30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Круговая стрелка 19"/>
          <p:cNvSpPr/>
          <p:nvPr/>
        </p:nvSpPr>
        <p:spPr>
          <a:xfrm rot="16200000" flipV="1">
            <a:off x="3129641" y="2157802"/>
            <a:ext cx="2726412" cy="2548386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5724128" y="3358733"/>
                <a:ext cx="82779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  <a:ea typeface="Cambria Math"/>
                        </a:rPr>
                        <m:t>2</m:t>
                      </m:r>
                      <m:r>
                        <a:rPr lang="ru-RU" sz="360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3358733"/>
                <a:ext cx="827791" cy="646331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Полилиния 23"/>
          <p:cNvSpPr/>
          <p:nvPr/>
        </p:nvSpPr>
        <p:spPr>
          <a:xfrm>
            <a:off x="3429000" y="1988820"/>
            <a:ext cx="2377995" cy="2882399"/>
          </a:xfrm>
          <a:custGeom>
            <a:avLst/>
            <a:gdLst>
              <a:gd name="connsiteX0" fmla="*/ 0 w 2377995"/>
              <a:gd name="connsiteY0" fmla="*/ 2590800 h 2882399"/>
              <a:gd name="connsiteX1" fmla="*/ 190500 w 2377995"/>
              <a:gd name="connsiteY1" fmla="*/ 2712720 h 2882399"/>
              <a:gd name="connsiteX2" fmla="*/ 358140 w 2377995"/>
              <a:gd name="connsiteY2" fmla="*/ 2781300 h 2882399"/>
              <a:gd name="connsiteX3" fmla="*/ 563880 w 2377995"/>
              <a:gd name="connsiteY3" fmla="*/ 2857500 h 2882399"/>
              <a:gd name="connsiteX4" fmla="*/ 792480 w 2377995"/>
              <a:gd name="connsiteY4" fmla="*/ 2872740 h 2882399"/>
              <a:gd name="connsiteX5" fmla="*/ 1021080 w 2377995"/>
              <a:gd name="connsiteY5" fmla="*/ 2880360 h 2882399"/>
              <a:gd name="connsiteX6" fmla="*/ 1287780 w 2377995"/>
              <a:gd name="connsiteY6" fmla="*/ 2834640 h 2882399"/>
              <a:gd name="connsiteX7" fmla="*/ 1432560 w 2377995"/>
              <a:gd name="connsiteY7" fmla="*/ 2788920 h 2882399"/>
              <a:gd name="connsiteX8" fmla="*/ 1531620 w 2377995"/>
              <a:gd name="connsiteY8" fmla="*/ 2750820 h 2882399"/>
              <a:gd name="connsiteX9" fmla="*/ 1645920 w 2377995"/>
              <a:gd name="connsiteY9" fmla="*/ 2682240 h 2882399"/>
              <a:gd name="connsiteX10" fmla="*/ 1775460 w 2377995"/>
              <a:gd name="connsiteY10" fmla="*/ 2598420 h 2882399"/>
              <a:gd name="connsiteX11" fmla="*/ 1905000 w 2377995"/>
              <a:gd name="connsiteY11" fmla="*/ 2491740 h 2882399"/>
              <a:gd name="connsiteX12" fmla="*/ 2019300 w 2377995"/>
              <a:gd name="connsiteY12" fmla="*/ 2377440 h 2882399"/>
              <a:gd name="connsiteX13" fmla="*/ 2118360 w 2377995"/>
              <a:gd name="connsiteY13" fmla="*/ 2255520 h 2882399"/>
              <a:gd name="connsiteX14" fmla="*/ 2240280 w 2377995"/>
              <a:gd name="connsiteY14" fmla="*/ 2042160 h 2882399"/>
              <a:gd name="connsiteX15" fmla="*/ 2308860 w 2377995"/>
              <a:gd name="connsiteY15" fmla="*/ 1866900 h 2882399"/>
              <a:gd name="connsiteX16" fmla="*/ 2362200 w 2377995"/>
              <a:gd name="connsiteY16" fmla="*/ 1661160 h 2882399"/>
              <a:gd name="connsiteX17" fmla="*/ 2377440 w 2377995"/>
              <a:gd name="connsiteY17" fmla="*/ 1432560 h 2882399"/>
              <a:gd name="connsiteX18" fmla="*/ 2346960 w 2377995"/>
              <a:gd name="connsiteY18" fmla="*/ 1181100 h 2882399"/>
              <a:gd name="connsiteX19" fmla="*/ 2270760 w 2377995"/>
              <a:gd name="connsiteY19" fmla="*/ 906780 h 2882399"/>
              <a:gd name="connsiteX20" fmla="*/ 2171700 w 2377995"/>
              <a:gd name="connsiteY20" fmla="*/ 723900 h 2882399"/>
              <a:gd name="connsiteX21" fmla="*/ 2042160 w 2377995"/>
              <a:gd name="connsiteY21" fmla="*/ 525780 h 2882399"/>
              <a:gd name="connsiteX22" fmla="*/ 1889760 w 2377995"/>
              <a:gd name="connsiteY22" fmla="*/ 373380 h 2882399"/>
              <a:gd name="connsiteX23" fmla="*/ 1691640 w 2377995"/>
              <a:gd name="connsiteY23" fmla="*/ 228600 h 2882399"/>
              <a:gd name="connsiteX24" fmla="*/ 1485900 w 2377995"/>
              <a:gd name="connsiteY24" fmla="*/ 121920 h 2882399"/>
              <a:gd name="connsiteX25" fmla="*/ 1249680 w 2377995"/>
              <a:gd name="connsiteY25" fmla="*/ 45720 h 2882399"/>
              <a:gd name="connsiteX26" fmla="*/ 1036320 w 2377995"/>
              <a:gd name="connsiteY26" fmla="*/ 7620 h 2882399"/>
              <a:gd name="connsiteX27" fmla="*/ 891540 w 2377995"/>
              <a:gd name="connsiteY27" fmla="*/ 0 h 2882399"/>
              <a:gd name="connsiteX28" fmla="*/ 716280 w 2377995"/>
              <a:gd name="connsiteY28" fmla="*/ 22860 h 2882399"/>
              <a:gd name="connsiteX29" fmla="*/ 548640 w 2377995"/>
              <a:gd name="connsiteY29" fmla="*/ 38100 h 2882399"/>
              <a:gd name="connsiteX30" fmla="*/ 342900 w 2377995"/>
              <a:gd name="connsiteY30" fmla="*/ 106680 h 2882399"/>
              <a:gd name="connsiteX31" fmla="*/ 205740 w 2377995"/>
              <a:gd name="connsiteY31" fmla="*/ 167640 h 2882399"/>
              <a:gd name="connsiteX32" fmla="*/ 106680 w 2377995"/>
              <a:gd name="connsiteY32" fmla="*/ 228600 h 2882399"/>
              <a:gd name="connsiteX33" fmla="*/ 0 w 2377995"/>
              <a:gd name="connsiteY33" fmla="*/ 297180 h 2882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377995" h="2882399">
                <a:moveTo>
                  <a:pt x="0" y="2590800"/>
                </a:moveTo>
                <a:cubicBezTo>
                  <a:pt x="65405" y="2635885"/>
                  <a:pt x="130810" y="2680970"/>
                  <a:pt x="190500" y="2712720"/>
                </a:cubicBezTo>
                <a:cubicBezTo>
                  <a:pt x="250190" y="2744470"/>
                  <a:pt x="295910" y="2757170"/>
                  <a:pt x="358140" y="2781300"/>
                </a:cubicBezTo>
                <a:cubicBezTo>
                  <a:pt x="420370" y="2805430"/>
                  <a:pt x="491490" y="2842260"/>
                  <a:pt x="563880" y="2857500"/>
                </a:cubicBezTo>
                <a:cubicBezTo>
                  <a:pt x="636270" y="2872740"/>
                  <a:pt x="716280" y="2868930"/>
                  <a:pt x="792480" y="2872740"/>
                </a:cubicBezTo>
                <a:cubicBezTo>
                  <a:pt x="868680" y="2876550"/>
                  <a:pt x="938530" y="2886710"/>
                  <a:pt x="1021080" y="2880360"/>
                </a:cubicBezTo>
                <a:cubicBezTo>
                  <a:pt x="1103630" y="2874010"/>
                  <a:pt x="1219200" y="2849880"/>
                  <a:pt x="1287780" y="2834640"/>
                </a:cubicBezTo>
                <a:cubicBezTo>
                  <a:pt x="1356360" y="2819400"/>
                  <a:pt x="1391920" y="2802890"/>
                  <a:pt x="1432560" y="2788920"/>
                </a:cubicBezTo>
                <a:cubicBezTo>
                  <a:pt x="1473200" y="2774950"/>
                  <a:pt x="1496060" y="2768600"/>
                  <a:pt x="1531620" y="2750820"/>
                </a:cubicBezTo>
                <a:cubicBezTo>
                  <a:pt x="1567180" y="2733040"/>
                  <a:pt x="1605280" y="2707640"/>
                  <a:pt x="1645920" y="2682240"/>
                </a:cubicBezTo>
                <a:cubicBezTo>
                  <a:pt x="1686560" y="2656840"/>
                  <a:pt x="1732280" y="2630170"/>
                  <a:pt x="1775460" y="2598420"/>
                </a:cubicBezTo>
                <a:cubicBezTo>
                  <a:pt x="1818640" y="2566670"/>
                  <a:pt x="1864360" y="2528570"/>
                  <a:pt x="1905000" y="2491740"/>
                </a:cubicBezTo>
                <a:cubicBezTo>
                  <a:pt x="1945640" y="2454910"/>
                  <a:pt x="1983740" y="2416810"/>
                  <a:pt x="2019300" y="2377440"/>
                </a:cubicBezTo>
                <a:cubicBezTo>
                  <a:pt x="2054860" y="2338070"/>
                  <a:pt x="2081530" y="2311400"/>
                  <a:pt x="2118360" y="2255520"/>
                </a:cubicBezTo>
                <a:cubicBezTo>
                  <a:pt x="2155190" y="2199640"/>
                  <a:pt x="2208530" y="2106930"/>
                  <a:pt x="2240280" y="2042160"/>
                </a:cubicBezTo>
                <a:cubicBezTo>
                  <a:pt x="2272030" y="1977390"/>
                  <a:pt x="2288540" y="1930400"/>
                  <a:pt x="2308860" y="1866900"/>
                </a:cubicBezTo>
                <a:cubicBezTo>
                  <a:pt x="2329180" y="1803400"/>
                  <a:pt x="2350770" y="1733550"/>
                  <a:pt x="2362200" y="1661160"/>
                </a:cubicBezTo>
                <a:cubicBezTo>
                  <a:pt x="2373630" y="1588770"/>
                  <a:pt x="2379980" y="1512570"/>
                  <a:pt x="2377440" y="1432560"/>
                </a:cubicBezTo>
                <a:cubicBezTo>
                  <a:pt x="2374900" y="1352550"/>
                  <a:pt x="2364740" y="1268730"/>
                  <a:pt x="2346960" y="1181100"/>
                </a:cubicBezTo>
                <a:cubicBezTo>
                  <a:pt x="2329180" y="1093470"/>
                  <a:pt x="2299970" y="982980"/>
                  <a:pt x="2270760" y="906780"/>
                </a:cubicBezTo>
                <a:cubicBezTo>
                  <a:pt x="2241550" y="830580"/>
                  <a:pt x="2209800" y="787400"/>
                  <a:pt x="2171700" y="723900"/>
                </a:cubicBezTo>
                <a:cubicBezTo>
                  <a:pt x="2133600" y="660400"/>
                  <a:pt x="2089150" y="584200"/>
                  <a:pt x="2042160" y="525780"/>
                </a:cubicBezTo>
                <a:cubicBezTo>
                  <a:pt x="1995170" y="467360"/>
                  <a:pt x="1948180" y="422910"/>
                  <a:pt x="1889760" y="373380"/>
                </a:cubicBezTo>
                <a:cubicBezTo>
                  <a:pt x="1831340" y="323850"/>
                  <a:pt x="1758950" y="270510"/>
                  <a:pt x="1691640" y="228600"/>
                </a:cubicBezTo>
                <a:cubicBezTo>
                  <a:pt x="1624330" y="186690"/>
                  <a:pt x="1559560" y="152400"/>
                  <a:pt x="1485900" y="121920"/>
                </a:cubicBezTo>
                <a:cubicBezTo>
                  <a:pt x="1412240" y="91440"/>
                  <a:pt x="1324610" y="64770"/>
                  <a:pt x="1249680" y="45720"/>
                </a:cubicBezTo>
                <a:cubicBezTo>
                  <a:pt x="1174750" y="26670"/>
                  <a:pt x="1096010" y="15240"/>
                  <a:pt x="1036320" y="7620"/>
                </a:cubicBezTo>
                <a:cubicBezTo>
                  <a:pt x="976630" y="0"/>
                  <a:pt x="944880" y="-2540"/>
                  <a:pt x="891540" y="0"/>
                </a:cubicBezTo>
                <a:cubicBezTo>
                  <a:pt x="838200" y="2540"/>
                  <a:pt x="773430" y="16510"/>
                  <a:pt x="716280" y="22860"/>
                </a:cubicBezTo>
                <a:cubicBezTo>
                  <a:pt x="659130" y="29210"/>
                  <a:pt x="610870" y="24130"/>
                  <a:pt x="548640" y="38100"/>
                </a:cubicBezTo>
                <a:cubicBezTo>
                  <a:pt x="486410" y="52070"/>
                  <a:pt x="400050" y="85090"/>
                  <a:pt x="342900" y="106680"/>
                </a:cubicBezTo>
                <a:cubicBezTo>
                  <a:pt x="285750" y="128270"/>
                  <a:pt x="245110" y="147320"/>
                  <a:pt x="205740" y="167640"/>
                </a:cubicBezTo>
                <a:cubicBezTo>
                  <a:pt x="166370" y="187960"/>
                  <a:pt x="140970" y="207010"/>
                  <a:pt x="106680" y="228600"/>
                </a:cubicBezTo>
                <a:cubicBezTo>
                  <a:pt x="72390" y="250190"/>
                  <a:pt x="0" y="297180"/>
                  <a:pt x="0" y="297180"/>
                </a:cubicBezTo>
              </a:path>
            </a:pathLst>
          </a:cu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9040829">
            <a:off x="3513509" y="2080677"/>
            <a:ext cx="260493" cy="15648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68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5" name="Заголовок 1"/>
              <p:cNvSpPr txBox="1">
                <a:spLocks/>
              </p:cNvSpPr>
              <p:nvPr/>
            </p:nvSpPr>
            <p:spPr>
              <a:xfrm>
                <a:off x="683568" y="260648"/>
                <a:ext cx="7776864" cy="936103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b="1" i="0" dirty="0" smtClean="0">
                    <a:latin typeface="+mj-lt"/>
                  </a:rPr>
                  <a:t>sin</a:t>
                </a:r>
                <a:r>
                  <a:rPr lang="de-DE" b="1" i="0" dirty="0" smtClean="0">
                    <a:latin typeface="+mj-lt"/>
                  </a:rPr>
                  <a:t>⁡</a:t>
                </a:r>
                <a14:m>
                  <m:oMath xmlns:m="http://schemas.openxmlformats.org/officeDocument/2006/math">
                    <m:r>
                      <a:rPr lang="en-US" b="1" i="1" dirty="0" err="1" smtClean="0">
                        <a:latin typeface="Cambria Math"/>
                      </a:rPr>
                      <m:t>𝒙</m:t>
                    </m:r>
                    <m:r>
                      <a:rPr lang="en-US" b="1" i="1" dirty="0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en-US" b="1" i="1" dirty="0" err="1" smtClean="0">
                        <a:latin typeface="Cambria Math"/>
                      </a:rPr>
                      <m:t>𝒂</m:t>
                    </m:r>
                  </m:oMath>
                </a14:m>
                <a:endParaRPr lang="ru-RU" b="1" dirty="0"/>
              </a:p>
            </p:txBody>
          </p:sp>
        </mc:Choice>
        <mc:Fallback>
          <p:sp>
            <p:nvSpPr>
              <p:cNvPr id="25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60648"/>
                <a:ext cx="7776864" cy="936103"/>
              </a:xfrm>
              <a:prstGeom prst="rect">
                <a:avLst/>
              </a:prstGeom>
              <a:blipFill rotWithShape="1">
                <a:blip r:embed="rId2"/>
                <a:stretch>
                  <a:fillRect t="-3268" b="-228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Подзаголовок 2"/>
              <p:cNvSpPr txBox="1">
                <a:spLocks/>
              </p:cNvSpPr>
              <p:nvPr/>
            </p:nvSpPr>
            <p:spPr>
              <a:xfrm>
                <a:off x="539552" y="6021288"/>
                <a:ext cx="7589699" cy="600472"/>
              </a:xfrm>
              <a:prstGeom prst="rect">
                <a:avLst/>
              </a:prstGeom>
              <a:ln w="19050">
                <a:solidFill>
                  <a:schemeClr val="bg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b="1" i="1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b="1" i="1" dirty="0" smtClean="0">
                              <a:solidFill>
                                <a:srgbClr val="08B80C"/>
                              </a:solidFill>
                            </a:rPr>
                            <m:t>arcsin</m:t>
                          </m:r>
                          <m:r>
                            <m:rPr>
                              <m:nor/>
                            </m:rPr>
                            <a:rPr lang="en-US" b="1" i="1" dirty="0" smtClean="0">
                              <a:solidFill>
                                <a:srgbClr val="002060"/>
                              </a:solidFill>
                            </a:rPr>
                            <m:t>a</m:t>
                          </m:r>
                          <m:r>
                            <m:rPr>
                              <m:nor/>
                            </m:rPr>
                            <a:rPr lang="en-US" b="1" dirty="0">
                              <a:solidFill>
                                <a:srgbClr val="08B80C"/>
                              </a:solidFill>
                            </a:rPr>
                            <m:t>+ 2</m:t>
                          </m:r>
                          <m:r>
                            <a:rPr lang="en-US" b="1" i="1">
                              <a:solidFill>
                                <a:srgbClr val="08B80C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  <m:r>
                            <a:rPr lang="en-US" b="1" i="1">
                              <a:solidFill>
                                <a:srgbClr val="08B80C"/>
                              </a:solidFill>
                              <a:latin typeface="Cambria Math"/>
                              <a:ea typeface="Cambria Math"/>
                            </a:rPr>
                            <m:t>𝒏</m:t>
                          </m:r>
                          <m:r>
                            <m:rPr>
                              <m:nor/>
                            </m:rPr>
                            <a:rPr lang="ru-RU" b="1" dirty="0">
                              <a:solidFill>
                                <a:srgbClr val="08B80C"/>
                              </a:solidFill>
                            </a:rPr>
                            <m:t> </m:t>
                          </m:r>
                          <m:r>
                            <a:rPr lang="en-US" b="1" i="1" dirty="0">
                              <a:solidFill>
                                <a:srgbClr val="08B80C"/>
                              </a:solidFill>
                              <a:latin typeface="Cambria Math"/>
                            </a:rPr>
                            <m:t>;</m:t>
                          </m:r>
                          <m:r>
                            <m:rPr>
                              <m:nor/>
                            </m:rPr>
                            <a:rPr lang="en-US" b="1" dirty="0">
                              <a:solidFill>
                                <a:srgbClr val="08B80C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m:rPr>
                              <m:nor/>
                            </m:rPr>
                            <a:rPr lang="en-US" b="1" dirty="0">
                              <a:solidFill>
                                <a:srgbClr val="08B80C"/>
                              </a:solidFill>
                              <a:latin typeface="Cambria Math"/>
                            </a:rPr>
                            <m:t>𝜋</m:t>
                          </m:r>
                          <m:r>
                            <m:rPr>
                              <m:nor/>
                            </m:rPr>
                            <a:rPr lang="en-US" b="1" dirty="0">
                              <a:solidFill>
                                <a:srgbClr val="08B80C"/>
                              </a:solidFill>
                              <a:latin typeface="Cambria Math"/>
                            </a:rPr>
                            <m:t>-</m:t>
                          </m:r>
                          <m:r>
                            <m:rPr>
                              <m:nor/>
                            </m:rPr>
                            <a:rPr lang="en-US" b="1" i="1" dirty="0" smtClean="0">
                              <a:solidFill>
                                <a:srgbClr val="08B80C"/>
                              </a:solidFill>
                            </a:rPr>
                            <m:t>arcsin</m:t>
                          </m:r>
                          <m:r>
                            <m:rPr>
                              <m:nor/>
                            </m:rPr>
                            <a:rPr lang="en-US" b="1" dirty="0">
                              <a:solidFill>
                                <a:srgbClr val="002060"/>
                              </a:solidFill>
                            </a:rPr>
                            <m:t>a</m:t>
                          </m:r>
                          <m:r>
                            <m:rPr>
                              <m:nor/>
                            </m:rPr>
                            <a:rPr lang="en-US" b="1" dirty="0">
                              <a:solidFill>
                                <a:srgbClr val="08B80C"/>
                              </a:solidFill>
                            </a:rPr>
                            <m:t>) + 2</m:t>
                          </m:r>
                          <m:r>
                            <a:rPr lang="en-US" b="1" i="1">
                              <a:solidFill>
                                <a:srgbClr val="08B80C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  <m:r>
                            <a:rPr lang="en-US" b="1" i="1">
                              <a:solidFill>
                                <a:srgbClr val="08B80C"/>
                              </a:solidFill>
                              <a:latin typeface="Cambria Math"/>
                              <a:ea typeface="Cambria Math"/>
                            </a:rPr>
                            <m:t>𝒏</m:t>
                          </m:r>
                          <m:r>
                            <m:rPr>
                              <m:nor/>
                            </m:rPr>
                            <a:rPr lang="ru-RU" b="1" dirty="0">
                              <a:solidFill>
                                <a:srgbClr val="08B80C"/>
                              </a:solidFill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ru-RU" b="1" dirty="0"/>
              </a:p>
            </p:txBody>
          </p:sp>
        </mc:Choice>
        <mc:Fallback>
          <p:sp>
            <p:nvSpPr>
              <p:cNvPr id="26" name="Подзаголовок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6021288"/>
                <a:ext cx="7589699" cy="60047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19050"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Овал 26"/>
          <p:cNvSpPr/>
          <p:nvPr/>
        </p:nvSpPr>
        <p:spPr>
          <a:xfrm>
            <a:off x="2843808" y="1988840"/>
            <a:ext cx="2952328" cy="290842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8" name="Прямая со стрелкой 27"/>
          <p:cNvCxnSpPr>
            <a:stCxn id="30" idx="2"/>
          </p:cNvCxnSpPr>
          <p:nvPr/>
        </p:nvCxnSpPr>
        <p:spPr>
          <a:xfrm>
            <a:off x="2626209" y="3427259"/>
            <a:ext cx="4106031" cy="174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4319972" y="1340768"/>
            <a:ext cx="0" cy="410445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2339752" y="2780928"/>
                <a:ext cx="57291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2780928"/>
                <a:ext cx="572913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5724128" y="2916233"/>
                <a:ext cx="50526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2916233"/>
                <a:ext cx="505267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4417090" y="1196752"/>
                <a:ext cx="442942" cy="7199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7090" y="1196752"/>
                <a:ext cx="442942" cy="71994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/>
              <p:cNvSpPr txBox="1"/>
              <p:nvPr/>
            </p:nvSpPr>
            <p:spPr>
              <a:xfrm>
                <a:off x="4355976" y="4871328"/>
                <a:ext cx="612860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</a:rPr>
                            <m:t>3</m:t>
                          </m:r>
                          <m:r>
                            <a:rPr lang="ru-RU" sz="24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4871328"/>
                <a:ext cx="612860" cy="78380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Прямая соединительная линия 33"/>
          <p:cNvCxnSpPr/>
          <p:nvPr/>
        </p:nvCxnSpPr>
        <p:spPr>
          <a:xfrm flipH="1">
            <a:off x="1817844" y="2559915"/>
            <a:ext cx="507626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Блок-схема: узел 34"/>
          <p:cNvSpPr/>
          <p:nvPr/>
        </p:nvSpPr>
        <p:spPr>
          <a:xfrm>
            <a:off x="4239858" y="2476037"/>
            <a:ext cx="144016" cy="143876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узел 35"/>
          <p:cNvSpPr/>
          <p:nvPr/>
        </p:nvSpPr>
        <p:spPr>
          <a:xfrm>
            <a:off x="5405393" y="2487977"/>
            <a:ext cx="144016" cy="143876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лок-схема: узел 36"/>
          <p:cNvSpPr/>
          <p:nvPr/>
        </p:nvSpPr>
        <p:spPr>
          <a:xfrm>
            <a:off x="3059832" y="2487977"/>
            <a:ext cx="144016" cy="143876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олилиния 37"/>
          <p:cNvSpPr/>
          <p:nvPr/>
        </p:nvSpPr>
        <p:spPr>
          <a:xfrm rot="5400000">
            <a:off x="4047429" y="1118003"/>
            <a:ext cx="573944" cy="2286000"/>
          </a:xfrm>
          <a:custGeom>
            <a:avLst/>
            <a:gdLst>
              <a:gd name="connsiteX0" fmla="*/ 573944 w 573944"/>
              <a:gd name="connsiteY0" fmla="*/ 0 h 2286000"/>
              <a:gd name="connsiteX1" fmla="*/ 472344 w 573944"/>
              <a:gd name="connsiteY1" fmla="*/ 101600 h 2286000"/>
              <a:gd name="connsiteX2" fmla="*/ 370744 w 573944"/>
              <a:gd name="connsiteY2" fmla="*/ 215900 h 2286000"/>
              <a:gd name="connsiteX3" fmla="*/ 256444 w 573944"/>
              <a:gd name="connsiteY3" fmla="*/ 355600 h 2286000"/>
              <a:gd name="connsiteX4" fmla="*/ 167544 w 573944"/>
              <a:gd name="connsiteY4" fmla="*/ 495300 h 2286000"/>
              <a:gd name="connsiteX5" fmla="*/ 142144 w 573944"/>
              <a:gd name="connsiteY5" fmla="*/ 558800 h 2286000"/>
              <a:gd name="connsiteX6" fmla="*/ 91344 w 573944"/>
              <a:gd name="connsiteY6" fmla="*/ 698500 h 2286000"/>
              <a:gd name="connsiteX7" fmla="*/ 40544 w 573944"/>
              <a:gd name="connsiteY7" fmla="*/ 838200 h 2286000"/>
              <a:gd name="connsiteX8" fmla="*/ 15144 w 573944"/>
              <a:gd name="connsiteY8" fmla="*/ 990600 h 2286000"/>
              <a:gd name="connsiteX9" fmla="*/ 2444 w 573944"/>
              <a:gd name="connsiteY9" fmla="*/ 1092200 h 2286000"/>
              <a:gd name="connsiteX10" fmla="*/ 2444 w 573944"/>
              <a:gd name="connsiteY10" fmla="*/ 1219200 h 2286000"/>
              <a:gd name="connsiteX11" fmla="*/ 27844 w 573944"/>
              <a:gd name="connsiteY11" fmla="*/ 1358900 h 2286000"/>
              <a:gd name="connsiteX12" fmla="*/ 65944 w 573944"/>
              <a:gd name="connsiteY12" fmla="*/ 1549400 h 2286000"/>
              <a:gd name="connsiteX13" fmla="*/ 116744 w 573944"/>
              <a:gd name="connsiteY13" fmla="*/ 1689100 h 2286000"/>
              <a:gd name="connsiteX14" fmla="*/ 167544 w 573944"/>
              <a:gd name="connsiteY14" fmla="*/ 1841500 h 2286000"/>
              <a:gd name="connsiteX15" fmla="*/ 231044 w 573944"/>
              <a:gd name="connsiteY15" fmla="*/ 1930400 h 2286000"/>
              <a:gd name="connsiteX16" fmla="*/ 294544 w 573944"/>
              <a:gd name="connsiteY16" fmla="*/ 2044700 h 2286000"/>
              <a:gd name="connsiteX17" fmla="*/ 408844 w 573944"/>
              <a:gd name="connsiteY17" fmla="*/ 2133600 h 2286000"/>
              <a:gd name="connsiteX18" fmla="*/ 497744 w 573944"/>
              <a:gd name="connsiteY18" fmla="*/ 2235200 h 2286000"/>
              <a:gd name="connsiteX19" fmla="*/ 561244 w 573944"/>
              <a:gd name="connsiteY19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73944" h="2286000">
                <a:moveTo>
                  <a:pt x="573944" y="0"/>
                </a:moveTo>
                <a:cubicBezTo>
                  <a:pt x="540077" y="33867"/>
                  <a:pt x="506211" y="65617"/>
                  <a:pt x="472344" y="101600"/>
                </a:cubicBezTo>
                <a:cubicBezTo>
                  <a:pt x="438477" y="137583"/>
                  <a:pt x="406727" y="173567"/>
                  <a:pt x="370744" y="215900"/>
                </a:cubicBezTo>
                <a:cubicBezTo>
                  <a:pt x="334761" y="258233"/>
                  <a:pt x="290311" y="309034"/>
                  <a:pt x="256444" y="355600"/>
                </a:cubicBezTo>
                <a:cubicBezTo>
                  <a:pt x="222577" y="402166"/>
                  <a:pt x="186594" y="461433"/>
                  <a:pt x="167544" y="495300"/>
                </a:cubicBezTo>
                <a:cubicBezTo>
                  <a:pt x="148494" y="529167"/>
                  <a:pt x="154844" y="524933"/>
                  <a:pt x="142144" y="558800"/>
                </a:cubicBezTo>
                <a:cubicBezTo>
                  <a:pt x="129444" y="592667"/>
                  <a:pt x="91344" y="698500"/>
                  <a:pt x="91344" y="698500"/>
                </a:cubicBezTo>
                <a:cubicBezTo>
                  <a:pt x="74411" y="745067"/>
                  <a:pt x="53244" y="789517"/>
                  <a:pt x="40544" y="838200"/>
                </a:cubicBezTo>
                <a:cubicBezTo>
                  <a:pt x="27844" y="886883"/>
                  <a:pt x="21494" y="948267"/>
                  <a:pt x="15144" y="990600"/>
                </a:cubicBezTo>
                <a:cubicBezTo>
                  <a:pt x="8794" y="1032933"/>
                  <a:pt x="4561" y="1054100"/>
                  <a:pt x="2444" y="1092200"/>
                </a:cubicBezTo>
                <a:cubicBezTo>
                  <a:pt x="327" y="1130300"/>
                  <a:pt x="-1789" y="1174750"/>
                  <a:pt x="2444" y="1219200"/>
                </a:cubicBezTo>
                <a:cubicBezTo>
                  <a:pt x="6677" y="1263650"/>
                  <a:pt x="17261" y="1303867"/>
                  <a:pt x="27844" y="1358900"/>
                </a:cubicBezTo>
                <a:cubicBezTo>
                  <a:pt x="38427" y="1413933"/>
                  <a:pt x="51127" y="1494367"/>
                  <a:pt x="65944" y="1549400"/>
                </a:cubicBezTo>
                <a:cubicBezTo>
                  <a:pt x="80761" y="1604433"/>
                  <a:pt x="99811" y="1640417"/>
                  <a:pt x="116744" y="1689100"/>
                </a:cubicBezTo>
                <a:cubicBezTo>
                  <a:pt x="133677" y="1737783"/>
                  <a:pt x="148494" y="1801283"/>
                  <a:pt x="167544" y="1841500"/>
                </a:cubicBezTo>
                <a:cubicBezTo>
                  <a:pt x="186594" y="1881717"/>
                  <a:pt x="209877" y="1896533"/>
                  <a:pt x="231044" y="1930400"/>
                </a:cubicBezTo>
                <a:cubicBezTo>
                  <a:pt x="252211" y="1964267"/>
                  <a:pt x="264911" y="2010833"/>
                  <a:pt x="294544" y="2044700"/>
                </a:cubicBezTo>
                <a:cubicBezTo>
                  <a:pt x="324177" y="2078567"/>
                  <a:pt x="374977" y="2101850"/>
                  <a:pt x="408844" y="2133600"/>
                </a:cubicBezTo>
                <a:cubicBezTo>
                  <a:pt x="442711" y="2165350"/>
                  <a:pt x="472344" y="2209800"/>
                  <a:pt x="497744" y="2235200"/>
                </a:cubicBezTo>
                <a:cubicBezTo>
                  <a:pt x="523144" y="2260600"/>
                  <a:pt x="552777" y="2266950"/>
                  <a:pt x="561244" y="2286000"/>
                </a:cubicBezTo>
              </a:path>
            </a:pathLst>
          </a:cu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311866" y="2052137"/>
            <a:ext cx="386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а</a:t>
            </a:r>
            <a:endParaRPr lang="ru-RU" sz="32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/>
              <p:cNvSpPr txBox="1"/>
              <p:nvPr/>
            </p:nvSpPr>
            <p:spPr>
              <a:xfrm>
                <a:off x="5497949" y="2086310"/>
                <a:ext cx="157062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arcsin</a:t>
                </a:r>
                <a:r>
                  <a:rPr lang="en-US" sz="2400" dirty="0" err="1" smtClean="0"/>
                  <a:t>a</a:t>
                </a:r>
                <a:r>
                  <a:rPr lang="en-US" sz="2400" dirty="0" smtClean="0"/>
                  <a:t> </a:t>
                </a:r>
                <a:r>
                  <a:rPr lang="en-US" sz="2000" dirty="0" smtClean="0"/>
                  <a:t>+ 2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𝑛</m:t>
                    </m:r>
                  </m:oMath>
                </a14:m>
                <a:endParaRPr lang="ru-RU" sz="2000" dirty="0"/>
              </a:p>
            </p:txBody>
          </p:sp>
        </mc:Choice>
        <mc:Fallback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7949" y="2086310"/>
                <a:ext cx="1570623" cy="461665"/>
              </a:xfrm>
              <a:prstGeom prst="rect">
                <a:avLst/>
              </a:prstGeom>
              <a:blipFill rotWithShape="1">
                <a:blip r:embed="rId8"/>
                <a:stretch>
                  <a:fillRect l="-3488" t="-10526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>
                <a:off x="1192649" y="2118047"/>
                <a:ext cx="19987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en-US" dirty="0" smtClean="0"/>
                  <a:t>- </a:t>
                </a:r>
                <a:r>
                  <a:rPr lang="en-US" dirty="0" err="1" smtClean="0"/>
                  <a:t>arcsin</a:t>
                </a:r>
                <a:r>
                  <a:rPr lang="en-US" sz="2400" dirty="0" err="1" smtClean="0"/>
                  <a:t>a</a:t>
                </a:r>
                <a:r>
                  <a:rPr lang="en-US" sz="2400" dirty="0" smtClean="0"/>
                  <a:t>) </a:t>
                </a:r>
                <a:r>
                  <a:rPr lang="en-US" sz="2000" dirty="0" smtClean="0"/>
                  <a:t>+ 2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𝑛</m:t>
                    </m:r>
                  </m:oMath>
                </a14:m>
                <a:endParaRPr lang="ru-RU" sz="2000" dirty="0"/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2649" y="2118047"/>
                <a:ext cx="1998752" cy="461665"/>
              </a:xfrm>
              <a:prstGeom prst="rect">
                <a:avLst/>
              </a:prstGeom>
              <a:blipFill rotWithShape="1">
                <a:blip r:embed="rId9"/>
                <a:stretch>
                  <a:fillRect l="-2744" t="-10526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Круговая стрелка 42"/>
          <p:cNvSpPr/>
          <p:nvPr/>
        </p:nvSpPr>
        <p:spPr>
          <a:xfrm flipV="1">
            <a:off x="2881501" y="2317142"/>
            <a:ext cx="2876941" cy="2548386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43"/>
              <p:cNvSpPr txBox="1"/>
              <p:nvPr/>
            </p:nvSpPr>
            <p:spPr>
              <a:xfrm>
                <a:off x="5724128" y="3358733"/>
                <a:ext cx="82779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  <a:ea typeface="Cambria Math"/>
                        </a:rPr>
                        <m:t>2</m:t>
                      </m:r>
                      <m:r>
                        <a:rPr lang="ru-RU" sz="360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3358733"/>
                <a:ext cx="827791" cy="646331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/>
          <p:cNvSpPr txBox="1"/>
          <p:nvPr/>
        </p:nvSpPr>
        <p:spPr>
          <a:xfrm>
            <a:off x="3786716" y="1259468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SIN</a:t>
            </a:r>
            <a:endParaRPr lang="ru-RU" dirty="0"/>
          </a:p>
        </p:txBody>
      </p:sp>
      <p:sp>
        <p:nvSpPr>
          <p:cNvPr id="50" name="Стрелка вправо 49"/>
          <p:cNvSpPr/>
          <p:nvPr/>
        </p:nvSpPr>
        <p:spPr>
          <a:xfrm rot="8152398">
            <a:off x="3221567" y="2282772"/>
            <a:ext cx="260493" cy="15648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553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Заголовок 1"/>
              <p:cNvSpPr txBox="1">
                <a:spLocks/>
              </p:cNvSpPr>
              <p:nvPr/>
            </p:nvSpPr>
            <p:spPr>
              <a:xfrm>
                <a:off x="683568" y="260648"/>
                <a:ext cx="7776864" cy="936103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b="1" i="0" dirty="0" smtClean="0">
                    <a:latin typeface="+mj-lt"/>
                  </a:rPr>
                  <a:t>sin</a:t>
                </a:r>
                <a:r>
                  <a:rPr lang="de-DE" b="1" i="0" dirty="0" smtClean="0">
                    <a:latin typeface="+mj-lt"/>
                  </a:rPr>
                  <a:t>⁡</a:t>
                </a:r>
                <a14:m>
                  <m:oMath xmlns:m="http://schemas.openxmlformats.org/officeDocument/2006/math">
                    <m:r>
                      <a:rPr lang="en-US" b="1" i="1" dirty="0" err="1" smtClean="0">
                        <a:latin typeface="Cambria Math"/>
                      </a:rPr>
                      <m:t>𝒙</m:t>
                    </m:r>
                    <m:r>
                      <a:rPr lang="en-US" b="1" i="1" dirty="0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b="1" i="1" dirty="0" err="1" smtClean="0">
                        <a:latin typeface="Cambria Math"/>
                      </a:rPr>
                      <m:t>𝒂</m:t>
                    </m:r>
                  </m:oMath>
                </a14:m>
                <a:endParaRPr lang="ru-RU" b="1" dirty="0"/>
              </a:p>
            </p:txBody>
          </p:sp>
        </mc:Choice>
        <mc:Fallback>
          <p:sp>
            <p:nvSpPr>
              <p:cNvPr id="4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60648"/>
                <a:ext cx="7776864" cy="936103"/>
              </a:xfrm>
              <a:prstGeom prst="rect">
                <a:avLst/>
              </a:prstGeom>
              <a:blipFill rotWithShape="1">
                <a:blip r:embed="rId2"/>
                <a:stretch>
                  <a:fillRect t="-3268" b="-228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одзаголовок 2"/>
              <p:cNvSpPr txBox="1">
                <a:spLocks/>
              </p:cNvSpPr>
              <p:nvPr/>
            </p:nvSpPr>
            <p:spPr>
              <a:xfrm>
                <a:off x="539552" y="6021288"/>
                <a:ext cx="8064896" cy="600472"/>
              </a:xfrm>
              <a:prstGeom prst="rect">
                <a:avLst/>
              </a:prstGeom>
              <a:ln w="19050">
                <a:solidFill>
                  <a:schemeClr val="bg1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b="1" i="1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b="1" i="1" dirty="0" smtClean="0">
                              <a:solidFill>
                                <a:srgbClr val="08B80C"/>
                              </a:solidFill>
                            </a:rPr>
                            <m:t>(</m:t>
                          </m:r>
                          <m:r>
                            <a:rPr lang="en-US" b="1" i="1" dirty="0" smtClean="0">
                              <a:solidFill>
                                <a:srgbClr val="08B80C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  <m:r>
                            <m:rPr>
                              <m:nor/>
                            </m:rPr>
                            <a:rPr lang="en-US" b="1" i="1" dirty="0" smtClean="0">
                              <a:solidFill>
                                <a:srgbClr val="08B80C"/>
                              </a:solidFill>
                              <a:latin typeface="Cambria Math"/>
                              <a:ea typeface="Cambria Math"/>
                            </a:rPr>
                            <m:t>- </m:t>
                          </m:r>
                          <m:r>
                            <m:rPr>
                              <m:nor/>
                            </m:rPr>
                            <a:rPr lang="en-US" b="1" i="1" dirty="0" smtClean="0">
                              <a:solidFill>
                                <a:srgbClr val="08B80C"/>
                              </a:solidFill>
                            </a:rPr>
                            <m:t>arcsin</m:t>
                          </m:r>
                          <m:r>
                            <m:rPr>
                              <m:nor/>
                            </m:rPr>
                            <a:rPr lang="en-US" b="1" i="1" dirty="0" smtClean="0">
                              <a:solidFill>
                                <a:srgbClr val="002060"/>
                              </a:solidFill>
                            </a:rPr>
                            <m:t>a</m:t>
                          </m:r>
                          <m:r>
                            <m:rPr>
                              <m:nor/>
                            </m:rPr>
                            <a:rPr lang="en-US" b="1" i="0" dirty="0" smtClean="0">
                              <a:solidFill>
                                <a:srgbClr val="08B80C"/>
                              </a:solidFill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b="1" dirty="0" smtClean="0">
                              <a:solidFill>
                                <a:srgbClr val="08B80C"/>
                              </a:solidFill>
                            </a:rPr>
                            <m:t>+</m:t>
                          </m:r>
                          <m:r>
                            <m:rPr>
                              <m:nor/>
                            </m:rPr>
                            <a:rPr lang="en-US" b="1" dirty="0">
                              <a:solidFill>
                                <a:srgbClr val="08B80C"/>
                              </a:solidFill>
                            </a:rPr>
                            <m:t> 2</m:t>
                          </m:r>
                          <m:r>
                            <a:rPr lang="en-US" b="1" i="1">
                              <a:solidFill>
                                <a:srgbClr val="08B80C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  <m:r>
                            <a:rPr lang="en-US" b="1" i="1">
                              <a:solidFill>
                                <a:srgbClr val="08B80C"/>
                              </a:solidFill>
                              <a:latin typeface="Cambria Math"/>
                              <a:ea typeface="Cambria Math"/>
                            </a:rPr>
                            <m:t>𝒏</m:t>
                          </m:r>
                          <m:r>
                            <m:rPr>
                              <m:nor/>
                            </m:rPr>
                            <a:rPr lang="ru-RU" b="1" dirty="0">
                              <a:solidFill>
                                <a:srgbClr val="08B80C"/>
                              </a:solidFill>
                            </a:rPr>
                            <m:t> </m:t>
                          </m:r>
                          <m:r>
                            <a:rPr lang="en-US" b="1" i="1" dirty="0">
                              <a:solidFill>
                                <a:srgbClr val="08B80C"/>
                              </a:solidFill>
                              <a:latin typeface="Cambria Math"/>
                            </a:rPr>
                            <m:t>;</m:t>
                          </m:r>
                          <m:r>
                            <m:rPr>
                              <m:nor/>
                            </m:rPr>
                            <a:rPr lang="en-US" b="1" dirty="0">
                              <a:solidFill>
                                <a:srgbClr val="08B80C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m:rPr>
                              <m:nor/>
                            </m:rPr>
                            <a:rPr lang="en-US" b="1" i="0" dirty="0" smtClean="0">
                              <a:solidFill>
                                <a:srgbClr val="08B80C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m:rPr>
                              <m:nor/>
                            </m:rPr>
                            <a:rPr lang="en-US" b="1" dirty="0">
                              <a:solidFill>
                                <a:srgbClr val="08B80C"/>
                              </a:solidFill>
                              <a:latin typeface="Cambria Math"/>
                            </a:rPr>
                            <m:t>𝜋</m:t>
                          </m:r>
                          <m:r>
                            <m:rPr>
                              <m:nor/>
                            </m:rPr>
                            <a:rPr lang="en-US" b="1" i="1" dirty="0" smtClean="0">
                              <a:solidFill>
                                <a:srgbClr val="08B80C"/>
                              </a:solidFill>
                              <a:latin typeface="Cambria Math"/>
                            </a:rPr>
                            <m:t>+ </m:t>
                          </m:r>
                          <m:r>
                            <m:rPr>
                              <m:nor/>
                            </m:rPr>
                            <a:rPr lang="en-US" b="1" i="1" dirty="0" smtClean="0">
                              <a:solidFill>
                                <a:srgbClr val="08B80C"/>
                              </a:solidFill>
                            </a:rPr>
                            <m:t>arcsin</m:t>
                          </m:r>
                          <m:r>
                            <m:rPr>
                              <m:nor/>
                            </m:rPr>
                            <a:rPr lang="en-US" b="1" dirty="0">
                              <a:solidFill>
                                <a:srgbClr val="002060"/>
                              </a:solidFill>
                            </a:rPr>
                            <m:t>a</m:t>
                          </m:r>
                          <m:r>
                            <m:rPr>
                              <m:nor/>
                            </m:rPr>
                            <a:rPr lang="en-US" b="1" dirty="0">
                              <a:solidFill>
                                <a:srgbClr val="08B80C"/>
                              </a:solidFill>
                            </a:rPr>
                            <m:t>) + 2</m:t>
                          </m:r>
                          <m:r>
                            <a:rPr lang="en-US" b="1" i="1">
                              <a:solidFill>
                                <a:srgbClr val="08B80C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  <m:r>
                            <a:rPr lang="en-US" b="1" i="1">
                              <a:solidFill>
                                <a:srgbClr val="08B80C"/>
                              </a:solidFill>
                              <a:latin typeface="Cambria Math"/>
                              <a:ea typeface="Cambria Math"/>
                            </a:rPr>
                            <m:t>𝒏</m:t>
                          </m:r>
                          <m:r>
                            <m:rPr>
                              <m:nor/>
                            </m:rPr>
                            <a:rPr lang="ru-RU" b="1" dirty="0">
                              <a:solidFill>
                                <a:srgbClr val="08B80C"/>
                              </a:solidFill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ru-RU" b="1" dirty="0"/>
              </a:p>
            </p:txBody>
          </p:sp>
        </mc:Choice>
        <mc:Fallback>
          <p:sp>
            <p:nvSpPr>
              <p:cNvPr id="5" name="Подзаголовок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6021288"/>
                <a:ext cx="8064896" cy="60047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19050"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Овал 5"/>
          <p:cNvSpPr/>
          <p:nvPr/>
        </p:nvSpPr>
        <p:spPr>
          <a:xfrm>
            <a:off x="2843808" y="1988840"/>
            <a:ext cx="2952328" cy="290842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483768" y="3427259"/>
            <a:ext cx="4106031" cy="174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4319972" y="1340768"/>
            <a:ext cx="0" cy="410445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2339752" y="2780928"/>
                <a:ext cx="57291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2780928"/>
                <a:ext cx="572913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5724128" y="2916233"/>
                <a:ext cx="50526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2916233"/>
                <a:ext cx="505267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4417090" y="1196752"/>
                <a:ext cx="442942" cy="7199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7090" y="1196752"/>
                <a:ext cx="442942" cy="71994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4355976" y="4871328"/>
                <a:ext cx="612860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</a:rPr>
                            <m:t>3</m:t>
                          </m:r>
                          <m:r>
                            <a:rPr lang="ru-RU" sz="24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4871328"/>
                <a:ext cx="612860" cy="78380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Прямая соединительная линия 12"/>
          <p:cNvCxnSpPr/>
          <p:nvPr/>
        </p:nvCxnSpPr>
        <p:spPr>
          <a:xfrm flipH="1">
            <a:off x="1817844" y="2559915"/>
            <a:ext cx="507626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Блок-схема: узел 13"/>
          <p:cNvSpPr/>
          <p:nvPr/>
        </p:nvSpPr>
        <p:spPr>
          <a:xfrm>
            <a:off x="4239858" y="2476037"/>
            <a:ext cx="144016" cy="143876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5405393" y="2487977"/>
            <a:ext cx="144016" cy="143876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3059832" y="2487977"/>
            <a:ext cx="144016" cy="143876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311866" y="2052137"/>
            <a:ext cx="386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а</a:t>
            </a:r>
            <a:endParaRPr lang="ru-RU" sz="32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5497949" y="2086310"/>
                <a:ext cx="208531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(2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en-US" dirty="0" smtClean="0"/>
                  <a:t>+</a:t>
                </a:r>
                <a:r>
                  <a:rPr lang="en-US" dirty="0" err="1" smtClean="0"/>
                  <a:t>arcsin</a:t>
                </a:r>
                <a:r>
                  <a:rPr lang="en-US" sz="2400" dirty="0" err="1" smtClean="0"/>
                  <a:t>a</a:t>
                </a:r>
                <a:r>
                  <a:rPr lang="en-US" dirty="0">
                    <a:solidFill>
                      <a:prstClr val="black"/>
                    </a:solidFill>
                  </a:rPr>
                  <a:t>)</a:t>
                </a:r>
                <a:r>
                  <a:rPr lang="en-US" sz="2400" dirty="0" smtClean="0"/>
                  <a:t> </a:t>
                </a:r>
                <a:r>
                  <a:rPr lang="en-US" sz="2000" dirty="0" smtClean="0"/>
                  <a:t>+ 2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𝑛</m:t>
                    </m:r>
                  </m:oMath>
                </a14:m>
                <a:endParaRPr lang="ru-RU" sz="2000" dirty="0"/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7949" y="2086310"/>
                <a:ext cx="2085314" cy="461665"/>
              </a:xfrm>
              <a:prstGeom prst="rect">
                <a:avLst/>
              </a:prstGeom>
              <a:blipFill rotWithShape="1">
                <a:blip r:embed="rId8"/>
                <a:stretch>
                  <a:fillRect l="-2632" t="-10526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1192649" y="2118047"/>
                <a:ext cx="197970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en-US" dirty="0" smtClean="0"/>
                  <a:t>- </a:t>
                </a:r>
                <a:r>
                  <a:rPr lang="en-US" dirty="0" err="1" smtClean="0"/>
                  <a:t>arcsin</a:t>
                </a:r>
                <a:r>
                  <a:rPr lang="en-US" sz="2400" dirty="0" err="1" smtClean="0"/>
                  <a:t>a</a:t>
                </a:r>
                <a:r>
                  <a:rPr lang="en-US" dirty="0">
                    <a:solidFill>
                      <a:prstClr val="black"/>
                    </a:solidFill>
                  </a:rPr>
                  <a:t>)</a:t>
                </a:r>
                <a:r>
                  <a:rPr lang="en-US" sz="2400" dirty="0" smtClean="0"/>
                  <a:t> </a:t>
                </a:r>
                <a:r>
                  <a:rPr lang="en-US" sz="2000" dirty="0" smtClean="0"/>
                  <a:t>+ 2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𝑛</m:t>
                    </m:r>
                  </m:oMath>
                </a14:m>
                <a:endParaRPr lang="ru-RU" sz="2000" dirty="0"/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2649" y="2118047"/>
                <a:ext cx="1979709" cy="461665"/>
              </a:xfrm>
              <a:prstGeom prst="rect">
                <a:avLst/>
              </a:prstGeom>
              <a:blipFill rotWithShape="1">
                <a:blip r:embed="rId9"/>
                <a:stretch>
                  <a:fillRect l="-2778" t="-10526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Круговая стрелка 21"/>
          <p:cNvSpPr/>
          <p:nvPr/>
        </p:nvSpPr>
        <p:spPr>
          <a:xfrm flipV="1">
            <a:off x="2867094" y="2348880"/>
            <a:ext cx="2876941" cy="2548386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5724128" y="3358733"/>
                <a:ext cx="82779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  <a:ea typeface="Cambria Math"/>
                        </a:rPr>
                        <m:t>2</m:t>
                      </m:r>
                      <m:r>
                        <a:rPr lang="ru-RU" sz="360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3358733"/>
                <a:ext cx="827791" cy="646331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3786716" y="1259468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SIN</a:t>
            </a:r>
            <a:endParaRPr lang="ru-RU" dirty="0"/>
          </a:p>
        </p:txBody>
      </p:sp>
      <p:sp>
        <p:nvSpPr>
          <p:cNvPr id="26" name="Полилиния 25"/>
          <p:cNvSpPr/>
          <p:nvPr/>
        </p:nvSpPr>
        <p:spPr>
          <a:xfrm rot="5400000">
            <a:off x="3122868" y="2295773"/>
            <a:ext cx="2377995" cy="2882399"/>
          </a:xfrm>
          <a:custGeom>
            <a:avLst/>
            <a:gdLst>
              <a:gd name="connsiteX0" fmla="*/ 0 w 2377995"/>
              <a:gd name="connsiteY0" fmla="*/ 2590800 h 2882399"/>
              <a:gd name="connsiteX1" fmla="*/ 190500 w 2377995"/>
              <a:gd name="connsiteY1" fmla="*/ 2712720 h 2882399"/>
              <a:gd name="connsiteX2" fmla="*/ 358140 w 2377995"/>
              <a:gd name="connsiteY2" fmla="*/ 2781300 h 2882399"/>
              <a:gd name="connsiteX3" fmla="*/ 563880 w 2377995"/>
              <a:gd name="connsiteY3" fmla="*/ 2857500 h 2882399"/>
              <a:gd name="connsiteX4" fmla="*/ 792480 w 2377995"/>
              <a:gd name="connsiteY4" fmla="*/ 2872740 h 2882399"/>
              <a:gd name="connsiteX5" fmla="*/ 1021080 w 2377995"/>
              <a:gd name="connsiteY5" fmla="*/ 2880360 h 2882399"/>
              <a:gd name="connsiteX6" fmla="*/ 1287780 w 2377995"/>
              <a:gd name="connsiteY6" fmla="*/ 2834640 h 2882399"/>
              <a:gd name="connsiteX7" fmla="*/ 1432560 w 2377995"/>
              <a:gd name="connsiteY7" fmla="*/ 2788920 h 2882399"/>
              <a:gd name="connsiteX8" fmla="*/ 1531620 w 2377995"/>
              <a:gd name="connsiteY8" fmla="*/ 2750820 h 2882399"/>
              <a:gd name="connsiteX9" fmla="*/ 1645920 w 2377995"/>
              <a:gd name="connsiteY9" fmla="*/ 2682240 h 2882399"/>
              <a:gd name="connsiteX10" fmla="*/ 1775460 w 2377995"/>
              <a:gd name="connsiteY10" fmla="*/ 2598420 h 2882399"/>
              <a:gd name="connsiteX11" fmla="*/ 1905000 w 2377995"/>
              <a:gd name="connsiteY11" fmla="*/ 2491740 h 2882399"/>
              <a:gd name="connsiteX12" fmla="*/ 2019300 w 2377995"/>
              <a:gd name="connsiteY12" fmla="*/ 2377440 h 2882399"/>
              <a:gd name="connsiteX13" fmla="*/ 2118360 w 2377995"/>
              <a:gd name="connsiteY13" fmla="*/ 2255520 h 2882399"/>
              <a:gd name="connsiteX14" fmla="*/ 2240280 w 2377995"/>
              <a:gd name="connsiteY14" fmla="*/ 2042160 h 2882399"/>
              <a:gd name="connsiteX15" fmla="*/ 2308860 w 2377995"/>
              <a:gd name="connsiteY15" fmla="*/ 1866900 h 2882399"/>
              <a:gd name="connsiteX16" fmla="*/ 2362200 w 2377995"/>
              <a:gd name="connsiteY16" fmla="*/ 1661160 h 2882399"/>
              <a:gd name="connsiteX17" fmla="*/ 2377440 w 2377995"/>
              <a:gd name="connsiteY17" fmla="*/ 1432560 h 2882399"/>
              <a:gd name="connsiteX18" fmla="*/ 2346960 w 2377995"/>
              <a:gd name="connsiteY18" fmla="*/ 1181100 h 2882399"/>
              <a:gd name="connsiteX19" fmla="*/ 2270760 w 2377995"/>
              <a:gd name="connsiteY19" fmla="*/ 906780 h 2882399"/>
              <a:gd name="connsiteX20" fmla="*/ 2171700 w 2377995"/>
              <a:gd name="connsiteY20" fmla="*/ 723900 h 2882399"/>
              <a:gd name="connsiteX21" fmla="*/ 2042160 w 2377995"/>
              <a:gd name="connsiteY21" fmla="*/ 525780 h 2882399"/>
              <a:gd name="connsiteX22" fmla="*/ 1889760 w 2377995"/>
              <a:gd name="connsiteY22" fmla="*/ 373380 h 2882399"/>
              <a:gd name="connsiteX23" fmla="*/ 1691640 w 2377995"/>
              <a:gd name="connsiteY23" fmla="*/ 228600 h 2882399"/>
              <a:gd name="connsiteX24" fmla="*/ 1485900 w 2377995"/>
              <a:gd name="connsiteY24" fmla="*/ 121920 h 2882399"/>
              <a:gd name="connsiteX25" fmla="*/ 1249680 w 2377995"/>
              <a:gd name="connsiteY25" fmla="*/ 45720 h 2882399"/>
              <a:gd name="connsiteX26" fmla="*/ 1036320 w 2377995"/>
              <a:gd name="connsiteY26" fmla="*/ 7620 h 2882399"/>
              <a:gd name="connsiteX27" fmla="*/ 891540 w 2377995"/>
              <a:gd name="connsiteY27" fmla="*/ 0 h 2882399"/>
              <a:gd name="connsiteX28" fmla="*/ 716280 w 2377995"/>
              <a:gd name="connsiteY28" fmla="*/ 22860 h 2882399"/>
              <a:gd name="connsiteX29" fmla="*/ 548640 w 2377995"/>
              <a:gd name="connsiteY29" fmla="*/ 38100 h 2882399"/>
              <a:gd name="connsiteX30" fmla="*/ 342900 w 2377995"/>
              <a:gd name="connsiteY30" fmla="*/ 106680 h 2882399"/>
              <a:gd name="connsiteX31" fmla="*/ 205740 w 2377995"/>
              <a:gd name="connsiteY31" fmla="*/ 167640 h 2882399"/>
              <a:gd name="connsiteX32" fmla="*/ 106680 w 2377995"/>
              <a:gd name="connsiteY32" fmla="*/ 228600 h 2882399"/>
              <a:gd name="connsiteX33" fmla="*/ 0 w 2377995"/>
              <a:gd name="connsiteY33" fmla="*/ 297180 h 2882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377995" h="2882399">
                <a:moveTo>
                  <a:pt x="0" y="2590800"/>
                </a:moveTo>
                <a:cubicBezTo>
                  <a:pt x="65405" y="2635885"/>
                  <a:pt x="130810" y="2680970"/>
                  <a:pt x="190500" y="2712720"/>
                </a:cubicBezTo>
                <a:cubicBezTo>
                  <a:pt x="250190" y="2744470"/>
                  <a:pt x="295910" y="2757170"/>
                  <a:pt x="358140" y="2781300"/>
                </a:cubicBezTo>
                <a:cubicBezTo>
                  <a:pt x="420370" y="2805430"/>
                  <a:pt x="491490" y="2842260"/>
                  <a:pt x="563880" y="2857500"/>
                </a:cubicBezTo>
                <a:cubicBezTo>
                  <a:pt x="636270" y="2872740"/>
                  <a:pt x="716280" y="2868930"/>
                  <a:pt x="792480" y="2872740"/>
                </a:cubicBezTo>
                <a:cubicBezTo>
                  <a:pt x="868680" y="2876550"/>
                  <a:pt x="938530" y="2886710"/>
                  <a:pt x="1021080" y="2880360"/>
                </a:cubicBezTo>
                <a:cubicBezTo>
                  <a:pt x="1103630" y="2874010"/>
                  <a:pt x="1219200" y="2849880"/>
                  <a:pt x="1287780" y="2834640"/>
                </a:cubicBezTo>
                <a:cubicBezTo>
                  <a:pt x="1356360" y="2819400"/>
                  <a:pt x="1391920" y="2802890"/>
                  <a:pt x="1432560" y="2788920"/>
                </a:cubicBezTo>
                <a:cubicBezTo>
                  <a:pt x="1473200" y="2774950"/>
                  <a:pt x="1496060" y="2768600"/>
                  <a:pt x="1531620" y="2750820"/>
                </a:cubicBezTo>
                <a:cubicBezTo>
                  <a:pt x="1567180" y="2733040"/>
                  <a:pt x="1605280" y="2707640"/>
                  <a:pt x="1645920" y="2682240"/>
                </a:cubicBezTo>
                <a:cubicBezTo>
                  <a:pt x="1686560" y="2656840"/>
                  <a:pt x="1732280" y="2630170"/>
                  <a:pt x="1775460" y="2598420"/>
                </a:cubicBezTo>
                <a:cubicBezTo>
                  <a:pt x="1818640" y="2566670"/>
                  <a:pt x="1864360" y="2528570"/>
                  <a:pt x="1905000" y="2491740"/>
                </a:cubicBezTo>
                <a:cubicBezTo>
                  <a:pt x="1945640" y="2454910"/>
                  <a:pt x="1983740" y="2416810"/>
                  <a:pt x="2019300" y="2377440"/>
                </a:cubicBezTo>
                <a:cubicBezTo>
                  <a:pt x="2054860" y="2338070"/>
                  <a:pt x="2081530" y="2311400"/>
                  <a:pt x="2118360" y="2255520"/>
                </a:cubicBezTo>
                <a:cubicBezTo>
                  <a:pt x="2155190" y="2199640"/>
                  <a:pt x="2208530" y="2106930"/>
                  <a:pt x="2240280" y="2042160"/>
                </a:cubicBezTo>
                <a:cubicBezTo>
                  <a:pt x="2272030" y="1977390"/>
                  <a:pt x="2288540" y="1930400"/>
                  <a:pt x="2308860" y="1866900"/>
                </a:cubicBezTo>
                <a:cubicBezTo>
                  <a:pt x="2329180" y="1803400"/>
                  <a:pt x="2350770" y="1733550"/>
                  <a:pt x="2362200" y="1661160"/>
                </a:cubicBezTo>
                <a:cubicBezTo>
                  <a:pt x="2373630" y="1588770"/>
                  <a:pt x="2379980" y="1512570"/>
                  <a:pt x="2377440" y="1432560"/>
                </a:cubicBezTo>
                <a:cubicBezTo>
                  <a:pt x="2374900" y="1352550"/>
                  <a:pt x="2364740" y="1268730"/>
                  <a:pt x="2346960" y="1181100"/>
                </a:cubicBezTo>
                <a:cubicBezTo>
                  <a:pt x="2329180" y="1093470"/>
                  <a:pt x="2299970" y="982980"/>
                  <a:pt x="2270760" y="906780"/>
                </a:cubicBezTo>
                <a:cubicBezTo>
                  <a:pt x="2241550" y="830580"/>
                  <a:pt x="2209800" y="787400"/>
                  <a:pt x="2171700" y="723900"/>
                </a:cubicBezTo>
                <a:cubicBezTo>
                  <a:pt x="2133600" y="660400"/>
                  <a:pt x="2089150" y="584200"/>
                  <a:pt x="2042160" y="525780"/>
                </a:cubicBezTo>
                <a:cubicBezTo>
                  <a:pt x="1995170" y="467360"/>
                  <a:pt x="1948180" y="422910"/>
                  <a:pt x="1889760" y="373380"/>
                </a:cubicBezTo>
                <a:cubicBezTo>
                  <a:pt x="1831340" y="323850"/>
                  <a:pt x="1758950" y="270510"/>
                  <a:pt x="1691640" y="228600"/>
                </a:cubicBezTo>
                <a:cubicBezTo>
                  <a:pt x="1624330" y="186690"/>
                  <a:pt x="1559560" y="152400"/>
                  <a:pt x="1485900" y="121920"/>
                </a:cubicBezTo>
                <a:cubicBezTo>
                  <a:pt x="1412240" y="91440"/>
                  <a:pt x="1324610" y="64770"/>
                  <a:pt x="1249680" y="45720"/>
                </a:cubicBezTo>
                <a:cubicBezTo>
                  <a:pt x="1174750" y="26670"/>
                  <a:pt x="1096010" y="15240"/>
                  <a:pt x="1036320" y="7620"/>
                </a:cubicBezTo>
                <a:cubicBezTo>
                  <a:pt x="976630" y="0"/>
                  <a:pt x="944880" y="-2540"/>
                  <a:pt x="891540" y="0"/>
                </a:cubicBezTo>
                <a:cubicBezTo>
                  <a:pt x="838200" y="2540"/>
                  <a:pt x="773430" y="16510"/>
                  <a:pt x="716280" y="22860"/>
                </a:cubicBezTo>
                <a:cubicBezTo>
                  <a:pt x="659130" y="29210"/>
                  <a:pt x="610870" y="24130"/>
                  <a:pt x="548640" y="38100"/>
                </a:cubicBezTo>
                <a:cubicBezTo>
                  <a:pt x="486410" y="52070"/>
                  <a:pt x="400050" y="85090"/>
                  <a:pt x="342900" y="106680"/>
                </a:cubicBezTo>
                <a:cubicBezTo>
                  <a:pt x="285750" y="128270"/>
                  <a:pt x="245110" y="147320"/>
                  <a:pt x="205740" y="167640"/>
                </a:cubicBezTo>
                <a:cubicBezTo>
                  <a:pt x="166370" y="187960"/>
                  <a:pt x="140970" y="207010"/>
                  <a:pt x="106680" y="228600"/>
                </a:cubicBezTo>
                <a:cubicBezTo>
                  <a:pt x="72390" y="250190"/>
                  <a:pt x="0" y="297180"/>
                  <a:pt x="0" y="297180"/>
                </a:cubicBezTo>
              </a:path>
            </a:pathLst>
          </a:cu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2747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209</Words>
  <Application>Microsoft Office PowerPoint</Application>
  <PresentationFormat>Экран (4:3)</PresentationFormat>
  <Paragraphs>44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cos⁡〖x≤a〗</vt:lpstr>
      <vt:lpstr>cos⁡〖x≥a〗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17</cp:revision>
  <cp:lastPrinted>2014-03-20T17:59:05Z</cp:lastPrinted>
  <dcterms:created xsi:type="dcterms:W3CDTF">2014-03-20T16:10:31Z</dcterms:created>
  <dcterms:modified xsi:type="dcterms:W3CDTF">2014-03-20T18:05:34Z</dcterms:modified>
</cp:coreProperties>
</file>