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73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5" r:id="rId16"/>
    <p:sldId id="269" r:id="rId17"/>
    <p:sldId id="270" r:id="rId18"/>
    <p:sldId id="271" r:id="rId19"/>
    <p:sldId id="27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1" autoAdjust="0"/>
  </p:normalViewPr>
  <p:slideViewPr>
    <p:cSldViewPr>
      <p:cViewPr>
        <p:scale>
          <a:sx n="75" d="100"/>
          <a:sy n="75" d="100"/>
        </p:scale>
        <p:origin x="-123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741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 b="0">
                <a:latin typeface="Times New Roman" pitchFamily="18" charset="0"/>
              </a:endParaRPr>
            </a:p>
          </p:txBody>
        </p:sp>
        <p:sp>
          <p:nvSpPr>
            <p:cNvPr id="1741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2400" b="0">
                <a:latin typeface="Times New Roman" pitchFamily="18" charset="0"/>
              </a:endParaRPr>
            </a:p>
          </p:txBody>
        </p:sp>
        <p:grpSp>
          <p:nvGrpSpPr>
            <p:cNvPr id="1741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741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741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741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741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741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741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742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742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742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 b="0">
                  <a:latin typeface="Times New Roman" pitchFamily="18" charset="0"/>
                </a:endParaRPr>
              </a:p>
            </p:txBody>
          </p:sp>
          <p:sp>
            <p:nvSpPr>
              <p:cNvPr id="1742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 b="0">
                  <a:latin typeface="Times New Roman" pitchFamily="18" charset="0"/>
                </a:endParaRPr>
              </a:p>
            </p:txBody>
          </p:sp>
        </p:grpSp>
      </p:grpSp>
      <p:sp>
        <p:nvSpPr>
          <p:cNvPr id="1742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742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742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B3B97DE-9479-440E-8F46-3339B89B256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742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742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EC0ED20-A19E-4344-889C-69972508F91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113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2FECBE2-A2CC-4210-A1BA-CEC7071A83B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92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Заголовок, текст и клип мультимеди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7DC72EA-7B41-4627-A05C-2EACC43ACE6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062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93ABB6D-41AD-4AFE-9C31-763545E1FE1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50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C0D22B-4F82-4BB7-A77C-AEC667D9810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064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1578E70-3A20-4EC5-A5CA-F43D4DCF60C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97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4DFBD37-DF86-4A80-B4FA-0BD09805D45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407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87BE380-C2C2-488D-A086-1ABE616D56E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913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02C26A4-1A8D-416C-A6F2-1663D74600D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746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3850DBB-CC6A-444F-9610-F69CE037D2D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92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894463-AB57-4C91-8773-14CA907426C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286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AC651A-0490-42FC-9AF1-FAB104795EE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273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/>
            </a:lvl1pPr>
          </a:lstStyle>
          <a:p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 Black" pitchFamily="34" charset="0"/>
              </a:defRPr>
            </a:lvl1pPr>
          </a:lstStyle>
          <a:p>
            <a:fld id="{2AE0CC28-F448-411B-ABFE-A3F39E5AE44F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 b="0">
                <a:latin typeface="Times New Roman" pitchFamily="18" charset="0"/>
              </a:endParaRPr>
            </a:p>
          </p:txBody>
        </p:sp>
        <p:sp>
          <p:nvSpPr>
            <p:cNvPr id="1639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2400" b="0">
                <a:latin typeface="Times New Roman" pitchFamily="18" charset="0"/>
              </a:endParaRPr>
            </a:p>
          </p:txBody>
        </p:sp>
        <p:sp>
          <p:nvSpPr>
            <p:cNvPr id="1639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b="0">
                <a:solidFill>
                  <a:schemeClr val="hlink"/>
                </a:solidFill>
              </a:endParaRPr>
            </a:p>
          </p:txBody>
        </p:sp>
        <p:sp>
          <p:nvSpPr>
            <p:cNvPr id="1639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b="0">
                <a:solidFill>
                  <a:schemeClr val="hlink"/>
                </a:solidFill>
              </a:endParaRPr>
            </a:p>
          </p:txBody>
        </p:sp>
        <p:sp>
          <p:nvSpPr>
            <p:cNvPr id="1639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b="0">
                <a:solidFill>
                  <a:schemeClr val="accent2"/>
                </a:solidFill>
              </a:endParaRPr>
            </a:p>
          </p:txBody>
        </p:sp>
        <p:sp>
          <p:nvSpPr>
            <p:cNvPr id="1639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b="0">
                <a:solidFill>
                  <a:schemeClr val="hlink"/>
                </a:solidFill>
              </a:endParaRPr>
            </a:p>
          </p:txBody>
        </p:sp>
        <p:sp>
          <p:nvSpPr>
            <p:cNvPr id="1639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2400" b="0">
                <a:latin typeface="Times New Roman" pitchFamily="18" charset="0"/>
              </a:endParaRPr>
            </a:p>
          </p:txBody>
        </p:sp>
        <p:sp>
          <p:nvSpPr>
            <p:cNvPr id="1639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b="0">
                <a:solidFill>
                  <a:schemeClr val="accent2"/>
                </a:solidFill>
              </a:endParaRPr>
            </a:p>
          </p:txBody>
        </p:sp>
        <p:sp>
          <p:nvSpPr>
            <p:cNvPr id="1639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b="0">
                <a:solidFill>
                  <a:schemeClr val="accent2"/>
                </a:solidFill>
              </a:endParaRPr>
            </a:p>
          </p:txBody>
        </p:sp>
      </p:grpSp>
      <p:sp>
        <p:nvSpPr>
          <p:cNvPr id="1639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9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40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b="1" dirty="0">
                <a:solidFill>
                  <a:schemeClr val="bg1"/>
                </a:solidFill>
              </a:rPr>
              <a:t>Урок-игра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4437063"/>
            <a:ext cx="8964612" cy="1655762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ru-RU" sz="3600" b="1">
                <a:solidFill>
                  <a:schemeClr val="bg2"/>
                </a:solidFill>
              </a:rPr>
              <a:t>Обобщающий урок по теме:</a:t>
            </a:r>
          </a:p>
          <a:p>
            <a:pPr algn="ctr"/>
            <a:r>
              <a:rPr lang="ru-RU" sz="3600" b="1">
                <a:solidFill>
                  <a:schemeClr val="bg2"/>
                </a:solidFill>
              </a:rPr>
              <a:t>«Односоставные предложения»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chemeClr val="bg2"/>
                </a:solidFill>
              </a:rPr>
              <a:t>Станция «Практическая»: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276475"/>
            <a:ext cx="4835525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1800" b="1"/>
              <a:t>Переделайте двусоставные предложения сначала в неопределенно-личные, а потом в безличные.</a:t>
            </a:r>
          </a:p>
          <a:p>
            <a:pPr>
              <a:lnSpc>
                <a:spcPct val="90000"/>
              </a:lnSpc>
            </a:pPr>
            <a:endParaRPr lang="ru-RU" sz="1800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800" b="1" i="1"/>
          </a:p>
          <a:p>
            <a:pPr>
              <a:lnSpc>
                <a:spcPct val="90000"/>
              </a:lnSpc>
            </a:pPr>
            <a:r>
              <a:rPr lang="ru-RU" sz="1800" b="1" i="1"/>
              <a:t>1)Вода залила нижние этажи дома.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800" b="1" i="1"/>
          </a:p>
          <a:p>
            <a:pPr>
              <a:lnSpc>
                <a:spcPct val="90000"/>
              </a:lnSpc>
            </a:pPr>
            <a:r>
              <a:rPr lang="ru-RU" sz="1800" b="1" i="1"/>
              <a:t>2)Они легко дыш..т свежим воздухом.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r>
              <a:rPr lang="ru-RU" sz="4800" b="1">
                <a:solidFill>
                  <a:schemeClr val="bg2"/>
                </a:solidFill>
              </a:rPr>
              <a:t>Станция «Практическая»: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353425" cy="22336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/>
              <a:t>Сделайте синтаксический разбор предложения:</a:t>
            </a:r>
          </a:p>
          <a:p>
            <a:pPr>
              <a:lnSpc>
                <a:spcPct val="90000"/>
              </a:lnSpc>
            </a:pPr>
            <a:endParaRPr lang="ru-RU" sz="2000" b="1"/>
          </a:p>
          <a:p>
            <a:pPr>
              <a:lnSpc>
                <a:spcPct val="90000"/>
              </a:lnSpc>
            </a:pPr>
            <a:r>
              <a:rPr lang="ru-RU" sz="2000" b="1"/>
              <a:t>Оксана Витальевна пришла сообщить, что в ближайшее воскресенье нам нужно принять участие в спортивных соревнованиях.</a:t>
            </a:r>
          </a:p>
        </p:txBody>
      </p:sp>
      <p:pic>
        <p:nvPicPr>
          <p:cNvPr id="30726" name="Picture 6" descr="DSC027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3357563"/>
            <a:ext cx="3455988" cy="325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8" name="Picture 8" descr="DSC02720"/>
          <p:cNvPicPr>
            <a:picLocks noChangeAspect="1" noChangeArrowheads="1"/>
          </p:cNvPicPr>
          <p:nvPr/>
        </p:nvPicPr>
        <p:blipFill>
          <a:blip r:embed="rId3" cstate="email"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3338513"/>
            <a:ext cx="4391025" cy="329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chemeClr val="bg2"/>
                </a:solidFill>
              </a:rPr>
              <a:t>Станция «Скороговорки»: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916113"/>
            <a:ext cx="4691062" cy="4616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b="1"/>
              <a:t>От топота копыт пыль по полю летит.</a:t>
            </a:r>
          </a:p>
          <a:p>
            <a:pPr>
              <a:lnSpc>
                <a:spcPct val="80000"/>
              </a:lnSpc>
            </a:pPr>
            <a:endParaRPr lang="ru-RU" sz="1800" b="1"/>
          </a:p>
          <a:p>
            <a:pPr>
              <a:lnSpc>
                <a:spcPct val="80000"/>
              </a:lnSpc>
            </a:pPr>
            <a:r>
              <a:rPr lang="ru-RU" sz="1800" b="1"/>
              <a:t>Ткач ткет ткани на платки Тане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800" b="1"/>
          </a:p>
          <a:p>
            <a:pPr>
              <a:lnSpc>
                <a:spcPct val="80000"/>
              </a:lnSpc>
            </a:pPr>
            <a:r>
              <a:rPr lang="ru-RU" sz="1800" b="1"/>
              <a:t>Перепелка Перепелёнка Перепелёнывала, Перепелёнывала, Еле перепеленала.</a:t>
            </a:r>
          </a:p>
          <a:p>
            <a:pPr>
              <a:lnSpc>
                <a:spcPct val="80000"/>
              </a:lnSpc>
            </a:pPr>
            <a:endParaRPr lang="en-US" sz="1800" b="1"/>
          </a:p>
          <a:p>
            <a:pPr>
              <a:lnSpc>
                <a:spcPct val="80000"/>
              </a:lnSpc>
            </a:pPr>
            <a:r>
              <a:rPr lang="ru-RU" sz="1800" b="1"/>
              <a:t>Шла Саша по шоссе и сосала сушку.</a:t>
            </a:r>
          </a:p>
          <a:p>
            <a:pPr>
              <a:lnSpc>
                <a:spcPct val="80000"/>
              </a:lnSpc>
            </a:pPr>
            <a:endParaRPr lang="ru-RU" sz="1800" b="1"/>
          </a:p>
          <a:p>
            <a:pPr>
              <a:lnSpc>
                <a:spcPct val="80000"/>
              </a:lnSpc>
            </a:pPr>
            <a:r>
              <a:rPr lang="ru-RU" sz="1800" b="1"/>
              <a:t>Саша шапкой шишку сшиб.</a:t>
            </a:r>
          </a:p>
          <a:p>
            <a:pPr>
              <a:lnSpc>
                <a:spcPct val="80000"/>
              </a:lnSpc>
            </a:pPr>
            <a:endParaRPr lang="ru-RU" sz="1800" b="1"/>
          </a:p>
          <a:p>
            <a:pPr>
              <a:lnSpc>
                <a:spcPct val="80000"/>
              </a:lnSpc>
            </a:pPr>
            <a:r>
              <a:rPr lang="ru-RU" sz="1800" b="1"/>
              <a:t>Маланья-болтунья молоко болтала, выбАлтывала, да не вЫболтала.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r>
              <a:rPr lang="ru-RU" sz="4000" b="1">
                <a:solidFill>
                  <a:schemeClr val="bg2"/>
                </a:solidFill>
              </a:rPr>
              <a:t>Станция «Сообразительная»:</a:t>
            </a:r>
          </a:p>
        </p:txBody>
      </p:sp>
      <p:pic>
        <p:nvPicPr>
          <p:cNvPr id="33798" name="Picture 6" descr="DSC0270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341438"/>
            <a:ext cx="7561263" cy="535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chemeClr val="bg2"/>
                </a:solidFill>
              </a:rPr>
              <a:t>Станция «Игровая»:</a:t>
            </a: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539750" y="1844675"/>
            <a:ext cx="5040313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>
                <a:solidFill>
                  <a:srgbClr val="7E0000"/>
                </a:solidFill>
              </a:rPr>
              <a:t>Игра «Дешифровщики»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>
              <a:solidFill>
                <a:srgbClr val="7E0000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/>
              <a:t>Цель игры – развитие языковой догадки, интереса к происхождению слов.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/>
              <a:t>	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/>
              <a:t>Ребята должны угадать зашифрованное слово.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ru-RU"/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/>
              <a:t>Это слово в латинском языке означает «собака». Так называлась самая яркая звезда из созвездия Гончих Псов. Она сверкала на ночном небе в самое жаркое время года – с конца июня по август.</a:t>
            </a:r>
          </a:p>
        </p:txBody>
      </p:sp>
      <p:pic>
        <p:nvPicPr>
          <p:cNvPr id="34825" name="Picture 9" descr="DSC0271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2276475"/>
            <a:ext cx="2982913" cy="400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chemeClr val="bg2"/>
                </a:solidFill>
              </a:rPr>
              <a:t>Станция «Игровая»:</a:t>
            </a:r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539750" y="2133600"/>
            <a:ext cx="5545138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400">
                <a:solidFill>
                  <a:srgbClr val="7E0000"/>
                </a:solidFill>
              </a:rPr>
              <a:t>Игра «Угадай, кто это?»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ru-RU" sz="2400">
              <a:solidFill>
                <a:srgbClr val="7E0000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400"/>
              <a:t>Один из играющих выходит из класса, оставшиеся загадывают кого либо из присутствующих. Вернувшийся ученик должен угадать, кто это, задав 10 вопросов, на которые можно ответить «да» или «нет».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71575"/>
          </a:xfrm>
        </p:spPr>
        <p:txBody>
          <a:bodyPr/>
          <a:lstStyle/>
          <a:p>
            <a:r>
              <a:rPr lang="ru-RU" b="1">
                <a:solidFill>
                  <a:schemeClr val="bg2"/>
                </a:solidFill>
              </a:rPr>
              <a:t>Подведение итогов:</a:t>
            </a:r>
          </a:p>
        </p:txBody>
      </p:sp>
      <p:pic>
        <p:nvPicPr>
          <p:cNvPr id="35846" name="Picture 6" descr="DSC0272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420938"/>
            <a:ext cx="4752975" cy="356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7" name="Picture 7" descr="DSC0272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1600000">
            <a:off x="5148263" y="2133600"/>
            <a:ext cx="3725862" cy="417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1213"/>
          </a:xfrm>
        </p:spPr>
        <p:txBody>
          <a:bodyPr/>
          <a:lstStyle/>
          <a:p>
            <a:r>
              <a:rPr lang="ru-RU" b="1">
                <a:solidFill>
                  <a:schemeClr val="bg2"/>
                </a:solidFill>
              </a:rPr>
              <a:t>Сладкий вкус победы</a:t>
            </a:r>
          </a:p>
        </p:txBody>
      </p:sp>
      <p:pic>
        <p:nvPicPr>
          <p:cNvPr id="36870" name="Picture 6" descr="DSC0272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557338"/>
            <a:ext cx="8640763" cy="494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1213"/>
          </a:xfrm>
        </p:spPr>
        <p:txBody>
          <a:bodyPr/>
          <a:lstStyle/>
          <a:p>
            <a:r>
              <a:rPr lang="ru-RU" b="1">
                <a:solidFill>
                  <a:schemeClr val="bg2"/>
                </a:solidFill>
              </a:rPr>
              <a:t>Сладкий вкус победы</a:t>
            </a:r>
          </a:p>
        </p:txBody>
      </p:sp>
      <p:pic>
        <p:nvPicPr>
          <p:cNvPr id="37892" name="Picture 4" descr="DSC027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268413"/>
            <a:ext cx="8064500" cy="543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1213"/>
          </a:xfrm>
        </p:spPr>
        <p:txBody>
          <a:bodyPr/>
          <a:lstStyle/>
          <a:p>
            <a:r>
              <a:rPr lang="ru-RU" b="1">
                <a:solidFill>
                  <a:schemeClr val="bg2"/>
                </a:solidFill>
              </a:rPr>
              <a:t>Благодарю за внимание!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755650" y="1628775"/>
            <a:ext cx="4752975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  <a:p>
            <a:pPr algn="ctr"/>
            <a:r>
              <a:rPr lang="ru-RU">
                <a:solidFill>
                  <a:schemeClr val="bg2"/>
                </a:solidFill>
              </a:rPr>
              <a:t>Презентацию подготовила</a:t>
            </a:r>
          </a:p>
          <a:p>
            <a:pPr algn="ctr"/>
            <a:r>
              <a:rPr lang="ru-RU">
                <a:solidFill>
                  <a:schemeClr val="bg2"/>
                </a:solidFill>
              </a:rPr>
              <a:t>учитель русского языка и литературы:</a:t>
            </a:r>
          </a:p>
          <a:p>
            <a:pPr algn="ctr"/>
            <a:endParaRPr lang="ru-RU">
              <a:solidFill>
                <a:schemeClr val="bg2"/>
              </a:solidFill>
            </a:endParaRPr>
          </a:p>
          <a:p>
            <a:pPr algn="ctr"/>
            <a:r>
              <a:rPr lang="ru-RU">
                <a:solidFill>
                  <a:schemeClr val="bg2"/>
                </a:solidFill>
              </a:rPr>
              <a:t>Липко Татьяна Васильевна</a:t>
            </a:r>
          </a:p>
          <a:p>
            <a:pPr algn="ctr"/>
            <a:endParaRPr lang="ru-RU">
              <a:solidFill>
                <a:schemeClr val="bg2"/>
              </a:solidFill>
            </a:endParaRPr>
          </a:p>
          <a:p>
            <a:pPr algn="ctr"/>
            <a:endParaRPr lang="ru-RU">
              <a:solidFill>
                <a:schemeClr val="bg2"/>
              </a:solidFill>
            </a:endParaRPr>
          </a:p>
          <a:p>
            <a:pPr algn="ctr"/>
            <a:endParaRPr lang="ru-RU">
              <a:solidFill>
                <a:schemeClr val="bg2"/>
              </a:solidFill>
            </a:endParaRPr>
          </a:p>
          <a:p>
            <a:pPr algn="ctr"/>
            <a:endParaRPr lang="ru-RU">
              <a:solidFill>
                <a:schemeClr val="bg2"/>
              </a:solidFill>
            </a:endParaRPr>
          </a:p>
          <a:p>
            <a:pPr algn="ctr"/>
            <a:endParaRPr lang="ru-RU">
              <a:solidFill>
                <a:schemeClr val="bg2"/>
              </a:solidFill>
            </a:endParaRPr>
          </a:p>
          <a:p>
            <a:pPr algn="ctr"/>
            <a:endParaRPr lang="ru-RU">
              <a:solidFill>
                <a:schemeClr val="bg2"/>
              </a:solidFill>
            </a:endParaRPr>
          </a:p>
          <a:p>
            <a:pPr algn="ctr"/>
            <a:r>
              <a:rPr lang="ru-RU">
                <a:solidFill>
                  <a:schemeClr val="bg2"/>
                </a:solidFill>
              </a:rPr>
              <a:t>2008г.</a:t>
            </a:r>
          </a:p>
        </p:txBody>
      </p:sp>
      <p:pic>
        <p:nvPicPr>
          <p:cNvPr id="41989" name="Picture 5" descr="mam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1989138"/>
            <a:ext cx="2108200" cy="307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r>
              <a:rPr lang="ru-RU" sz="4800" b="1">
                <a:solidFill>
                  <a:schemeClr val="bg2"/>
                </a:solidFill>
              </a:rPr>
              <a:t>Цель урока: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565400"/>
            <a:ext cx="8229600" cy="3086100"/>
          </a:xfrm>
        </p:spPr>
        <p:txBody>
          <a:bodyPr/>
          <a:lstStyle/>
          <a:p>
            <a:r>
              <a:rPr lang="ru-RU" sz="3600" b="1"/>
              <a:t>Повторить теоретический материал по изученной теме</a:t>
            </a:r>
          </a:p>
          <a:p>
            <a:pPr>
              <a:buFont typeface="Wingdings" pitchFamily="2" charset="2"/>
              <a:buNone/>
            </a:pPr>
            <a:endParaRPr lang="ru-RU" sz="3600" b="1"/>
          </a:p>
          <a:p>
            <a:r>
              <a:rPr lang="ru-RU" sz="3600" b="1"/>
              <a:t>Закрепить практические навыки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r>
              <a:rPr lang="ru-RU" sz="4800" b="1">
                <a:solidFill>
                  <a:schemeClr val="bg2"/>
                </a:solidFill>
              </a:rPr>
              <a:t>Воспитательная цель: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4967287"/>
          </a:xfrm>
        </p:spPr>
        <p:txBody>
          <a:bodyPr/>
          <a:lstStyle/>
          <a:p>
            <a:r>
              <a:rPr lang="ru-RU" b="1"/>
              <a:t>Формировать умение работать в коллективе (в одной команде)</a:t>
            </a:r>
          </a:p>
          <a:p>
            <a:endParaRPr lang="ru-RU" b="1"/>
          </a:p>
          <a:p>
            <a:r>
              <a:rPr lang="ru-RU" b="1"/>
              <a:t>Учить обобщать материал</a:t>
            </a:r>
          </a:p>
          <a:p>
            <a:pPr>
              <a:buFont typeface="Wingdings" pitchFamily="2" charset="2"/>
              <a:buNone/>
            </a:pPr>
            <a:endParaRPr lang="ru-RU" b="1"/>
          </a:p>
          <a:p>
            <a:r>
              <a:rPr lang="ru-RU" b="1"/>
              <a:t>Уметь принимать неудачу достойно</a:t>
            </a:r>
          </a:p>
          <a:p>
            <a:endParaRPr lang="ru-RU" b="1"/>
          </a:p>
          <a:p>
            <a:r>
              <a:rPr lang="ru-RU" b="1"/>
              <a:t>Помнить, что это всего лишь игра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r>
              <a:rPr lang="ru-RU" sz="4800" b="1">
                <a:solidFill>
                  <a:schemeClr val="bg2"/>
                </a:solidFill>
              </a:rPr>
              <a:t>Оборудование урока:</a:t>
            </a:r>
          </a:p>
        </p:txBody>
      </p:sp>
      <p:pic>
        <p:nvPicPr>
          <p:cNvPr id="40965" name="Picture 5" descr="DSC0270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1412875"/>
            <a:ext cx="5543550" cy="302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6" name="Picture 6" descr="DSC0270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4581525"/>
            <a:ext cx="2808287" cy="210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7" name="Picture 7" descr="DSC0270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4581525"/>
            <a:ext cx="2773362" cy="207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r>
              <a:rPr lang="ru-RU" sz="4800" b="1">
                <a:solidFill>
                  <a:schemeClr val="bg2"/>
                </a:solidFill>
              </a:rPr>
              <a:t>Подготовка к уроку: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29600" cy="26654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/>
              <a:t>Ученики заблаговременно знают перечень теоретических вопросов и имеют возможность хорошо подготовиться к уроку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 b="1"/>
          </a:p>
          <a:p>
            <a:pPr>
              <a:lnSpc>
                <a:spcPct val="90000"/>
              </a:lnSpc>
            </a:pPr>
            <a:r>
              <a:rPr lang="ru-RU" sz="2000" b="1"/>
              <a:t>Класс разделён на две команды</a:t>
            </a:r>
          </a:p>
          <a:p>
            <a:pPr>
              <a:lnSpc>
                <a:spcPct val="90000"/>
              </a:lnSpc>
            </a:pPr>
            <a:endParaRPr lang="en-US" sz="2000" b="1"/>
          </a:p>
          <a:p>
            <a:pPr>
              <a:lnSpc>
                <a:spcPct val="90000"/>
              </a:lnSpc>
            </a:pPr>
            <a:endParaRPr lang="ru-RU" sz="2000" b="1"/>
          </a:p>
          <a:p>
            <a:pPr>
              <a:lnSpc>
                <a:spcPct val="90000"/>
              </a:lnSpc>
            </a:pPr>
            <a:r>
              <a:rPr lang="ru-RU" sz="2000" b="1"/>
              <a:t>Каждая команда готовит плакат-эмблему, девиз</a:t>
            </a:r>
          </a:p>
        </p:txBody>
      </p:sp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404813"/>
            <a:ext cx="68580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549275"/>
            <a:ext cx="68580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 descr="DSC0270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260350"/>
            <a:ext cx="4486275" cy="636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Рисунок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353425" cy="610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253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3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22222E-6 L 0.38889 0.0094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44" y="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6" presetClass="emph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2253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597 0.00949 L 0.1684 -0.0115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22" y="-1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2253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7965E-6 L -0.32292 0.3212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46" y="160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7" dur="2000" fill="hold"/>
                                        <p:tgtEl>
                                          <p:spTgt spid="2253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5185E-6 L 0.25087 0.3025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35" y="15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bg2"/>
                </a:solidFill>
              </a:rPr>
              <a:t>Ход урока</a:t>
            </a:r>
            <a:br>
              <a:rPr lang="ru-RU" b="1">
                <a:solidFill>
                  <a:schemeClr val="bg2"/>
                </a:solidFill>
              </a:rPr>
            </a:br>
            <a:r>
              <a:rPr lang="ru-RU" sz="2400" b="1">
                <a:solidFill>
                  <a:schemeClr val="bg2"/>
                </a:solidFill>
              </a:rPr>
              <a:t>Организационный момент: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4038600" cy="511175"/>
          </a:xfrm>
        </p:spPr>
        <p:txBody>
          <a:bodyPr/>
          <a:lstStyle/>
          <a:p>
            <a:pPr marL="609600" indent="-609600"/>
            <a:r>
              <a:rPr lang="ru-RU" sz="1800" b="1"/>
              <a:t>Представление команд</a:t>
            </a:r>
            <a:endParaRPr lang="ru-RU" sz="2400" b="1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68313" y="3716338"/>
            <a:ext cx="64801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Командная жеребьёвка: орёл или решка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468313" y="5876925"/>
            <a:ext cx="4608512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800"/>
              <a:t>И всё-таки орёл!</a:t>
            </a:r>
          </a:p>
        </p:txBody>
      </p:sp>
      <p:pic>
        <p:nvPicPr>
          <p:cNvPr id="23572" name="Picture 20" descr="zod_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4076700"/>
            <a:ext cx="1762125" cy="17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r>
              <a:rPr lang="ru-RU" b="1">
                <a:solidFill>
                  <a:schemeClr val="bg2"/>
                </a:solidFill>
              </a:rPr>
              <a:t>Выбор игровой станции на колесе удачи: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349500"/>
            <a:ext cx="4319587" cy="3024188"/>
          </a:xfrm>
        </p:spPr>
        <p:txBody>
          <a:bodyPr/>
          <a:lstStyle/>
          <a:p>
            <a:r>
              <a:rPr lang="ru-RU" b="1"/>
              <a:t>Теоретическая</a:t>
            </a:r>
          </a:p>
          <a:p>
            <a:r>
              <a:rPr lang="ru-RU" b="1"/>
              <a:t>Практическая</a:t>
            </a:r>
          </a:p>
          <a:p>
            <a:r>
              <a:rPr lang="ru-RU" b="1"/>
              <a:t>Скороговорки</a:t>
            </a:r>
          </a:p>
          <a:p>
            <a:r>
              <a:rPr lang="ru-RU" b="1"/>
              <a:t>Сообразительная</a:t>
            </a:r>
          </a:p>
          <a:p>
            <a:r>
              <a:rPr lang="ru-RU" b="1"/>
              <a:t>Игровая</a:t>
            </a:r>
          </a:p>
        </p:txBody>
      </p:sp>
      <p:pic>
        <p:nvPicPr>
          <p:cNvPr id="25605" name="Picture 5" descr="DSC0272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1844675"/>
            <a:ext cx="3959225" cy="417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r>
              <a:rPr lang="ru-RU" b="1">
                <a:solidFill>
                  <a:schemeClr val="bg2"/>
                </a:solidFill>
              </a:rPr>
              <a:t>Станция «Теоретическая»: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569325" cy="49688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/>
              <a:t>Чем отличаются односоставные предложения от двусоставных? На какие две группы делятся односоставные предложения? Приведите примеры односоставных и двусоставных предложений.</a:t>
            </a:r>
          </a:p>
          <a:p>
            <a:pPr>
              <a:lnSpc>
                <a:spcPct val="80000"/>
              </a:lnSpc>
            </a:pPr>
            <a:endParaRPr lang="ru-RU" sz="2000" b="1"/>
          </a:p>
          <a:p>
            <a:pPr>
              <a:lnSpc>
                <a:spcPct val="80000"/>
              </a:lnSpc>
            </a:pPr>
            <a:r>
              <a:rPr lang="ru-RU" sz="2000" b="1"/>
              <a:t>Какие предложения называются определенно-личными, неопределенно-личными? Чем они отличаются друг от друга? Приведите примеры.</a:t>
            </a:r>
          </a:p>
          <a:p>
            <a:pPr>
              <a:lnSpc>
                <a:spcPct val="80000"/>
              </a:lnSpc>
            </a:pPr>
            <a:endParaRPr lang="ru-RU" sz="2000" b="1"/>
          </a:p>
          <a:p>
            <a:pPr>
              <a:lnSpc>
                <a:spcPct val="80000"/>
              </a:lnSpc>
            </a:pPr>
            <a:r>
              <a:rPr lang="ru-RU" sz="2000" b="1"/>
              <a:t>Какие предложения называются безличными? Чем выражается сказуемое в безличном предложении? Какое значение имеют безличные предложения? Приведите примеры.</a:t>
            </a:r>
          </a:p>
          <a:p>
            <a:pPr>
              <a:lnSpc>
                <a:spcPct val="80000"/>
              </a:lnSpc>
            </a:pPr>
            <a:endParaRPr lang="ru-RU" sz="2000" b="1"/>
          </a:p>
          <a:p>
            <a:pPr>
              <a:lnSpc>
                <a:spcPct val="80000"/>
              </a:lnSpc>
            </a:pPr>
            <a:r>
              <a:rPr lang="ru-RU" sz="2000" b="1"/>
              <a:t>Что вам известно о назывных предложениях? Где они чаще всего употребляются? Приведите примеры.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r>
              <a:rPr lang="ru-RU" sz="4800" b="1">
                <a:solidFill>
                  <a:schemeClr val="bg2"/>
                </a:solidFill>
              </a:rPr>
              <a:t>Станция «Практическая»: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5472112" cy="4537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b="1"/>
              <a:t>Определите типы односоставных предложений. Вставь орфограммы. Расставь знаки препинания.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 b="1" i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 b="1" i="1"/>
          </a:p>
          <a:p>
            <a:pPr>
              <a:lnSpc>
                <a:spcPct val="80000"/>
              </a:lnSpc>
            </a:pPr>
            <a:r>
              <a:rPr lang="ru-RU" sz="1800" b="1" i="1"/>
              <a:t>1)К «Братьям Карамазовым» музыки не напишеш…</a:t>
            </a:r>
          </a:p>
          <a:p>
            <a:pPr>
              <a:lnSpc>
                <a:spcPct val="80000"/>
              </a:lnSpc>
            </a:pPr>
            <a:r>
              <a:rPr lang="ru-RU" sz="1800" b="1" i="1"/>
              <a:t>2)Сияет стари…ый паркет.</a:t>
            </a:r>
          </a:p>
          <a:p>
            <a:pPr>
              <a:lnSpc>
                <a:spcPct val="80000"/>
              </a:lnSpc>
            </a:pPr>
            <a:r>
              <a:rPr lang="ru-RU" sz="1800" b="1" i="1"/>
              <a:t>3)Тишина чистота безнадежность.</a:t>
            </a:r>
          </a:p>
          <a:p>
            <a:pPr>
              <a:lnSpc>
                <a:spcPct val="80000"/>
              </a:lnSpc>
            </a:pPr>
            <a:r>
              <a:rPr lang="ru-RU" sz="1800" b="1" i="1"/>
              <a:t>4)Хочеш.. есть калачи – не сиди на печи.</a:t>
            </a:r>
          </a:p>
          <a:p>
            <a:pPr>
              <a:lnSpc>
                <a:spcPct val="80000"/>
              </a:lnSpc>
            </a:pPr>
            <a:r>
              <a:rPr lang="ru-RU" sz="1800" b="1" i="1"/>
              <a:t>5)Пахн..т снегом и елкой.</a:t>
            </a:r>
          </a:p>
          <a:p>
            <a:pPr>
              <a:lnSpc>
                <a:spcPct val="80000"/>
              </a:lnSpc>
            </a:pPr>
            <a:r>
              <a:rPr lang="ru-RU" sz="1800" b="1" i="1"/>
              <a:t>6)Весело отмет..ли праздник.</a:t>
            </a:r>
          </a:p>
          <a:p>
            <a:pPr>
              <a:lnSpc>
                <a:spcPct val="80000"/>
              </a:lnSpc>
            </a:pPr>
            <a:r>
              <a:rPr lang="ru-RU" sz="1800" b="1" i="1"/>
              <a:t>7)Игрушки это наш взрослый мир переведе…ый на детский язык.</a:t>
            </a:r>
          </a:p>
          <a:p>
            <a:pPr>
              <a:lnSpc>
                <a:spcPct val="80000"/>
              </a:lnSpc>
            </a:pPr>
            <a:r>
              <a:rPr lang="ru-RU" sz="1800" b="1" i="1"/>
              <a:t>8)Трудно забыть ощущения от просмотре…ого фильма.</a:t>
            </a:r>
          </a:p>
          <a:p>
            <a:pPr>
              <a:lnSpc>
                <a:spcPct val="80000"/>
              </a:lnSpc>
            </a:pPr>
            <a:r>
              <a:rPr lang="ru-RU" sz="1800" b="1" i="1"/>
              <a:t>9)Не победить врагу нас (н..)когда.</a:t>
            </a:r>
          </a:p>
        </p:txBody>
      </p:sp>
      <p:pic>
        <p:nvPicPr>
          <p:cNvPr id="27654" name="Picture 6" descr="DSC027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4076700"/>
            <a:ext cx="3203575" cy="240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5" name="Picture 7" descr="DSC027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1557338"/>
            <a:ext cx="3168650" cy="237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295</TotalTime>
  <Words>472</Words>
  <Application>Microsoft Office PowerPoint</Application>
  <PresentationFormat>Экран (4:3)</PresentationFormat>
  <Paragraphs>106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Times New Roman</vt:lpstr>
      <vt:lpstr>Wingdings</vt:lpstr>
      <vt:lpstr>Arial Black</vt:lpstr>
      <vt:lpstr>Пиксел</vt:lpstr>
      <vt:lpstr>Урок-игра</vt:lpstr>
      <vt:lpstr>Цель урока:</vt:lpstr>
      <vt:lpstr>Воспитательная цель:</vt:lpstr>
      <vt:lpstr>Оборудование урока:</vt:lpstr>
      <vt:lpstr>Подготовка к уроку:</vt:lpstr>
      <vt:lpstr>Ход урока Организационный момент:</vt:lpstr>
      <vt:lpstr>Выбор игровой станции на колесе удачи:</vt:lpstr>
      <vt:lpstr>Станция «Теоретическая»:</vt:lpstr>
      <vt:lpstr>Станция «Практическая»:</vt:lpstr>
      <vt:lpstr>Станция «Практическая»:</vt:lpstr>
      <vt:lpstr>Станция «Практическая»:</vt:lpstr>
      <vt:lpstr>Станция «Скороговорки»:</vt:lpstr>
      <vt:lpstr>Станция «Сообразительная»:</vt:lpstr>
      <vt:lpstr>Станция «Игровая»:</vt:lpstr>
      <vt:lpstr>Станция «Игровая»:</vt:lpstr>
      <vt:lpstr>Подведение итогов:</vt:lpstr>
      <vt:lpstr>Сладкий вкус победы</vt:lpstr>
      <vt:lpstr>Сладкий вкус победы</vt:lpstr>
      <vt:lpstr>Благодарю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kitty</dc:creator>
  <cp:lastModifiedBy>Derevenskiu</cp:lastModifiedBy>
  <cp:revision>33</cp:revision>
  <dcterms:created xsi:type="dcterms:W3CDTF">2008-03-23T11:28:27Z</dcterms:created>
  <dcterms:modified xsi:type="dcterms:W3CDTF">2015-01-12T16:15:11Z</dcterms:modified>
</cp:coreProperties>
</file>