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5" r:id="rId3"/>
    <p:sldId id="26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BB7F4-D779-4E02-80C1-0CAB9E15DE5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FFD43-C1A1-428C-812E-22B171724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475FE-BAC7-428B-A3CB-A3585F5DE4D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CECECE3-1C8A-4D24-A014-42509A831C23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EAF5D16-05AC-44EE-8742-6D201F4B6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ECECE3-1C8A-4D24-A014-42509A831C23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AF5D16-05AC-44EE-8742-6D201F4B6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CECECE3-1C8A-4D24-A014-42509A831C23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EAF5D16-05AC-44EE-8742-6D201F4B6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ECECE3-1C8A-4D24-A014-42509A831C23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AF5D16-05AC-44EE-8742-6D201F4B6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CECECE3-1C8A-4D24-A014-42509A831C23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EAF5D16-05AC-44EE-8742-6D201F4B6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ECECE3-1C8A-4D24-A014-42509A831C23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AF5D16-05AC-44EE-8742-6D201F4B6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ECECE3-1C8A-4D24-A014-42509A831C23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AF5D16-05AC-44EE-8742-6D201F4B6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ECECE3-1C8A-4D24-A014-42509A831C23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AF5D16-05AC-44EE-8742-6D201F4B6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CECECE3-1C8A-4D24-A014-42509A831C23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AF5D16-05AC-44EE-8742-6D201F4B6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ECECE3-1C8A-4D24-A014-42509A831C23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AF5D16-05AC-44EE-8742-6D201F4B6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ECECE3-1C8A-4D24-A014-42509A831C23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AF5D16-05AC-44EE-8742-6D201F4B63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CECECE3-1C8A-4D24-A014-42509A831C23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EAF5D16-05AC-44EE-8742-6D201F4B6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Викторина по творчеству и жизни </a:t>
            </a:r>
            <a:r>
              <a:rPr lang="ru-RU" sz="40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Габдуллы</a:t>
            </a:r>
            <a:r>
              <a:rPr lang="ru-RU" sz="4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Тукая. </a:t>
            </a:r>
            <a:endParaRPr lang="ru-RU" sz="40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58204" cy="113191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4. Кроссворд на татарском языке</a:t>
            </a:r>
            <a:endParaRPr lang="ru-RU" b="1" dirty="0">
              <a:ln w="12700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714488"/>
          <a:ext cx="7943850" cy="435771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82650"/>
                <a:gridCol w="882650"/>
                <a:gridCol w="882650"/>
                <a:gridCol w="882650"/>
                <a:gridCol w="882650"/>
                <a:gridCol w="882650"/>
                <a:gridCol w="882650"/>
                <a:gridCol w="882650"/>
                <a:gridCol w="882650"/>
              </a:tblGrid>
              <a:tr h="726286"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628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2628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628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6286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6286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0"/>
            <a:ext cx="8258204" cy="1131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Кроссворд на татарском языке</a:t>
            </a:r>
            <a:endParaRPr kumimoji="0" lang="ru-RU" sz="4400" b="1" i="0" u="none" strike="noStrike" kern="1200" cap="none" spc="0" normalizeH="0" baseline="0" noProof="0" dirty="0">
              <a:ln w="12700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500037" y="1714488"/>
          <a:ext cx="8015283" cy="442915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90587"/>
                <a:gridCol w="890587"/>
                <a:gridCol w="890587"/>
                <a:gridCol w="890587"/>
                <a:gridCol w="890587"/>
                <a:gridCol w="890587"/>
                <a:gridCol w="890587"/>
                <a:gridCol w="890587"/>
                <a:gridCol w="890587"/>
              </a:tblGrid>
              <a:tr h="738193"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ш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а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г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ы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й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р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ь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193">
                <a:tc vMerge="1"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б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у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р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ә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н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ә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3819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у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р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м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а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н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819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ә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к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и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я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т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8193"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б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ы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л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т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ы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р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38193"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е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г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е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т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Викторина “Жизнь и творчество Габдуллы Тукая”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715404" cy="4972072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1. Малая родина </a:t>
            </a:r>
            <a:r>
              <a:rPr lang="ru-RU" sz="1400" b="1" dirty="0" err="1" smtClean="0">
                <a:solidFill>
                  <a:srgbClr val="002060"/>
                </a:solidFill>
              </a:rPr>
              <a:t>Габдуллы</a:t>
            </a:r>
            <a:r>
              <a:rPr lang="ru-RU" sz="1400" b="1" dirty="0" smtClean="0">
                <a:solidFill>
                  <a:srgbClr val="002060"/>
                </a:solidFill>
              </a:rPr>
              <a:t> Тукая:</a:t>
            </a:r>
          </a:p>
          <a:p>
            <a:pPr marL="457200" indent="-457200">
              <a:buNone/>
            </a:pPr>
            <a:r>
              <a:rPr lang="ru-RU" sz="1400" i="1" dirty="0" smtClean="0"/>
              <a:t>А.  Арск</a:t>
            </a:r>
          </a:p>
          <a:p>
            <a:pPr marL="457200" indent="-457200">
              <a:buNone/>
            </a:pPr>
            <a:r>
              <a:rPr lang="ru-RU" sz="1400" i="1" dirty="0" smtClean="0"/>
              <a:t>Б.  </a:t>
            </a:r>
            <a:r>
              <a:rPr lang="ru-RU" sz="1400" i="1" dirty="0" err="1" smtClean="0"/>
              <a:t>Кырлай</a:t>
            </a:r>
            <a:endParaRPr lang="ru-RU" sz="1400" i="1" dirty="0" smtClean="0"/>
          </a:p>
          <a:p>
            <a:pPr marL="457200" indent="-457200">
              <a:buNone/>
            </a:pPr>
            <a:r>
              <a:rPr lang="ru-RU" sz="1400" i="1" dirty="0" smtClean="0"/>
              <a:t>В.  </a:t>
            </a:r>
            <a:r>
              <a:rPr lang="ru-RU" sz="1400" i="1" dirty="0" err="1" smtClean="0"/>
              <a:t>Кушлавыч</a:t>
            </a:r>
            <a:endParaRPr lang="ru-RU" sz="1400" i="1" dirty="0" smtClean="0"/>
          </a:p>
          <a:p>
            <a:pPr marL="457200" indent="-457200">
              <a:buNone/>
            </a:pPr>
            <a:r>
              <a:rPr lang="ru-RU" sz="1400" i="1" dirty="0" smtClean="0"/>
              <a:t>Г.  </a:t>
            </a:r>
            <a:r>
              <a:rPr lang="ru-RU" sz="1400" i="1" dirty="0" err="1" smtClean="0"/>
              <a:t>Менгер</a:t>
            </a:r>
            <a:endParaRPr lang="ru-RU" sz="1400" i="1" dirty="0" smtClean="0"/>
          </a:p>
          <a:p>
            <a:pPr marL="457200" indent="-457200"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2. Имя матери  маленького </a:t>
            </a:r>
            <a:r>
              <a:rPr lang="ru-RU" sz="1400" b="1" dirty="0" err="1" smtClean="0">
                <a:solidFill>
                  <a:srgbClr val="002060"/>
                </a:solidFill>
              </a:rPr>
              <a:t>Апуша</a:t>
            </a:r>
            <a:r>
              <a:rPr lang="ru-RU" sz="1400" b="1" dirty="0" smtClean="0">
                <a:solidFill>
                  <a:srgbClr val="002060"/>
                </a:solidFill>
              </a:rPr>
              <a:t>:</a:t>
            </a:r>
          </a:p>
          <a:p>
            <a:pPr marL="457200" indent="-457200">
              <a:buNone/>
            </a:pPr>
            <a:r>
              <a:rPr lang="ru-RU" sz="1400" i="1" dirty="0" smtClean="0"/>
              <a:t>А.  </a:t>
            </a:r>
            <a:r>
              <a:rPr lang="ru-RU" sz="1400" i="1" dirty="0" err="1" smtClean="0"/>
              <a:t>Бибинур</a:t>
            </a:r>
            <a:endParaRPr lang="ru-RU" sz="1400" i="1" dirty="0" smtClean="0"/>
          </a:p>
          <a:p>
            <a:pPr marL="457200" indent="-457200">
              <a:buNone/>
            </a:pPr>
            <a:r>
              <a:rPr lang="ru-RU" sz="1400" i="1" dirty="0" smtClean="0"/>
              <a:t>Б.  </a:t>
            </a:r>
            <a:r>
              <a:rPr lang="ru-RU" sz="1400" i="1" dirty="0" err="1" smtClean="0"/>
              <a:t>Бибимамдуда</a:t>
            </a:r>
            <a:endParaRPr lang="ru-RU" sz="1400" i="1" dirty="0" smtClean="0"/>
          </a:p>
          <a:p>
            <a:pPr marL="457200" indent="-457200">
              <a:buNone/>
            </a:pPr>
            <a:r>
              <a:rPr lang="ru-RU" sz="1400" i="1" dirty="0" smtClean="0"/>
              <a:t>В.  </a:t>
            </a:r>
            <a:r>
              <a:rPr lang="ru-RU" sz="1400" i="1" dirty="0" err="1" smtClean="0"/>
              <a:t>Газиза</a:t>
            </a:r>
            <a:endParaRPr lang="ru-RU" sz="1400" i="1" dirty="0" smtClean="0"/>
          </a:p>
          <a:p>
            <a:pPr marL="457200" indent="-457200">
              <a:buNone/>
            </a:pPr>
            <a:r>
              <a:rPr lang="ru-RU" sz="1400" i="1" dirty="0" smtClean="0"/>
              <a:t>Г.  </a:t>
            </a:r>
            <a:r>
              <a:rPr lang="ru-RU" sz="1400" i="1" dirty="0" err="1" smtClean="0"/>
              <a:t>Зайтуна</a:t>
            </a:r>
            <a:endParaRPr lang="ru-RU" sz="1400" i="1" dirty="0" smtClean="0"/>
          </a:p>
          <a:p>
            <a:pPr marL="457200" indent="-457200">
              <a:buNone/>
            </a:pPr>
            <a:r>
              <a:rPr lang="ru-RU" sz="1400" b="1" i="1" dirty="0" smtClean="0">
                <a:solidFill>
                  <a:srgbClr val="002060"/>
                </a:solidFill>
              </a:rPr>
              <a:t>3.  </a:t>
            </a:r>
            <a:r>
              <a:rPr lang="ru-RU" sz="1500" b="1" dirty="0" smtClean="0">
                <a:solidFill>
                  <a:srgbClr val="002060"/>
                </a:solidFill>
              </a:rPr>
              <a:t>В какой деревне жил </a:t>
            </a:r>
            <a:r>
              <a:rPr lang="ru-RU" sz="1500" b="1" dirty="0" err="1" smtClean="0">
                <a:solidFill>
                  <a:srgbClr val="002060"/>
                </a:solidFill>
              </a:rPr>
              <a:t>Сагди</a:t>
            </a:r>
            <a:r>
              <a:rPr lang="ru-RU" sz="1500" b="1" dirty="0" smtClean="0">
                <a:solidFill>
                  <a:srgbClr val="002060"/>
                </a:solidFill>
              </a:rPr>
              <a:t> </a:t>
            </a:r>
            <a:r>
              <a:rPr lang="ru-RU" sz="1500" b="1" dirty="0" err="1" smtClean="0">
                <a:solidFill>
                  <a:srgbClr val="002060"/>
                </a:solidFill>
              </a:rPr>
              <a:t>абзый</a:t>
            </a:r>
            <a:r>
              <a:rPr lang="ru-RU" sz="1500" b="1" dirty="0" smtClean="0">
                <a:solidFill>
                  <a:srgbClr val="002060"/>
                </a:solidFill>
              </a:rPr>
              <a:t>?</a:t>
            </a:r>
          </a:p>
          <a:p>
            <a:pPr marL="457200" indent="-457200">
              <a:buNone/>
            </a:pPr>
            <a:r>
              <a:rPr lang="ru-RU" sz="1500" i="1" dirty="0" smtClean="0"/>
              <a:t>А.  </a:t>
            </a:r>
            <a:r>
              <a:rPr lang="ru-RU" sz="1500" i="1" dirty="0" err="1" smtClean="0"/>
              <a:t>Кушлавыч</a:t>
            </a:r>
            <a:endParaRPr lang="ru-RU" sz="1500" i="1" dirty="0" smtClean="0"/>
          </a:p>
          <a:p>
            <a:pPr marL="457200" indent="-457200">
              <a:buNone/>
            </a:pPr>
            <a:r>
              <a:rPr lang="ru-RU" sz="1500" i="1" dirty="0" smtClean="0"/>
              <a:t>Б.  </a:t>
            </a:r>
            <a:r>
              <a:rPr lang="ru-RU" sz="1500" i="1" dirty="0" err="1" smtClean="0"/>
              <a:t>Училе</a:t>
            </a:r>
            <a:endParaRPr lang="ru-RU" sz="1500" i="1" dirty="0" smtClean="0"/>
          </a:p>
          <a:p>
            <a:pPr marL="457200" indent="-457200">
              <a:buNone/>
            </a:pPr>
            <a:r>
              <a:rPr lang="ru-RU" sz="1500" i="1" dirty="0" smtClean="0"/>
              <a:t>В.  </a:t>
            </a:r>
            <a:r>
              <a:rPr lang="ru-RU" sz="1500" i="1" dirty="0" err="1" smtClean="0"/>
              <a:t>Кырлай</a:t>
            </a:r>
            <a:endParaRPr lang="ru-RU" sz="1500" i="1" dirty="0" smtClean="0"/>
          </a:p>
          <a:p>
            <a:pPr marL="457200" indent="-457200"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4. Ведущая тема в поэзии Г. Тукая:</a:t>
            </a:r>
          </a:p>
          <a:p>
            <a:pPr marL="457200" indent="-457200">
              <a:buNone/>
            </a:pPr>
            <a:r>
              <a:rPr lang="ru-RU" sz="1400" i="1" dirty="0" smtClean="0"/>
              <a:t>А.  Девушки и любовь</a:t>
            </a:r>
          </a:p>
          <a:p>
            <a:pPr marL="457200" indent="-457200">
              <a:buNone/>
            </a:pPr>
            <a:r>
              <a:rPr lang="ru-RU" sz="1400" i="1" dirty="0" smtClean="0"/>
              <a:t>Б.  Нация и свобода</a:t>
            </a:r>
          </a:p>
          <a:p>
            <a:pPr marL="457200" indent="-457200">
              <a:buNone/>
            </a:pPr>
            <a:r>
              <a:rPr lang="ru-RU" sz="1400" i="1" dirty="0" smtClean="0"/>
              <a:t>В.  Обучение</a:t>
            </a:r>
          </a:p>
          <a:p>
            <a:pPr marL="457200" indent="-457200">
              <a:buNone/>
            </a:pPr>
            <a:r>
              <a:rPr lang="ru-RU" sz="1400" i="1" dirty="0" smtClean="0"/>
              <a:t>Г.   Свобода женщины</a:t>
            </a:r>
          </a:p>
          <a:p>
            <a:pPr marL="457200" indent="-457200">
              <a:buNone/>
            </a:pPr>
            <a:endParaRPr lang="ru-RU" sz="1500" i="1" dirty="0" smtClean="0"/>
          </a:p>
          <a:p>
            <a:pPr marL="457200" indent="-457200">
              <a:buNone/>
            </a:pPr>
            <a:endParaRPr lang="ru-RU" sz="2400" dirty="0" smtClean="0"/>
          </a:p>
          <a:p>
            <a:pPr marL="457200" indent="-457200">
              <a:buNone/>
            </a:pPr>
            <a:endParaRPr lang="ru-RU" sz="2400" dirty="0" smtClean="0"/>
          </a:p>
          <a:p>
            <a:pPr marL="457200" indent="-457200">
              <a:buNone/>
            </a:pPr>
            <a:endParaRPr lang="ru-RU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357166"/>
            <a:ext cx="6357966" cy="763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endParaRPr lang="ru-RU" sz="1400" i="1" dirty="0" smtClean="0"/>
          </a:p>
          <a:p>
            <a:pPr marL="457200" indent="-457200">
              <a:buNone/>
            </a:pPr>
            <a:endParaRPr lang="ru-RU" sz="1400" i="1" dirty="0" smtClean="0"/>
          </a:p>
          <a:p>
            <a:pPr marL="457200" indent="-457200"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12.  Произведения Тукая бессмертны. На сколько языков переведены его произведения?</a:t>
            </a:r>
          </a:p>
          <a:p>
            <a:pPr marL="457200" indent="-457200">
              <a:buNone/>
            </a:pPr>
            <a:r>
              <a:rPr lang="ru-RU" sz="1400" i="1" dirty="0" smtClean="0"/>
              <a:t>А.    18                                             Б.   52</a:t>
            </a:r>
          </a:p>
          <a:p>
            <a:pPr marL="457200" indent="-457200">
              <a:buNone/>
            </a:pPr>
            <a:r>
              <a:rPr lang="ru-RU" sz="1400" i="1" dirty="0" smtClean="0"/>
              <a:t>В.    26                                             Г.    10</a:t>
            </a:r>
          </a:p>
          <a:p>
            <a:pPr marL="457200" indent="-457200">
              <a:buNone/>
            </a:pPr>
            <a:endParaRPr lang="ru-RU" sz="1400" i="1" dirty="0" smtClean="0"/>
          </a:p>
          <a:p>
            <a:pPr marL="457200" indent="-457200"/>
            <a:r>
              <a:rPr lang="ru-RU" sz="1400" b="1" dirty="0" smtClean="0">
                <a:solidFill>
                  <a:srgbClr val="002060"/>
                </a:solidFill>
              </a:rPr>
              <a:t>13.  За свою недолгую жизнь Тукай выучил несколько языков. Сколько и каких языков знал Тукай?</a:t>
            </a:r>
          </a:p>
          <a:p>
            <a:pPr marL="457200" indent="-457200"/>
            <a:r>
              <a:rPr lang="ru-RU" sz="1400" i="1" dirty="0" smtClean="0"/>
              <a:t>А.   5 языков – татарский, русский, арабский, турецкий, персидский</a:t>
            </a:r>
          </a:p>
          <a:p>
            <a:pPr marL="457200" indent="-457200"/>
            <a:r>
              <a:rPr lang="ru-RU" sz="1400" i="1" dirty="0" smtClean="0"/>
              <a:t>Б.   4 языка – русский, немецкий, английский, французский</a:t>
            </a:r>
          </a:p>
          <a:p>
            <a:pPr marL="457200" indent="-457200"/>
            <a:r>
              <a:rPr lang="ru-RU" sz="1400" i="1" dirty="0" smtClean="0"/>
              <a:t>В.   5 языков – татарский, русский, башкирский, немецкий,  казахский </a:t>
            </a:r>
          </a:p>
          <a:p>
            <a:pPr marL="457200" indent="-457200"/>
            <a:endParaRPr lang="ru-RU" sz="1400" i="1" dirty="0" smtClean="0"/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14.  Тукай умер в самом рассвете  своего творчества. Сколько  прожил великий             татарский классик?</a:t>
            </a:r>
          </a:p>
          <a:p>
            <a:pPr>
              <a:buNone/>
            </a:pPr>
            <a:r>
              <a:rPr lang="ru-RU" sz="1400" i="1" dirty="0" smtClean="0"/>
              <a:t>А.   40                                            Б.  18</a:t>
            </a:r>
          </a:p>
          <a:p>
            <a:pPr>
              <a:buNone/>
            </a:pPr>
            <a:r>
              <a:rPr lang="ru-RU" sz="1400" i="1" dirty="0" smtClean="0"/>
              <a:t>В.   27                                             Г.   35</a:t>
            </a:r>
            <a:r>
              <a:rPr lang="ru-RU" sz="1400" dirty="0" smtClean="0"/>
              <a:t>  </a:t>
            </a:r>
          </a:p>
          <a:p>
            <a:pPr>
              <a:buNone/>
            </a:pPr>
            <a:endParaRPr lang="ru-RU" sz="1400" dirty="0" smtClean="0"/>
          </a:p>
          <a:p>
            <a:pPr marL="342900" indent="-342900"/>
            <a:r>
              <a:rPr lang="ru-RU" sz="1400" b="1" dirty="0" smtClean="0">
                <a:solidFill>
                  <a:srgbClr val="002060"/>
                </a:solidFill>
              </a:rPr>
              <a:t>15.  С 1958 года в Татарстане в день рождения поэта  вручаются   государственные премии имени </a:t>
            </a:r>
            <a:r>
              <a:rPr lang="ru-RU" sz="1400" b="1" dirty="0" err="1" smtClean="0">
                <a:solidFill>
                  <a:srgbClr val="002060"/>
                </a:solidFill>
              </a:rPr>
              <a:t>Габдуллы</a:t>
            </a:r>
            <a:r>
              <a:rPr lang="ru-RU" sz="1400" b="1" dirty="0" smtClean="0">
                <a:solidFill>
                  <a:srgbClr val="002060"/>
                </a:solidFill>
              </a:rPr>
              <a:t>  Тукая в области искусств.</a:t>
            </a:r>
          </a:p>
          <a:p>
            <a:pPr marL="342900" indent="-342900"/>
            <a:r>
              <a:rPr lang="ru-RU" sz="1400" b="1" dirty="0" smtClean="0">
                <a:solidFill>
                  <a:srgbClr val="002060"/>
                </a:solidFill>
              </a:rPr>
              <a:t> Когда это происходит?</a:t>
            </a:r>
          </a:p>
          <a:p>
            <a:pPr marL="342900" indent="-342900"/>
            <a:r>
              <a:rPr lang="ru-RU" sz="1400" i="1" dirty="0" smtClean="0"/>
              <a:t>А.   1 января                                                       Б.  14 февраля</a:t>
            </a:r>
          </a:p>
          <a:p>
            <a:pPr marL="342900" indent="-342900"/>
            <a:r>
              <a:rPr lang="ru-RU" sz="1400" i="1" dirty="0" smtClean="0"/>
              <a:t>В.   8 марта                                                        Г.   26 апреля</a:t>
            </a:r>
          </a:p>
          <a:p>
            <a:pPr marL="342900" indent="-342900"/>
            <a:r>
              <a:rPr lang="ru-RU" sz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16.   В честь какой знаменательной даты  в  Татарстане указом президента республики Рустамом </a:t>
            </a:r>
            <a:r>
              <a:rPr lang="ru-RU" sz="14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Миннихановым</a:t>
            </a:r>
            <a:r>
              <a:rPr lang="ru-RU" sz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2011 год объявлен Годом Тукая?</a:t>
            </a:r>
          </a:p>
          <a:p>
            <a:pPr marL="342900" indent="-342900"/>
            <a:endParaRPr lang="ru-RU" sz="14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342900" indent="-342900"/>
            <a:r>
              <a:rPr lang="ru-RU" sz="14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А.   100 лет                                                           Б.  90 лет</a:t>
            </a:r>
          </a:p>
          <a:p>
            <a:pPr marL="342900" indent="-342900"/>
            <a:r>
              <a:rPr lang="ru-RU" sz="14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В.    250 лет                                                           Г.  125 лет</a:t>
            </a:r>
          </a:p>
          <a:p>
            <a:pPr marL="342900" indent="-342900"/>
            <a:endParaRPr lang="ru-RU" sz="1400" dirty="0" smtClean="0"/>
          </a:p>
          <a:p>
            <a:pPr marL="342900" indent="-342900"/>
            <a:endParaRPr lang="ru-RU" sz="1400" i="1" dirty="0" smtClean="0"/>
          </a:p>
          <a:p>
            <a:pPr marL="342900" indent="-342900"/>
            <a:endParaRPr lang="ru-RU" sz="1400" i="1" dirty="0" smtClean="0"/>
          </a:p>
          <a:p>
            <a:pPr marL="457200" indent="-457200">
              <a:buNone/>
            </a:pPr>
            <a:endParaRPr lang="ru-RU" sz="1400" dirty="0" smtClean="0"/>
          </a:p>
          <a:p>
            <a:pPr marL="457200" indent="-457200">
              <a:buNone/>
            </a:pPr>
            <a:endParaRPr lang="ru-RU" sz="1400" dirty="0" smtClean="0"/>
          </a:p>
          <a:p>
            <a:pPr marL="457200" indent="-457200">
              <a:buNone/>
            </a:pPr>
            <a:endParaRPr lang="ru-RU" sz="1400" dirty="0" smtClean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 Кроссворд «Биография Тукая»</a:t>
            </a:r>
            <a:endParaRPr lang="ru-RU" b="1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8329645" cy="435771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33179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</a:tblGrid>
              <a:tr h="538174">
                <a:tc>
                  <a:txBody>
                    <a:bodyPr/>
                    <a:lstStyle/>
                    <a:p>
                      <a:r>
                        <a:rPr lang="tt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64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64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64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10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64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11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4564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12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64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64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Кроссворд «Биография Тукая»</a:t>
            </a:r>
            <a:endParaRPr lang="ru-RU" b="1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3" y="1000111"/>
          <a:ext cx="8297488" cy="53578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6148"/>
                <a:gridCol w="436148"/>
                <a:gridCol w="436148"/>
                <a:gridCol w="436148"/>
                <a:gridCol w="436148"/>
                <a:gridCol w="436148"/>
                <a:gridCol w="436148"/>
                <a:gridCol w="436148"/>
                <a:gridCol w="436148"/>
                <a:gridCol w="436148"/>
                <a:gridCol w="436148"/>
                <a:gridCol w="436148"/>
                <a:gridCol w="436148"/>
                <a:gridCol w="436148"/>
                <a:gridCol w="436148"/>
                <a:gridCol w="436148"/>
                <a:gridCol w="436148"/>
                <a:gridCol w="454343"/>
                <a:gridCol w="428629"/>
              </a:tblGrid>
              <a:tr h="595316">
                <a:tc gridSpan="13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</a:tr>
              <a:tr h="595316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м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у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х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а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м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е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т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</a:rPr>
                        <a:t>г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а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р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и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ф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</a:tr>
              <a:tr h="595316"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к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у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ш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л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в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ы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ч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с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strike="noStrike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</a:rPr>
                        <a:t>т</a:t>
                      </a:r>
                      <a:endParaRPr lang="ru-RU" sz="2800" strike="noStrike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и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х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и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</a:tr>
              <a:tr h="595316"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б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и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</a:rPr>
                        <a:t>б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и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м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а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м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д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</a:rPr>
                        <a:t>у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д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а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316"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с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а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г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</a:rPr>
                        <a:t>д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и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а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з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а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н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ь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316"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м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</a:rPr>
                        <a:t>у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л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л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а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п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у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ш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95316"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к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ы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р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</a:rPr>
                        <a:t>л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а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й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</a:rPr>
                        <a:t>й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о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р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т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</a:tr>
              <a:tr h="595316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у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р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а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</a:rPr>
                        <a:t>л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ь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с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к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95316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г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а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з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и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з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2.  Кроссворд «Жизнь и творчество Тукая»</a:t>
            </a:r>
            <a:endParaRPr lang="ru-RU" sz="32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56820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  <a:gridCol w="381000"/>
              </a:tblGrid>
              <a:tr h="4413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/>
                </a:tc>
              </a:tr>
              <a:tr h="441327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/>
                </a:tc>
              </a:tr>
              <a:tr h="441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/>
                </a:tc>
              </a:tr>
              <a:tr h="441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41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/>
                </a:tc>
              </a:tr>
              <a:tr h="441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41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433" marR="8043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433" marR="804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85728"/>
            <a:ext cx="8229600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32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Кроссворд </a:t>
            </a:r>
            <a:r>
              <a:rPr kumimoji="0" lang="ru-RU" sz="3200" i="0" u="none" strike="noStrike" kern="1200" normalizeH="0" baseline="0" noProof="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«Жизнь и творчество Тукая»</a:t>
            </a:r>
            <a:endParaRPr kumimoji="0" lang="ru-RU" sz="3200" i="0" u="none" strike="noStrike" kern="1200" normalizeH="0" baseline="0" noProof="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457200" y="1600200"/>
          <a:ext cx="8229603" cy="46634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  <a:gridCol w="433137"/>
              </a:tblGrid>
              <a:tr h="4413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ы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г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я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1327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п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р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ф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я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1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б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л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р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1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р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solidFill>
                            <a:srgbClr val="FF0000"/>
                          </a:solidFill>
                        </a:rPr>
                        <a:t>д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н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й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п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solidFill>
                            <a:srgbClr val="FF0000"/>
                          </a:solidFill>
                        </a:rPr>
                        <a:t>ш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н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у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з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й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ч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у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д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щ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п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р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л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ь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ы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л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й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41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л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я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ч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н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я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1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ы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л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ы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л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ы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р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41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р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н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3. Кроссворд  на татарском языке «Жизнь и творчество Тукая»</a:t>
            </a:r>
            <a:endParaRPr lang="ru-RU" b="1" dirty="0">
              <a:ln w="18000">
                <a:solidFill>
                  <a:srgbClr val="00B0F0"/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571612"/>
          <a:ext cx="8229598" cy="414340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</a:tblGrid>
              <a:tr h="773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89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7389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7389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738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73896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274638"/>
            <a:ext cx="818676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8000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Кроссворд  на татарском языке «Жизнь и творчество Тукая»</a:t>
            </a:r>
            <a:endParaRPr kumimoji="0" lang="ru-RU" sz="4400" b="1" i="0" u="none" strike="noStrike" kern="1200" cap="none" spc="0" normalizeH="0" baseline="0" noProof="0" dirty="0">
              <a:ln w="18000">
                <a:solidFill>
                  <a:srgbClr val="00B0F0"/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428596" y="1571612"/>
          <a:ext cx="8229598" cy="414340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33046"/>
                <a:gridCol w="633046"/>
                <a:gridCol w="662734"/>
                <a:gridCol w="603358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</a:tblGrid>
              <a:tr h="773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ш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л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ы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ч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89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у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р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7389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ы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р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л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й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389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ш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2800" dirty="0" smtClean="0"/>
                        <a:t>ә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р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738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л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389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н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л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35</TotalTime>
  <Words>620</Words>
  <Application>Microsoft Office PowerPoint</Application>
  <PresentationFormat>Экран (4:3)</PresentationFormat>
  <Paragraphs>329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Викторина по творчеству и жизни Габдуллы Тукая. </vt:lpstr>
      <vt:lpstr>Викторина “Жизнь и творчество Габдуллы Тукая”</vt:lpstr>
      <vt:lpstr>Слайд 3</vt:lpstr>
      <vt:lpstr>1. Кроссворд «Биография Тукая»</vt:lpstr>
      <vt:lpstr> Кроссворд «Биография Тукая»</vt:lpstr>
      <vt:lpstr>2.  Кроссворд «Жизнь и творчество Тукая»</vt:lpstr>
      <vt:lpstr>                                </vt:lpstr>
      <vt:lpstr>3. Кроссворд  на татарском языке «Жизнь и творчество Тукая»</vt:lpstr>
      <vt:lpstr>Слайд 9</vt:lpstr>
      <vt:lpstr>4. Кроссворд на татарском языке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5</cp:revision>
  <dcterms:created xsi:type="dcterms:W3CDTF">2012-10-22T12:06:02Z</dcterms:created>
  <dcterms:modified xsi:type="dcterms:W3CDTF">2012-10-22T14:39:01Z</dcterms:modified>
</cp:coreProperties>
</file>