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F09C4F42-D8F6-4376-93D4-E522C382F48D}"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09C4F42-D8F6-4376-93D4-E522C382F48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09C4F42-D8F6-4376-93D4-E522C382F48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09C4F42-D8F6-4376-93D4-E522C382F48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09C4F42-D8F6-4376-93D4-E522C382F48D}"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09C4F42-D8F6-4376-93D4-E522C382F48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09C4F42-D8F6-4376-93D4-E522C382F48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09C4F42-D8F6-4376-93D4-E522C382F48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09C4F42-D8F6-4376-93D4-E522C382F48D}"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09C4F42-D8F6-4376-93D4-E522C382F48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C9ED3878-CDC5-4E4F-A70D-353A18D9CEFE}" type="datetimeFigureOut">
              <a:rPr lang="ru-RU" smtClean="0"/>
              <a:t>05.03.2013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09C4F42-D8F6-4376-93D4-E522C382F48D}"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9ED3878-CDC5-4E4F-A70D-353A18D9CEFE}" type="datetimeFigureOut">
              <a:rPr lang="ru-RU" smtClean="0"/>
              <a:t>05.03.2013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09C4F42-D8F6-4376-93D4-E522C382F48D}"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5400" dirty="0" smtClean="0"/>
              <a:t>         Лыжный спорт</a:t>
            </a:r>
            <a:endParaRPr lang="ru-RU" sz="5400" dirty="0"/>
          </a:p>
        </p:txBody>
      </p:sp>
      <p:pic>
        <p:nvPicPr>
          <p:cNvPr id="4" name="Рисунок 3" descr="Gonki-542x407.jpg"/>
          <p:cNvPicPr>
            <a:picLocks noChangeAspect="1"/>
          </p:cNvPicPr>
          <p:nvPr/>
        </p:nvPicPr>
        <p:blipFill>
          <a:blip r:embed="rId2" cstate="print"/>
          <a:stretch>
            <a:fillRect/>
          </a:stretch>
        </p:blipFill>
        <p:spPr>
          <a:xfrm>
            <a:off x="2267744" y="2204864"/>
            <a:ext cx="5162550" cy="38766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0"/>
            <a:ext cx="7920880" cy="5909310"/>
          </a:xfrm>
          <a:prstGeom prst="rect">
            <a:avLst/>
          </a:prstGeom>
        </p:spPr>
        <p:txBody>
          <a:bodyPr wrap="square">
            <a:spAutoFit/>
          </a:bodyPr>
          <a:lstStyle/>
          <a:p>
            <a:r>
              <a:rPr lang="ru-RU" b="1" dirty="0" smtClean="0"/>
              <a:t>Лыжный </a:t>
            </a:r>
            <a:r>
              <a:rPr lang="ru-RU" b="1" dirty="0"/>
              <a:t>спорт</a:t>
            </a:r>
            <a:r>
              <a:rPr lang="ru-RU" dirty="0"/>
              <a:t> </a:t>
            </a:r>
            <a:r>
              <a:rPr lang="ru-RU" dirty="0" smtClean="0"/>
              <a:t> включает </a:t>
            </a:r>
            <a:r>
              <a:rPr lang="ru-RU" dirty="0"/>
              <a:t>в себя лыжные </a:t>
            </a:r>
            <a:r>
              <a:rPr lang="ru-RU" dirty="0" smtClean="0"/>
              <a:t>гонки</a:t>
            </a:r>
            <a:r>
              <a:rPr lang="ru-RU" dirty="0"/>
              <a:t> </a:t>
            </a:r>
            <a:r>
              <a:rPr lang="ru-RU" dirty="0" smtClean="0"/>
              <a:t>на </a:t>
            </a:r>
            <a:r>
              <a:rPr lang="ru-RU" dirty="0"/>
              <a:t>различные дистанции, прыжки на лыжах с </a:t>
            </a:r>
            <a:r>
              <a:rPr lang="ru-RU" dirty="0" smtClean="0"/>
              <a:t>трамплина , лыжное </a:t>
            </a:r>
            <a:r>
              <a:rPr lang="ru-RU" dirty="0"/>
              <a:t>двоеборье (лыжная гонка и прыжки на лыжах с трамплина),горнолыжный </a:t>
            </a:r>
            <a:r>
              <a:rPr lang="ru-RU" dirty="0" smtClean="0"/>
              <a:t>спорт, </a:t>
            </a:r>
            <a:r>
              <a:rPr lang="ru-RU" dirty="0"/>
              <a:t>а также сноуборд. Он зародился в Норвегии в XVIII веке. </a:t>
            </a:r>
            <a:r>
              <a:rPr lang="ru-RU" dirty="0" smtClean="0"/>
              <a:t>В Международной </a:t>
            </a:r>
            <a:r>
              <a:rPr lang="ru-RU" dirty="0"/>
              <a:t>федерации — </a:t>
            </a:r>
            <a:r>
              <a:rPr lang="ru-RU" dirty="0" smtClean="0"/>
              <a:t>ФИС</a:t>
            </a:r>
            <a:r>
              <a:rPr lang="ru-RU" dirty="0"/>
              <a:t>  — состоит около 60 государств (1991). С 1924 года лыжный спорт входит в программу зимних Олимпийских игр, чемпионаты мира проводятся с </a:t>
            </a:r>
            <a:r>
              <a:rPr lang="ru-RU" dirty="0" smtClean="0"/>
              <a:t>1925 г</a:t>
            </a:r>
            <a:r>
              <a:rPr lang="ru-RU" dirty="0"/>
              <a:t>. (официально с 1937 г.). В России лыжный спорт развивает </a:t>
            </a:r>
            <a:r>
              <a:rPr lang="ru-RU" dirty="0" smtClean="0"/>
              <a:t>Ассоциация </a:t>
            </a:r>
            <a:r>
              <a:rPr lang="ru-RU" dirty="0"/>
              <a:t>лыжных видов спорта </a:t>
            </a:r>
            <a:r>
              <a:rPr lang="ru-RU" dirty="0" smtClean="0"/>
              <a:t>России, которая </a:t>
            </a:r>
            <a:r>
              <a:rPr lang="ru-RU" dirty="0"/>
              <a:t>является единственным официальным представителем в ФИС.</a:t>
            </a:r>
          </a:p>
          <a:p>
            <a:r>
              <a:rPr lang="ru-RU" dirty="0"/>
              <a:t>Лыжный спорт можно поделить на 4 больших категории.</a:t>
            </a:r>
          </a:p>
          <a:p>
            <a:r>
              <a:rPr lang="ru-RU" dirty="0"/>
              <a:t>Северные виды, или лыжные гонки, спортивное ориентирование на </a:t>
            </a:r>
            <a:r>
              <a:rPr lang="ru-RU" dirty="0" smtClean="0"/>
              <a:t>лыжах , прыжки  на  </a:t>
            </a:r>
            <a:r>
              <a:rPr lang="ru-RU" dirty="0"/>
              <a:t>лыжах с трамплина, лыжное </a:t>
            </a:r>
            <a:r>
              <a:rPr lang="ru-RU" dirty="0" smtClean="0"/>
              <a:t>двоеборье (или </a:t>
            </a:r>
            <a:r>
              <a:rPr lang="ru-RU" dirty="0"/>
              <a:t>северная </a:t>
            </a:r>
            <a:r>
              <a:rPr lang="ru-RU" dirty="0" smtClean="0"/>
              <a:t>комбинация</a:t>
            </a:r>
            <a:r>
              <a:rPr lang="ru-RU" dirty="0"/>
              <a:t>) — прыжки на лыжах с трамплина с последующей лыжной гонкой.</a:t>
            </a:r>
          </a:p>
          <a:p>
            <a:r>
              <a:rPr lang="ru-RU" dirty="0"/>
              <a:t>Альпийские виды, или практически весь горнолыжный спорт: скоростной </a:t>
            </a:r>
            <a:r>
              <a:rPr lang="ru-RU" dirty="0" smtClean="0"/>
              <a:t>спуск , гигантский слалом,</a:t>
            </a:r>
            <a:r>
              <a:rPr lang="ru-RU" dirty="0"/>
              <a:t> слалом, горнолыжная </a:t>
            </a:r>
            <a:r>
              <a:rPr lang="ru-RU" dirty="0" smtClean="0"/>
              <a:t>комбинация, </a:t>
            </a:r>
            <a:r>
              <a:rPr lang="ru-RU" dirty="0"/>
              <a:t>где чемпион определяется по сумме двух видов — скоростного спуска и слалома, а также командных соревнований.</a:t>
            </a:r>
          </a:p>
          <a:p>
            <a:r>
              <a:rPr lang="ru-RU" dirty="0"/>
              <a:t>Фристайл, или спуск на лыжах со склона с элементами акробатических прыжков и балета (могул, лыжная акробатика).</a:t>
            </a:r>
          </a:p>
          <a:p>
            <a:r>
              <a:rPr lang="ru-RU" dirty="0"/>
              <a:t>Сноуборд, или упражнения на одной «большой лыже» (специальной доске</a:t>
            </a:r>
            <a:r>
              <a:rPr lang="ru-RU" dirty="0" smtClean="0"/>
              <a:t>)</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0"/>
            <a:ext cx="8100392" cy="2123658"/>
          </a:xfrm>
          <a:prstGeom prst="rect">
            <a:avLst/>
          </a:prstGeom>
        </p:spPr>
        <p:txBody>
          <a:bodyPr wrap="square">
            <a:spAutoFit/>
          </a:bodyPr>
          <a:lstStyle/>
          <a:p>
            <a:r>
              <a:rPr lang="ru-RU" sz="1600" dirty="0"/>
              <a:t>Впервые состязания в лыжном беге на скорость состоялись в Норвегии в1767 году. Затем примеру норвежцев последовали шведы и финны, позже увлечение гонками возникло и в Центральной Европе. В конце 19 — начале 20 вв. во многих странах появились национальные лыжные клубы. В 1924 </a:t>
            </a:r>
            <a:r>
              <a:rPr lang="ru-RU" sz="1600" dirty="0" smtClean="0"/>
              <a:t>году была </a:t>
            </a:r>
            <a:r>
              <a:rPr lang="ru-RU" sz="1600" dirty="0"/>
              <a:t>создана Международная федерация лыжного спорта(FIS). В </a:t>
            </a:r>
            <a:r>
              <a:rPr lang="ru-RU" sz="1600" dirty="0" smtClean="0"/>
              <a:t>2000 FIS </a:t>
            </a:r>
            <a:r>
              <a:rPr lang="ru-RU" sz="1600" dirty="0"/>
              <a:t>насчитывала </a:t>
            </a:r>
            <a:r>
              <a:rPr lang="ru-RU" sz="1600" dirty="0" smtClean="0"/>
              <a:t>98 </a:t>
            </a:r>
            <a:r>
              <a:rPr lang="ru-RU" sz="1600" dirty="0"/>
              <a:t>национальных федераций</a:t>
            </a:r>
            <a:r>
              <a:rPr lang="ru-RU" sz="1600" dirty="0" smtClean="0"/>
              <a:t>.</a:t>
            </a:r>
          </a:p>
          <a:p>
            <a:endParaRPr lang="ru-RU" sz="1600" dirty="0" smtClean="0"/>
          </a:p>
          <a:p>
            <a:endParaRPr lang="ru-RU" dirty="0" smtClean="0"/>
          </a:p>
          <a:p>
            <a:endParaRPr lang="ru-RU" dirty="0"/>
          </a:p>
        </p:txBody>
      </p:sp>
      <p:sp>
        <p:nvSpPr>
          <p:cNvPr id="3" name="Прямоугольник 2"/>
          <p:cNvSpPr/>
          <p:nvPr/>
        </p:nvSpPr>
        <p:spPr>
          <a:xfrm>
            <a:off x="1043608" y="1052736"/>
            <a:ext cx="8100392" cy="3385542"/>
          </a:xfrm>
          <a:prstGeom prst="rect">
            <a:avLst/>
          </a:prstGeom>
        </p:spPr>
        <p:txBody>
          <a:bodyPr wrap="square">
            <a:spAutoFit/>
          </a:bodyPr>
          <a:lstStyle/>
          <a:p>
            <a:endParaRPr lang="ru-RU" sz="1600" dirty="0" smtClean="0"/>
          </a:p>
          <a:p>
            <a:r>
              <a:rPr lang="ru-RU" sz="1600" dirty="0" smtClean="0"/>
              <a:t>Первый </a:t>
            </a:r>
            <a:r>
              <a:rPr lang="ru-RU" sz="1600" dirty="0"/>
              <a:t>официальный Кубок мира прошел в сезоне 1981/1982. До этого с 1973/1974 проводились неофициальные соревнования. С сезона 1996/1997 года в программу были включены спринтерские соревнования, были введены спринтерский и дистанционный зачеты. В 2000-е дистанционные гонки постепенно вытеснялись из программы, спринт из-за своей зрелищности стал присутствовать почти на каждом этапе. С 2006/2007 года проходит новогодне-рождественская многодневка </a:t>
            </a:r>
            <a:r>
              <a:rPr lang="ru-RU" sz="1600" dirty="0" err="1"/>
              <a:t>Tour</a:t>
            </a:r>
            <a:r>
              <a:rPr lang="ru-RU" sz="1600" dirty="0"/>
              <a:t> </a:t>
            </a:r>
            <a:r>
              <a:rPr lang="ru-RU" sz="1600" dirty="0" err="1"/>
              <a:t>de</a:t>
            </a:r>
            <a:r>
              <a:rPr lang="ru-RU" sz="1600" dirty="0"/>
              <a:t> </a:t>
            </a:r>
            <a:r>
              <a:rPr lang="ru-RU" sz="1600" dirty="0" err="1"/>
              <a:t>Ski</a:t>
            </a:r>
            <a:r>
              <a:rPr lang="ru-RU" sz="1600" dirty="0"/>
              <a:t>, результат которой во многом определяет итоговое положение</a:t>
            </a:r>
            <a:r>
              <a:rPr lang="ru-RU" sz="1600" dirty="0" smtClean="0"/>
              <a:t>.</a:t>
            </a:r>
          </a:p>
          <a:p>
            <a:endParaRPr lang="ru-RU" sz="1400" dirty="0" smtClean="0"/>
          </a:p>
          <a:p>
            <a:endParaRPr lang="ru-RU" dirty="0" smtClean="0"/>
          </a:p>
          <a:p>
            <a:endParaRPr lang="ru-RU" dirty="0" smtClean="0"/>
          </a:p>
          <a:p>
            <a:r>
              <a:rPr lang="ru-RU" dirty="0" smtClean="0"/>
              <a:t/>
            </a:r>
            <a:br>
              <a:rPr lang="ru-RU" dirty="0" smtClean="0"/>
            </a:br>
            <a:endParaRPr lang="ru-RU" dirty="0"/>
          </a:p>
        </p:txBody>
      </p:sp>
      <p:sp>
        <p:nvSpPr>
          <p:cNvPr id="15361"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
            </a:r>
            <a:br>
              <a:rPr kumimoji="0" lang="ru-RU" sz="1800" b="0" i="0" u="none" strike="noStrike" cap="none" normalizeH="0" baseline="0" smtClean="0">
                <a:ln>
                  <a:noFill/>
                </a:ln>
                <a:solidFill>
                  <a:schemeClr val="tx1"/>
                </a:solidFill>
                <a:effectLst/>
                <a:latin typeface="Arial" charset="0"/>
              </a:rPr>
            </a:br>
            <a:endParaRPr kumimoji="0" lang="ru-RU" sz="1800" b="0" i="0" u="none" strike="noStrike" cap="none" normalizeH="0" baseline="0" smtClean="0">
              <a:ln>
                <a:noFill/>
              </a:ln>
              <a:solidFill>
                <a:schemeClr val="tx1"/>
              </a:solidFill>
              <a:effectLst/>
              <a:latin typeface="Arial" charset="0"/>
            </a:endParaRPr>
          </a:p>
        </p:txBody>
      </p:sp>
      <p:graphicFrame>
        <p:nvGraphicFramePr>
          <p:cNvPr id="6" name="Таблица 5"/>
          <p:cNvGraphicFramePr>
            <a:graphicFrameLocks noGrp="1"/>
          </p:cNvGraphicFramePr>
          <p:nvPr/>
        </p:nvGraphicFramePr>
        <p:xfrm>
          <a:off x="1259631" y="3140968"/>
          <a:ext cx="7488834" cy="3291840"/>
        </p:xfrm>
        <a:graphic>
          <a:graphicData uri="http://schemas.openxmlformats.org/drawingml/2006/table">
            <a:tbl>
              <a:tblPr/>
              <a:tblGrid>
                <a:gridCol w="2496278"/>
                <a:gridCol w="2496278"/>
                <a:gridCol w="2496278"/>
              </a:tblGrid>
              <a:tr h="276988">
                <a:tc>
                  <a:txBody>
                    <a:bodyPr/>
                    <a:lstStyle/>
                    <a:p>
                      <a:pPr algn="ctr"/>
                      <a:r>
                        <a:rPr lang="ru-RU" dirty="0"/>
                        <a:t>Дисциплина</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2F2F2"/>
                    </a:solidFill>
                  </a:tcPr>
                </a:tc>
                <a:tc>
                  <a:txBody>
                    <a:bodyPr/>
                    <a:lstStyle/>
                    <a:p>
                      <a:pPr algn="ctr"/>
                      <a:r>
                        <a:rPr lang="ru-RU"/>
                        <a:t>Пол</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2F2F2"/>
                    </a:solidFill>
                  </a:tcPr>
                </a:tc>
                <a:tc>
                  <a:txBody>
                    <a:bodyPr/>
                    <a:lstStyle/>
                    <a:p>
                      <a:pPr algn="ctr"/>
                      <a:r>
                        <a:rPr lang="ru-RU"/>
                        <a:t>Дистанция</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2F2F2"/>
                    </a:solidFill>
                  </a:tcPr>
                </a:tc>
              </a:tr>
              <a:tr h="276988">
                <a:tc rowSpan="2">
                  <a:txBody>
                    <a:bodyPr/>
                    <a:lstStyle/>
                    <a:p>
                      <a:r>
                        <a:rPr lang="ru-RU" dirty="0"/>
                        <a:t>Индивидуальные</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Мужчины</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10 км</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76988">
                <a:tc vMerge="1">
                  <a:txBody>
                    <a:bodyPr/>
                    <a:lstStyle/>
                    <a:p>
                      <a:endParaRPr lang="ru-RU"/>
                    </a:p>
                  </a:txBody>
                  <a:tcPr/>
                </a:tc>
                <a:tc>
                  <a:txBody>
                    <a:bodyPr/>
                    <a:lstStyle/>
                    <a:p>
                      <a:r>
                        <a:rPr lang="ru-RU"/>
                        <a:t>Женщины</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5 км</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76988">
                <a:tc rowSpan="2">
                  <a:txBody>
                    <a:bodyPr/>
                    <a:lstStyle/>
                    <a:p>
                      <a:r>
                        <a:rPr lang="ru-RU"/>
                        <a:t>Преследование (дуатлон)</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Мужчины</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10 км + 10 км</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76988">
                <a:tc vMerge="1">
                  <a:txBody>
                    <a:bodyPr/>
                    <a:lstStyle/>
                    <a:p>
                      <a:endParaRPr lang="ru-RU"/>
                    </a:p>
                  </a:txBody>
                  <a:tcPr/>
                </a:tc>
                <a:tc>
                  <a:txBody>
                    <a:bodyPr/>
                    <a:lstStyle/>
                    <a:p>
                      <a:r>
                        <a:rPr lang="ru-RU"/>
                        <a:t>Женщины</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5 км + 5 км</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76988">
                <a:tc rowSpan="2">
                  <a:txBody>
                    <a:bodyPr/>
                    <a:lstStyle/>
                    <a:p>
                      <a:r>
                        <a:rPr lang="en-US" dirty="0" err="1"/>
                        <a:t>Relais</a:t>
                      </a:r>
                      <a:endParaRPr lang="en-US" dirty="0"/>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Мужчины</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4*5 км</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76988">
                <a:tc vMerge="1">
                  <a:txBody>
                    <a:bodyPr/>
                    <a:lstStyle/>
                    <a:p>
                      <a:endParaRPr lang="ru-RU"/>
                    </a:p>
                  </a:txBody>
                  <a:tcPr/>
                </a:tc>
                <a:tc>
                  <a:txBody>
                    <a:bodyPr/>
                    <a:lstStyle/>
                    <a:p>
                      <a:r>
                        <a:rPr lang="ru-RU"/>
                        <a:t>Женщины</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4*3,3 км</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76988">
                <a:tc rowSpan="2">
                  <a:txBody>
                    <a:bodyPr/>
                    <a:lstStyle/>
                    <a:p>
                      <a:r>
                        <a:rPr lang="ru-RU"/>
                        <a:t>Спринт</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Мужчины</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a:t>1—1,8 км</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76988">
                <a:tc vMerge="1">
                  <a:txBody>
                    <a:bodyPr/>
                    <a:lstStyle/>
                    <a:p>
                      <a:endParaRPr lang="ru-RU"/>
                    </a:p>
                  </a:txBody>
                  <a:tcPr/>
                </a:tc>
                <a:tc>
                  <a:txBody>
                    <a:bodyPr/>
                    <a:lstStyle/>
                    <a:p>
                      <a:r>
                        <a:rPr lang="ru-RU"/>
                        <a:t>Женщины</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dirty="0"/>
                        <a:t>0,8—1,4 км</a:t>
                      </a:r>
                    </a:p>
                  </a:txBody>
                  <a:tcPr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bl>
          </a:graphicData>
        </a:graphic>
      </p:graphicFrame>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
            </a:r>
            <a:br>
              <a:rPr kumimoji="0" lang="ru-RU" sz="1800" b="0" i="0" u="none" strike="noStrike" cap="none" normalizeH="0" baseline="0" smtClean="0">
                <a:ln>
                  <a:noFill/>
                </a:ln>
                <a:solidFill>
                  <a:schemeClr val="tx1"/>
                </a:solidFill>
                <a:effectLst/>
                <a:latin typeface="Arial" charset="0"/>
              </a:rPr>
            </a:br>
            <a:endParaRPr kumimoji="0" lang="ru-RU" sz="18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43608" y="0"/>
            <a:ext cx="8100392" cy="7017306"/>
          </a:xfrm>
          <a:prstGeom prst="rect">
            <a:avLst/>
          </a:prstGeom>
        </p:spPr>
        <p:txBody>
          <a:bodyPr wrap="square">
            <a:spAutoFit/>
          </a:bodyPr>
          <a:lstStyle/>
          <a:p>
            <a:r>
              <a:rPr lang="ru-RU" sz="1600" dirty="0" smtClean="0"/>
              <a:t>Основные </a:t>
            </a:r>
            <a:r>
              <a:rPr lang="ru-RU" sz="1600" dirty="0"/>
              <a:t>стили передвижения на лыжах </a:t>
            </a:r>
            <a:r>
              <a:rPr lang="ru-RU" sz="1600" dirty="0" smtClean="0"/>
              <a:t>:</a:t>
            </a:r>
            <a:endParaRPr lang="ru-RU" sz="1600" dirty="0"/>
          </a:p>
          <a:p>
            <a:r>
              <a:rPr lang="ru-RU" sz="1600" b="1" dirty="0" smtClean="0"/>
              <a:t>Классический </a:t>
            </a:r>
            <a:r>
              <a:rPr lang="ru-RU" sz="1600" b="1" dirty="0"/>
              <a:t>стиль</a:t>
            </a:r>
          </a:p>
          <a:p>
            <a:r>
              <a:rPr lang="ru-RU" dirty="0"/>
              <a:t>К изначальному «классическому стилю» относятся те виды передвижения, при которых практически всю дистанцию лыжник проходит по предварительно подготовленной лыжне, состоящей из двух параллельных колей. «Классические» лыжные ходы разделяют по способу отталкивания палками на попеременные и одновременные. По числу шагов в одном цикле выделяют одновременно </a:t>
            </a:r>
            <a:r>
              <a:rPr lang="ru-RU" dirty="0" err="1"/>
              <a:t>одношажный</a:t>
            </a:r>
            <a:r>
              <a:rPr lang="ru-RU" dirty="0"/>
              <a:t>, попеременно </a:t>
            </a:r>
            <a:r>
              <a:rPr lang="ru-RU" dirty="0" err="1"/>
              <a:t>двушажный</a:t>
            </a:r>
            <a:r>
              <a:rPr lang="ru-RU" dirty="0"/>
              <a:t> и </a:t>
            </a:r>
            <a:r>
              <a:rPr lang="ru-RU" dirty="0" err="1"/>
              <a:t>бесшажный</a:t>
            </a:r>
            <a:r>
              <a:rPr lang="ru-RU" dirty="0"/>
              <a:t> ходы. Наиболее распространены попеременный </a:t>
            </a:r>
            <a:r>
              <a:rPr lang="ru-RU" dirty="0" err="1"/>
              <a:t>двушажный</a:t>
            </a:r>
            <a:r>
              <a:rPr lang="ru-RU" dirty="0"/>
              <a:t> ход (применяется на подъёмных участках и отлогих склонах, а при очень хорошем скольжении — и на подъёмах средней крутизны (до 5°)) и одновременный </a:t>
            </a:r>
            <a:r>
              <a:rPr lang="ru-RU" dirty="0" err="1"/>
              <a:t>одношажный</a:t>
            </a:r>
            <a:r>
              <a:rPr lang="ru-RU" dirty="0"/>
              <a:t> ход (применяется на равнинных участках, на отлогих подъёмах при хорошем скольжении, а также на уклонах при удовлетворительном скольжении).</a:t>
            </a:r>
          </a:p>
          <a:p>
            <a:r>
              <a:rPr lang="ru-RU" sz="1600" b="1" dirty="0" smtClean="0"/>
              <a:t>Свободный </a:t>
            </a:r>
            <a:r>
              <a:rPr lang="ru-RU" sz="1600" b="1" dirty="0"/>
              <a:t>стиль</a:t>
            </a:r>
          </a:p>
          <a:p>
            <a:r>
              <a:rPr lang="ru-RU" dirty="0"/>
              <a:t>«Свободный стиль» подразумевает, что лыжник сам волен выбирать способ передвижения по дистанции, но поскольку «классический» ход уступает в скорости «коньковому», «свободный стиль» является, по сути, синонимом «конькового хода». Коньковые способы передвижения широко используются с 1981 г., когда финский лыжник Паули </a:t>
            </a:r>
            <a:r>
              <a:rPr lang="ru-RU" dirty="0" err="1"/>
              <a:t>Сиитонен</a:t>
            </a:r>
            <a:r>
              <a:rPr lang="ru-RU" dirty="0"/>
              <a:t>, которому тогда было уже за 40, впервые применил его в соревнованиях (в гонке на 55 км) и выиграл. Наиболее распространены одновременный </a:t>
            </a:r>
            <a:r>
              <a:rPr lang="ru-RU" dirty="0" err="1"/>
              <a:t>двухшажный</a:t>
            </a:r>
            <a:r>
              <a:rPr lang="ru-RU" dirty="0"/>
              <a:t> коньковый ход (применяется как на равнинных участках, так и на подъёмах малой и средней крутизны) и одновременный </a:t>
            </a:r>
            <a:r>
              <a:rPr lang="ru-RU" dirty="0" err="1"/>
              <a:t>одношажный</a:t>
            </a:r>
            <a:r>
              <a:rPr lang="ru-RU" dirty="0"/>
              <a:t> коньковый ход (применяется при стартовом разгоне, на любых равнинах и пологих участках дистанции, а также на подъёмах до 10-12°).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43608" y="0"/>
            <a:ext cx="8316416" cy="1877437"/>
          </a:xfrm>
          <a:prstGeom prst="rect">
            <a:avLst/>
          </a:prstGeom>
        </p:spPr>
        <p:txBody>
          <a:bodyPr wrap="square">
            <a:spAutoFit/>
          </a:bodyPr>
          <a:lstStyle/>
          <a:p>
            <a:r>
              <a:rPr lang="ru-RU" sz="1600" b="1" dirty="0" smtClean="0"/>
              <a:t> </a:t>
            </a:r>
            <a:r>
              <a:rPr lang="ru-RU" sz="1600" b="1" dirty="0" err="1" smtClean="0"/>
              <a:t>Биатло́н</a:t>
            </a:r>
            <a:r>
              <a:rPr lang="ru-RU" sz="1600" dirty="0"/>
              <a:t>  — зимний олимпийский вид спорта, сочетающий лыжную гонку со стрельбой из винтовки. Биатлон наиболее </a:t>
            </a:r>
            <a:r>
              <a:rPr lang="ru-RU" sz="1600" dirty="0" smtClean="0"/>
              <a:t>популярен  в</a:t>
            </a:r>
            <a:r>
              <a:rPr lang="ru-RU" sz="1600" dirty="0"/>
              <a:t> </a:t>
            </a:r>
            <a:r>
              <a:rPr lang="ru-RU" sz="1600" u="sng" dirty="0"/>
              <a:t>Германии</a:t>
            </a:r>
            <a:r>
              <a:rPr lang="ru-RU" sz="1600" dirty="0"/>
              <a:t>, России, Австрии, </a:t>
            </a:r>
            <a:r>
              <a:rPr lang="ru-RU" sz="1600" dirty="0" smtClean="0"/>
              <a:t>Норвегии ,Франции и</a:t>
            </a:r>
            <a:r>
              <a:rPr lang="ru-RU" sz="1600" dirty="0"/>
              <a:t> Швеции. C 1993 года и по настоящее время официальные международные соревнования по биатлону, включая Кубок мира и Чемпионаты мира, проходят под эгидой Международного союза </a:t>
            </a:r>
            <a:r>
              <a:rPr lang="ru-RU" sz="1600" dirty="0" smtClean="0"/>
              <a:t>биатлонистов</a:t>
            </a:r>
          </a:p>
          <a:p>
            <a:endParaRPr lang="ru-RU" dirty="0" smtClean="0"/>
          </a:p>
          <a:p>
            <a:endParaRPr lang="ru-RU" dirty="0"/>
          </a:p>
        </p:txBody>
      </p:sp>
      <p:sp>
        <p:nvSpPr>
          <p:cNvPr id="4" name="Прямоугольник 3"/>
          <p:cNvSpPr/>
          <p:nvPr/>
        </p:nvSpPr>
        <p:spPr>
          <a:xfrm>
            <a:off x="1043608" y="1628800"/>
            <a:ext cx="8100392" cy="369332"/>
          </a:xfrm>
          <a:prstGeom prst="rect">
            <a:avLst/>
          </a:prstGeom>
        </p:spPr>
        <p:txBody>
          <a:bodyPr wrap="square">
            <a:spAutoFit/>
          </a:bodyPr>
          <a:lstStyle/>
          <a:p>
            <a:r>
              <a:rPr lang="ru-RU" dirty="0" smtClean="0"/>
              <a:t> </a:t>
            </a:r>
            <a:endParaRPr lang="ru-RU" dirty="0"/>
          </a:p>
        </p:txBody>
      </p:sp>
      <p:sp>
        <p:nvSpPr>
          <p:cNvPr id="6" name="Прямоугольник 5"/>
          <p:cNvSpPr/>
          <p:nvPr/>
        </p:nvSpPr>
        <p:spPr>
          <a:xfrm>
            <a:off x="1043608" y="1268760"/>
            <a:ext cx="8100392" cy="1354217"/>
          </a:xfrm>
          <a:prstGeom prst="rect">
            <a:avLst/>
          </a:prstGeom>
        </p:spPr>
        <p:txBody>
          <a:bodyPr wrap="square">
            <a:spAutoFit/>
          </a:bodyPr>
          <a:lstStyle/>
          <a:p>
            <a:r>
              <a:rPr lang="ru-RU" sz="1600" dirty="0"/>
              <a:t>На сегодняшний день в рамках крупнейших международных биатлонных соревнований проводится шесть </a:t>
            </a:r>
            <a:r>
              <a:rPr lang="ru-RU" sz="1600" dirty="0" smtClean="0"/>
              <a:t>видов :  индивидуальная гонка, спринт, гонка преследования, масс -старт, эстафета, смешанная эстафета.</a:t>
            </a:r>
          </a:p>
          <a:p>
            <a:endParaRPr lang="ru-RU" sz="1600" dirty="0" smtClean="0"/>
          </a:p>
          <a:p>
            <a:endParaRPr lang="ru-RU" dirty="0"/>
          </a:p>
        </p:txBody>
      </p:sp>
      <p:sp>
        <p:nvSpPr>
          <p:cNvPr id="8" name="Прямоугольник 7"/>
          <p:cNvSpPr/>
          <p:nvPr/>
        </p:nvSpPr>
        <p:spPr>
          <a:xfrm>
            <a:off x="1043608" y="2060848"/>
            <a:ext cx="8100392" cy="1323439"/>
          </a:xfrm>
          <a:prstGeom prst="rect">
            <a:avLst/>
          </a:prstGeom>
        </p:spPr>
        <p:txBody>
          <a:bodyPr wrap="square">
            <a:spAutoFit/>
          </a:bodyPr>
          <a:lstStyle/>
          <a:p>
            <a:r>
              <a:rPr lang="ru-RU" sz="1600" dirty="0"/>
              <a:t>Биатлонные соревнования проводятся на самых различных уровнях. Условно все соревнования можно разделить на две группы — </a:t>
            </a:r>
            <a:r>
              <a:rPr lang="ru-RU" sz="1600" dirty="0" err="1" smtClean="0"/>
              <a:t>разновидовые</a:t>
            </a:r>
            <a:r>
              <a:rPr lang="ru-RU" sz="1600" dirty="0" smtClean="0"/>
              <a:t>, </a:t>
            </a:r>
            <a:r>
              <a:rPr lang="ru-RU" sz="1600" dirty="0"/>
              <a:t>которые помимо биатлонных дисциплин включают в себя и другие виды спорта, а также собственно биатлонные соревнования, которые можно разделить на кубковые и не кубковые. Кроме того, проводятся различные </a:t>
            </a:r>
            <a:r>
              <a:rPr lang="ru-RU" sz="1600" dirty="0" smtClean="0"/>
              <a:t>неофициальные коммерческие биатлонные соревнования</a:t>
            </a:r>
            <a:endParaRPr lang="ru-RU" sz="1600" dirty="0"/>
          </a:p>
        </p:txBody>
      </p:sp>
      <p:pic>
        <p:nvPicPr>
          <p:cNvPr id="9" name="Рисунок 8" descr="d14bdefcf282.jpg"/>
          <p:cNvPicPr>
            <a:picLocks noChangeAspect="1"/>
          </p:cNvPicPr>
          <p:nvPr/>
        </p:nvPicPr>
        <p:blipFill>
          <a:blip r:embed="rId2" cstate="print"/>
          <a:stretch>
            <a:fillRect/>
          </a:stretch>
        </p:blipFill>
        <p:spPr>
          <a:xfrm>
            <a:off x="3923928" y="3356992"/>
            <a:ext cx="5037364" cy="3284984"/>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39</TotalTime>
  <Words>169</Words>
  <Application>Microsoft Office PowerPoint</Application>
  <PresentationFormat>Экран (4:3)</PresentationFormat>
  <Paragraphs>49</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Солнцестояние</vt:lpstr>
      <vt:lpstr>         Лыжный спорт</vt:lpstr>
      <vt:lpstr>Слайд 2</vt:lpstr>
      <vt:lpstr>Слайд 3</vt:lpstr>
      <vt:lpstr>Слайд 4</vt:lpstr>
      <vt:lpstr>Слайд 5</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Лыжный спорт</dc:title>
  <dc:creator>КСЕНИЯ</dc:creator>
  <cp:lastModifiedBy>КСЕНИЯ</cp:lastModifiedBy>
  <cp:revision>4</cp:revision>
  <dcterms:created xsi:type="dcterms:W3CDTF">2013-03-05T19:19:05Z</dcterms:created>
  <dcterms:modified xsi:type="dcterms:W3CDTF">2013-03-05T19:58:33Z</dcterms:modified>
</cp:coreProperties>
</file>