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11.01.2015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11.01.2015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11.01.2015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11.01.2015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11.01.2015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11.01.2015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11.01.2015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11.01.2015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980728"/>
            <a:ext cx="8352928" cy="21602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i="1" dirty="0" smtClean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</a:rPr>
              <a:t>Английские пословицы и поговорки</a:t>
            </a:r>
            <a:endParaRPr lang="ru-RU" sz="5400" b="1" i="1" dirty="0">
              <a:solidFill>
                <a:schemeClr val="accent3">
                  <a:lumMod val="75000"/>
                </a:schemeClr>
              </a:solidFill>
              <a:latin typeface="Segoe Script" pitchFamily="34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827584" y="3429000"/>
            <a:ext cx="7117180" cy="861420"/>
          </a:xfrm>
        </p:spPr>
        <p:txBody>
          <a:bodyPr>
            <a:normAutofit/>
          </a:bodyPr>
          <a:lstStyle/>
          <a:p>
            <a:pPr algn="ctr"/>
            <a:r>
              <a:rPr lang="en-US" sz="4400" b="1" i="1" dirty="0" smtClean="0">
                <a:solidFill>
                  <a:srgbClr val="FF0000"/>
                </a:solidFill>
                <a:latin typeface="Comic Sans MS" pitchFamily="66" charset="0"/>
              </a:rPr>
              <a:t>English Proverbs</a:t>
            </a:r>
            <a:endParaRPr lang="ru-RU" sz="4400" b="1" i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19818" y="5229200"/>
            <a:ext cx="32290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</a:rPr>
              <a:t>     Ученица 3 «а»класса </a:t>
            </a:r>
          </a:p>
          <a:p>
            <a:pPr algn="ctr"/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</a:rPr>
              <a:t>     </a:t>
            </a:r>
            <a:r>
              <a:rPr lang="ru-RU" i="1" dirty="0" err="1" smtClean="0">
                <a:solidFill>
                  <a:schemeClr val="accent3">
                    <a:lumMod val="50000"/>
                  </a:schemeClr>
                </a:solidFill>
              </a:rPr>
              <a:t>Багаева</a:t>
            </a:r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i="1" dirty="0" err="1" smtClean="0">
                <a:solidFill>
                  <a:schemeClr val="accent3">
                    <a:lumMod val="50000"/>
                  </a:schemeClr>
                </a:solidFill>
              </a:rPr>
              <a:t>Лорена</a:t>
            </a:r>
            <a:endParaRPr lang="ru-RU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</a:rPr>
              <a:t>     ГБОУ прогимназия «Эрудит»</a:t>
            </a:r>
          </a:p>
          <a:p>
            <a:pPr algn="ctr"/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</a:rPr>
              <a:t>      2012г. </a:t>
            </a:r>
            <a:endParaRPr lang="ru-RU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127096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403648" y="836713"/>
            <a:ext cx="6410942" cy="4458284"/>
          </a:xfrm>
        </p:spPr>
      </p:pic>
      <p:sp>
        <p:nvSpPr>
          <p:cNvPr id="4" name="TextBox 3"/>
          <p:cNvSpPr txBox="1"/>
          <p:nvPr/>
        </p:nvSpPr>
        <p:spPr>
          <a:xfrm>
            <a:off x="2195736" y="332656"/>
            <a:ext cx="48245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>After </a:t>
            </a:r>
            <a:r>
              <a:rPr lang="en-US" sz="2400" b="1" i="1" dirty="0">
                <a:solidFill>
                  <a:srgbClr val="FF0000"/>
                </a:solidFill>
              </a:rPr>
              <a:t>the feast comes the </a:t>
            </a:r>
            <a:r>
              <a:rPr lang="en-US" sz="2400" b="1" i="1" dirty="0" smtClean="0">
                <a:solidFill>
                  <a:srgbClr val="FF0000"/>
                </a:solidFill>
              </a:rPr>
              <a:t>reckoning</a:t>
            </a:r>
            <a:endParaRPr lang="ru-RU" sz="2400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619672" y="5373216"/>
            <a:ext cx="59075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i="1" dirty="0" smtClean="0">
                <a:solidFill>
                  <a:srgbClr val="002060"/>
                </a:solidFill>
              </a:rPr>
              <a:t>После праздника наступает расплата</a:t>
            </a:r>
            <a:endParaRPr lang="ru-RU" sz="2400" i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7584" y="6021288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Любишь кататься – люби и саночки возить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032187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259632" y="692696"/>
            <a:ext cx="6431026" cy="4519099"/>
          </a:xfrm>
        </p:spPr>
      </p:pic>
      <p:sp>
        <p:nvSpPr>
          <p:cNvPr id="4" name="TextBox 3"/>
          <p:cNvSpPr txBox="1"/>
          <p:nvPr/>
        </p:nvSpPr>
        <p:spPr>
          <a:xfrm>
            <a:off x="3275983" y="188640"/>
            <a:ext cx="229716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>Murder </a:t>
            </a:r>
            <a:r>
              <a:rPr lang="ru-RU" sz="2400" b="1" i="1" dirty="0" smtClean="0">
                <a:solidFill>
                  <a:srgbClr val="FF0000"/>
                </a:solidFill>
              </a:rPr>
              <a:t> </a:t>
            </a:r>
            <a:r>
              <a:rPr lang="en-US" sz="2400" b="1" i="1" dirty="0" smtClean="0">
                <a:solidFill>
                  <a:srgbClr val="FF0000"/>
                </a:solidFill>
              </a:rPr>
              <a:t>will </a:t>
            </a:r>
            <a:r>
              <a:rPr lang="ru-RU" sz="2400" b="1" i="1" dirty="0" smtClean="0">
                <a:solidFill>
                  <a:srgbClr val="FF0000"/>
                </a:solidFill>
              </a:rPr>
              <a:t> </a:t>
            </a:r>
            <a:r>
              <a:rPr lang="en-US" sz="2400" b="1" i="1" dirty="0" smtClean="0">
                <a:solidFill>
                  <a:srgbClr val="FF0000"/>
                </a:solidFill>
              </a:rPr>
              <a:t>out</a:t>
            </a:r>
          </a:p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483768" y="5373216"/>
            <a:ext cx="36538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i="1" dirty="0" smtClean="0">
                <a:solidFill>
                  <a:srgbClr val="002060"/>
                </a:solidFill>
              </a:rPr>
              <a:t>Убийство раскроется</a:t>
            </a:r>
            <a:endParaRPr lang="ru-RU" sz="2400" i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35696" y="5949280"/>
            <a:ext cx="52140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Все тайное становится явным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451483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125113" cy="924475"/>
          </a:xfrm>
        </p:spPr>
        <p:txBody>
          <a:bodyPr/>
          <a:lstStyle/>
          <a:p>
            <a:pPr algn="ctr"/>
            <a:r>
              <a:rPr lang="ru-RU" dirty="0" smtClean="0"/>
              <a:t>Игра «Соотнеси пословицы»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110019409"/>
              </p:ext>
            </p:extLst>
          </p:nvPr>
        </p:nvGraphicFramePr>
        <p:xfrm>
          <a:off x="179512" y="1412779"/>
          <a:ext cx="4104456" cy="51125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/>
              </a:tblGrid>
              <a:tr h="46477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Английская</a:t>
                      </a:r>
                      <a:r>
                        <a:rPr lang="ru-RU" baseline="0" dirty="0" smtClean="0"/>
                        <a:t> пословица</a:t>
                      </a:r>
                    </a:p>
                  </a:txBody>
                  <a:tcPr/>
                </a:tc>
              </a:tr>
              <a:tr h="464779">
                <a:tc>
                  <a:txBody>
                    <a:bodyPr/>
                    <a:lstStyle/>
                    <a:p>
                      <a:r>
                        <a:rPr lang="en-US" b="0" dirty="0" smtClean="0"/>
                        <a:t>Like father,</a:t>
                      </a:r>
                      <a:r>
                        <a:rPr lang="en-US" b="0" baseline="0" dirty="0" smtClean="0"/>
                        <a:t> l</a:t>
                      </a:r>
                      <a:r>
                        <a:rPr lang="en-US" b="0" dirty="0" smtClean="0"/>
                        <a:t>ike son</a:t>
                      </a:r>
                      <a:endParaRPr lang="ru-RU" b="0" dirty="0"/>
                    </a:p>
                  </a:txBody>
                  <a:tcPr/>
                </a:tc>
              </a:tr>
              <a:tr h="464779">
                <a:tc>
                  <a:txBody>
                    <a:bodyPr/>
                    <a:lstStyle/>
                    <a:p>
                      <a:r>
                        <a:rPr lang="en-US" b="0" dirty="0" smtClean="0"/>
                        <a:t>A friend in need is a friend indeed</a:t>
                      </a:r>
                    </a:p>
                  </a:txBody>
                  <a:tcPr/>
                </a:tc>
              </a:tr>
              <a:tr h="464779">
                <a:tc>
                  <a:txBody>
                    <a:bodyPr/>
                    <a:lstStyle/>
                    <a:p>
                      <a:r>
                        <a:rPr lang="en-US" b="0" dirty="0" smtClean="0"/>
                        <a:t>А stitch in time saves nine</a:t>
                      </a:r>
                    </a:p>
                  </a:txBody>
                  <a:tcPr/>
                </a:tc>
              </a:tr>
              <a:tr h="46477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/>
                        <a:t>Great boast, small roast</a:t>
                      </a:r>
                    </a:p>
                  </a:txBody>
                  <a:tcPr/>
                </a:tc>
              </a:tr>
              <a:tr h="464779">
                <a:tc>
                  <a:txBody>
                    <a:bodyPr/>
                    <a:lstStyle/>
                    <a:p>
                      <a:r>
                        <a:rPr lang="en-US" b="0" dirty="0" smtClean="0"/>
                        <a:t>The more haste, the less speed</a:t>
                      </a:r>
                    </a:p>
                  </a:txBody>
                  <a:tcPr/>
                </a:tc>
              </a:tr>
              <a:tr h="46477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/>
                        <a:t>Fear hath a hundred eyes</a:t>
                      </a:r>
                      <a:endParaRPr lang="ru-RU" sz="1800" b="0" dirty="0" smtClean="0"/>
                    </a:p>
                  </a:txBody>
                  <a:tcPr/>
                </a:tc>
              </a:tr>
              <a:tr h="464779">
                <a:tc>
                  <a:txBody>
                    <a:bodyPr/>
                    <a:lstStyle/>
                    <a:p>
                      <a:r>
                        <a:rPr lang="en-US" b="0" dirty="0" smtClean="0"/>
                        <a:t>No pains, no gains</a:t>
                      </a:r>
                    </a:p>
                  </a:txBody>
                  <a:tcPr/>
                </a:tc>
              </a:tr>
              <a:tr h="464779">
                <a:tc>
                  <a:txBody>
                    <a:bodyPr/>
                    <a:lstStyle/>
                    <a:p>
                      <a:r>
                        <a:rPr lang="en-US" b="0" dirty="0" smtClean="0"/>
                        <a:t>Score twice before you cut once</a:t>
                      </a:r>
                    </a:p>
                  </a:txBody>
                  <a:tcPr/>
                </a:tc>
              </a:tr>
              <a:tr h="464779">
                <a:tc>
                  <a:txBody>
                    <a:bodyPr/>
                    <a:lstStyle/>
                    <a:p>
                      <a:r>
                        <a:rPr lang="en-US" b="0" dirty="0" smtClean="0"/>
                        <a:t>After the feast comes the reckoning</a:t>
                      </a:r>
                    </a:p>
                  </a:txBody>
                  <a:tcPr/>
                </a:tc>
              </a:tr>
              <a:tr h="46477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/>
                        <a:t>Murder will out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983939172"/>
              </p:ext>
            </p:extLst>
          </p:nvPr>
        </p:nvGraphicFramePr>
        <p:xfrm>
          <a:off x="4427984" y="1412776"/>
          <a:ext cx="4536504" cy="51125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36504"/>
              </a:tblGrid>
              <a:tr h="39268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+mn-lt"/>
                        </a:rPr>
                        <a:t>Русская пословица </a:t>
                      </a:r>
                      <a:endParaRPr lang="ru-RU" dirty="0">
                        <a:latin typeface="+mn-lt"/>
                      </a:endParaRPr>
                    </a:p>
                  </a:txBody>
                  <a:tcPr/>
                </a:tc>
              </a:tr>
              <a:tr h="471988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Franklin Gothic Book" pitchFamily="34" charset="0"/>
                        </a:rPr>
                        <a:t>Много слов</a:t>
                      </a:r>
                      <a:r>
                        <a:rPr lang="ru-RU" baseline="0" dirty="0" smtClean="0">
                          <a:latin typeface="Franklin Gothic Book" pitchFamily="34" charset="0"/>
                        </a:rPr>
                        <a:t> – да </a:t>
                      </a:r>
                      <a:r>
                        <a:rPr lang="ru-RU" dirty="0" smtClean="0">
                          <a:latin typeface="Franklin Gothic Book" pitchFamily="34" charset="0"/>
                        </a:rPr>
                        <a:t>мало дела</a:t>
                      </a:r>
                      <a:endParaRPr lang="ru-RU" dirty="0">
                        <a:latin typeface="Franklin Gothic Book" pitchFamily="34" charset="0"/>
                      </a:endParaRPr>
                    </a:p>
                  </a:txBody>
                  <a:tcPr/>
                </a:tc>
              </a:tr>
              <a:tr h="471988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Franklin Gothic Book" pitchFamily="34" charset="0"/>
                        </a:rPr>
                        <a:t>У страха глаза велики</a:t>
                      </a:r>
                      <a:endParaRPr lang="ru-RU" dirty="0">
                        <a:latin typeface="Franklin Gothic Book" pitchFamily="34" charset="0"/>
                      </a:endParaRPr>
                    </a:p>
                  </a:txBody>
                  <a:tcPr/>
                </a:tc>
              </a:tr>
              <a:tr h="471988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Franklin Gothic Book" pitchFamily="34" charset="0"/>
                        </a:rPr>
                        <a:t>Яблоко</a:t>
                      </a:r>
                      <a:r>
                        <a:rPr lang="ru-RU" baseline="0" dirty="0" smtClean="0">
                          <a:latin typeface="Franklin Gothic Book" pitchFamily="34" charset="0"/>
                        </a:rPr>
                        <a:t> от яблони недалеко падает</a:t>
                      </a:r>
                      <a:endParaRPr lang="ru-RU" dirty="0">
                        <a:latin typeface="Franklin Gothic Book" pitchFamily="34" charset="0"/>
                      </a:endParaRPr>
                    </a:p>
                  </a:txBody>
                  <a:tcPr/>
                </a:tc>
              </a:tr>
              <a:tr h="471988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Franklin Gothic Book" pitchFamily="34" charset="0"/>
                        </a:rPr>
                        <a:t>Семь раз</a:t>
                      </a:r>
                      <a:r>
                        <a:rPr lang="ru-RU" baseline="0" dirty="0" smtClean="0">
                          <a:latin typeface="Franklin Gothic Book" pitchFamily="34" charset="0"/>
                        </a:rPr>
                        <a:t> отмерь – один раз отрежь</a:t>
                      </a:r>
                      <a:endParaRPr lang="ru-RU" dirty="0">
                        <a:latin typeface="Franklin Gothic Book" pitchFamily="34" charset="0"/>
                      </a:endParaRPr>
                    </a:p>
                  </a:txBody>
                  <a:tcPr/>
                </a:tc>
              </a:tr>
              <a:tr h="471988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Franklin Gothic Book" pitchFamily="34" charset="0"/>
                        </a:rPr>
                        <a:t>Шила</a:t>
                      </a:r>
                      <a:r>
                        <a:rPr lang="ru-RU" baseline="0" dirty="0" smtClean="0">
                          <a:latin typeface="Franklin Gothic Book" pitchFamily="34" charset="0"/>
                        </a:rPr>
                        <a:t> в мешке не утаишь</a:t>
                      </a:r>
                      <a:endParaRPr lang="ru-RU" dirty="0">
                        <a:latin typeface="Franklin Gothic Book" pitchFamily="34" charset="0"/>
                      </a:endParaRPr>
                    </a:p>
                  </a:txBody>
                  <a:tcPr/>
                </a:tc>
              </a:tr>
              <a:tr h="471988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Franklin Gothic Book" pitchFamily="34" charset="0"/>
                        </a:rPr>
                        <a:t>Дорога ложка к обеду</a:t>
                      </a:r>
                      <a:endParaRPr lang="ru-RU" dirty="0">
                        <a:latin typeface="Franklin Gothic Book" pitchFamily="34" charset="0"/>
                      </a:endParaRPr>
                    </a:p>
                  </a:txBody>
                  <a:tcPr/>
                </a:tc>
              </a:tr>
              <a:tr h="471988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Franklin Gothic Book" pitchFamily="34" charset="0"/>
                        </a:rPr>
                        <a:t>Поспешишь – людей насмешишь</a:t>
                      </a:r>
                      <a:endParaRPr lang="ru-RU" dirty="0">
                        <a:latin typeface="Franklin Gothic Book" pitchFamily="34" charset="0"/>
                      </a:endParaRPr>
                    </a:p>
                  </a:txBody>
                  <a:tcPr/>
                </a:tc>
              </a:tr>
              <a:tr h="471988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Franklin Gothic Book" pitchFamily="34" charset="0"/>
                        </a:rPr>
                        <a:t>Без труда не вытащишь</a:t>
                      </a:r>
                      <a:r>
                        <a:rPr lang="ru-RU" baseline="0" dirty="0" smtClean="0">
                          <a:latin typeface="Franklin Gothic Book" pitchFamily="34" charset="0"/>
                        </a:rPr>
                        <a:t> </a:t>
                      </a:r>
                      <a:r>
                        <a:rPr lang="ru-RU" dirty="0" smtClean="0">
                          <a:latin typeface="Franklin Gothic Book" pitchFamily="34" charset="0"/>
                        </a:rPr>
                        <a:t>рыбку из пруда</a:t>
                      </a:r>
                      <a:endParaRPr lang="ru-RU" dirty="0">
                        <a:latin typeface="Franklin Gothic Book" pitchFamily="34" charset="0"/>
                      </a:endParaRPr>
                    </a:p>
                  </a:txBody>
                  <a:tcPr/>
                </a:tc>
              </a:tr>
              <a:tr h="471988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Franklin Gothic Book" pitchFamily="34" charset="0"/>
                        </a:rPr>
                        <a:t>Друг познается в беде</a:t>
                      </a:r>
                      <a:endParaRPr lang="ru-RU" dirty="0">
                        <a:latin typeface="Franklin Gothic Book" pitchFamily="34" charset="0"/>
                      </a:endParaRPr>
                    </a:p>
                  </a:txBody>
                  <a:tcPr/>
                </a:tc>
              </a:tr>
              <a:tr h="471988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Franklin Gothic Book" pitchFamily="34" charset="0"/>
                        </a:rPr>
                        <a:t>Любишь кататься – люби и саночки возить</a:t>
                      </a:r>
                      <a:endParaRPr lang="ru-RU" dirty="0">
                        <a:latin typeface="Franklin Gothic Book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1638804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7125113" cy="924475"/>
          </a:xfrm>
        </p:spPr>
        <p:txBody>
          <a:bodyPr/>
          <a:lstStyle/>
          <a:p>
            <a:pPr algn="ctr"/>
            <a:r>
              <a:rPr lang="ru-RU" sz="3600" dirty="0" smtClean="0"/>
              <a:t>Немного о … 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052736"/>
            <a:ext cx="7018941" cy="5040559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sz="1600" dirty="0" smtClean="0"/>
              <a:t>              </a:t>
            </a:r>
            <a:r>
              <a:rPr lang="ru-RU" sz="1600" dirty="0" smtClean="0"/>
              <a:t>Изучение </a:t>
            </a:r>
            <a:r>
              <a:rPr lang="ru-RU" sz="1600" dirty="0" smtClean="0"/>
              <a:t>английского языка не было бы полным и интересным без знакомства с народным творчеством, которым являются </a:t>
            </a:r>
            <a:r>
              <a:rPr lang="ru-RU" sz="1600" b="1" dirty="0" smtClean="0"/>
              <a:t>английские пословицы и поговорки</a:t>
            </a:r>
            <a:r>
              <a:rPr lang="ru-RU" sz="1600" dirty="0" smtClean="0"/>
              <a:t>. Ведь пословица – это не просто короткое изречение выражающее мнение отдельного человека, это народный ум, короткая народная оценка какого-либо действия, события, случая из жизни и вообще чего угодно. Каждое выражение содержит дословный перевод и аналог (если он есть) на русском языке.  	</a:t>
            </a:r>
          </a:p>
          <a:p>
            <a:pPr algn="just">
              <a:buNone/>
            </a:pPr>
            <a:r>
              <a:rPr lang="ru-RU" sz="1600" dirty="0" smtClean="0"/>
              <a:t>                     Английские </a:t>
            </a:r>
            <a:r>
              <a:rPr lang="ru-RU" sz="1600" dirty="0"/>
              <a:t>пословицы и поговорки произошли не только из многовекового народного опыта и творчества. Многие английские пословицы имеют библейские корни, часто английские пословицы и поговорки - это цитаты из произведений Шекспира и других </a:t>
            </a:r>
            <a:r>
              <a:rPr lang="ru-RU" sz="1600" dirty="0" smtClean="0"/>
              <a:t>авторов.</a:t>
            </a:r>
            <a:endParaRPr lang="ru-RU" sz="1600" dirty="0"/>
          </a:p>
          <a:p>
            <a:pPr marL="0" indent="0" algn="just">
              <a:buNone/>
            </a:pPr>
            <a:r>
              <a:rPr lang="ru-RU" sz="1600" dirty="0" smtClean="0"/>
              <a:t>	    </a:t>
            </a:r>
            <a:r>
              <a:rPr lang="ru-RU" sz="1600" dirty="0" smtClean="0"/>
              <a:t>Как </a:t>
            </a:r>
            <a:r>
              <a:rPr lang="ru-RU" sz="1600" dirty="0"/>
              <a:t>и в русском языке, многие английские пословицы вошли в </a:t>
            </a:r>
            <a:r>
              <a:rPr lang="ru-RU" sz="1600" dirty="0" smtClean="0"/>
              <a:t>        </a:t>
            </a:r>
            <a:r>
              <a:rPr lang="ru-RU" sz="1600" dirty="0" smtClean="0"/>
              <a:t>современную </a:t>
            </a:r>
            <a:r>
              <a:rPr lang="ru-RU" sz="1600" dirty="0"/>
              <a:t>английскую речь, широко используются во всех сферах - и политиками, и в книгах, фильмах, песнях, газетах, журналах, в рекламе и в </a:t>
            </a:r>
            <a:r>
              <a:rPr lang="ru-RU" sz="1600" dirty="0" smtClean="0"/>
              <a:t>быту. Правильное </a:t>
            </a:r>
            <a:r>
              <a:rPr lang="ru-RU" sz="1600" dirty="0"/>
              <a:t>и уместное использование пословиц и поговорок придает речи неповторимое своеобразие и особую выразительность. </a:t>
            </a:r>
          </a:p>
        </p:txBody>
      </p:sp>
    </p:spTree>
    <p:extLst>
      <p:ext uri="{BB962C8B-B14F-4D97-AF65-F5344CB8AC3E}">
        <p14:creationId xmlns="" xmlns:p14="http://schemas.microsoft.com/office/powerpoint/2010/main" val="4307013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27784" y="332656"/>
            <a:ext cx="4176464" cy="57606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3300" b="1" i="1" dirty="0">
                <a:solidFill>
                  <a:srgbClr val="FF0000"/>
                </a:solidFill>
              </a:rPr>
              <a:t>Like father, </a:t>
            </a:r>
            <a:r>
              <a:rPr lang="en-US" sz="3300" b="1" i="1" dirty="0" smtClean="0">
                <a:solidFill>
                  <a:srgbClr val="FF0000"/>
                </a:solidFill>
              </a:rPr>
              <a:t>like son</a:t>
            </a:r>
          </a:p>
          <a:p>
            <a:pPr marL="0" indent="0" algn="ctr">
              <a:buNone/>
            </a:pPr>
            <a:endParaRPr lang="ru-RU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2051720" y="1311864"/>
            <a:ext cx="5807243" cy="40640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99792" y="5805264"/>
            <a:ext cx="42811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Каков отец – таков и сын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349278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1720" y="188640"/>
            <a:ext cx="5904656" cy="115212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200" b="1" i="1" dirty="0">
                <a:solidFill>
                  <a:srgbClr val="FF0000"/>
                </a:solidFill>
              </a:rPr>
              <a:t>A friend in need </a:t>
            </a:r>
            <a:r>
              <a:rPr lang="en-US" sz="3200" b="1" i="1" dirty="0" smtClean="0">
                <a:solidFill>
                  <a:srgbClr val="FF0000"/>
                </a:solidFill>
              </a:rPr>
              <a:t>is </a:t>
            </a:r>
            <a:r>
              <a:rPr lang="en-US" sz="3200" b="1" i="1" dirty="0">
                <a:solidFill>
                  <a:srgbClr val="FF0000"/>
                </a:solidFill>
              </a:rPr>
              <a:t>a friend </a:t>
            </a:r>
            <a:r>
              <a:rPr lang="en-US" sz="3200" b="1" i="1" dirty="0" smtClean="0">
                <a:solidFill>
                  <a:srgbClr val="FF0000"/>
                </a:solidFill>
              </a:rPr>
              <a:t>indeed</a:t>
            </a:r>
            <a:endParaRPr lang="ru-RU" sz="3200" b="1" i="1" dirty="0" smtClean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2051720" y="1412776"/>
            <a:ext cx="5543444" cy="39124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11760" y="5877272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         Друг  познается в беде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088189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907704" y="908720"/>
            <a:ext cx="5829994" cy="4083585"/>
          </a:xfrm>
        </p:spPr>
      </p:pic>
      <p:sp>
        <p:nvSpPr>
          <p:cNvPr id="6" name="TextBox 5"/>
          <p:cNvSpPr txBox="1"/>
          <p:nvPr/>
        </p:nvSpPr>
        <p:spPr>
          <a:xfrm>
            <a:off x="2123728" y="188640"/>
            <a:ext cx="53287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Franklin Gothic Book" pitchFamily="34" charset="0"/>
              </a:rPr>
              <a:t>А </a:t>
            </a:r>
            <a:r>
              <a:rPr lang="en-US" sz="3200" b="1" i="1" dirty="0" smtClean="0">
                <a:solidFill>
                  <a:srgbClr val="FF0000"/>
                </a:solidFill>
                <a:latin typeface="Franklin Gothic Book" pitchFamily="34" charset="0"/>
              </a:rPr>
              <a:t>stitch</a:t>
            </a:r>
            <a:r>
              <a:rPr lang="ru-RU" sz="3200" b="1" i="1" dirty="0" smtClean="0">
                <a:solidFill>
                  <a:srgbClr val="FF0000"/>
                </a:solidFill>
                <a:latin typeface="Franklin Gothic Book" pitchFamily="34" charset="0"/>
              </a:rPr>
              <a:t> </a:t>
            </a:r>
            <a:r>
              <a:rPr lang="en-US" sz="3200" b="1" i="1" dirty="0" smtClean="0">
                <a:solidFill>
                  <a:srgbClr val="FF0000"/>
                </a:solidFill>
                <a:latin typeface="Franklin Gothic Book" pitchFamily="34" charset="0"/>
              </a:rPr>
              <a:t>in</a:t>
            </a:r>
            <a:r>
              <a:rPr lang="ru-RU" sz="3200" b="1" i="1" dirty="0" smtClean="0">
                <a:solidFill>
                  <a:srgbClr val="FF0000"/>
                </a:solidFill>
                <a:latin typeface="Franklin Gothic Book" pitchFamily="34" charset="0"/>
              </a:rPr>
              <a:t> </a:t>
            </a:r>
            <a:r>
              <a:rPr lang="en-US" sz="3200" b="1" i="1" dirty="0" smtClean="0">
                <a:solidFill>
                  <a:srgbClr val="FF0000"/>
                </a:solidFill>
                <a:latin typeface="Franklin Gothic Book" pitchFamily="34" charset="0"/>
              </a:rPr>
              <a:t>time saves</a:t>
            </a:r>
            <a:r>
              <a:rPr lang="ru-RU" sz="3200" b="1" i="1" dirty="0" smtClean="0">
                <a:solidFill>
                  <a:srgbClr val="FF0000"/>
                </a:solidFill>
                <a:latin typeface="Franklin Gothic Book" pitchFamily="34" charset="0"/>
              </a:rPr>
              <a:t> </a:t>
            </a:r>
            <a:r>
              <a:rPr lang="en-US" sz="3200" b="1" i="1" dirty="0" smtClean="0">
                <a:solidFill>
                  <a:srgbClr val="FF0000"/>
                </a:solidFill>
                <a:latin typeface="Franklin Gothic Book" pitchFamily="34" charset="0"/>
              </a:rPr>
              <a:t>nine</a:t>
            </a:r>
            <a:endParaRPr lang="ru-RU" sz="3200" b="1" i="1" dirty="0" smtClean="0">
              <a:solidFill>
                <a:srgbClr val="FF0000"/>
              </a:solidFill>
              <a:latin typeface="Franklin Gothic Boo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5085184"/>
            <a:ext cx="812322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002060"/>
                </a:solidFill>
              </a:rPr>
              <a:t>Один стежок, сделанный вовремя, стоит девяти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915816" y="5949280"/>
            <a:ext cx="35544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Дорога ложка к обеду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843773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403648" y="980728"/>
            <a:ext cx="6336704" cy="4440819"/>
          </a:xfrm>
        </p:spPr>
      </p:pic>
      <p:sp>
        <p:nvSpPr>
          <p:cNvPr id="5" name="TextBox 4"/>
          <p:cNvSpPr txBox="1"/>
          <p:nvPr/>
        </p:nvSpPr>
        <p:spPr>
          <a:xfrm>
            <a:off x="2552442" y="260648"/>
            <a:ext cx="4254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FF0000"/>
                </a:solidFill>
                <a:latin typeface="Franklin Gothic Book" pitchFamily="34" charset="0"/>
              </a:rPr>
              <a:t>Т</a:t>
            </a:r>
            <a:r>
              <a:rPr lang="en-US" sz="2400" b="1" i="1" dirty="0" smtClean="0">
                <a:solidFill>
                  <a:srgbClr val="FF0000"/>
                </a:solidFill>
                <a:latin typeface="Franklin Gothic Book" pitchFamily="34" charset="0"/>
              </a:rPr>
              <a:t>he </a:t>
            </a:r>
            <a:r>
              <a:rPr lang="en-US" sz="2400" b="1" i="1" dirty="0">
                <a:solidFill>
                  <a:srgbClr val="FF0000"/>
                </a:solidFill>
                <a:latin typeface="Franklin Gothic Book" pitchFamily="34" charset="0"/>
              </a:rPr>
              <a:t>more haste, the less </a:t>
            </a:r>
            <a:r>
              <a:rPr lang="en-US" sz="2400" b="1" i="1" dirty="0" smtClean="0">
                <a:solidFill>
                  <a:srgbClr val="FF0000"/>
                </a:solidFill>
                <a:latin typeface="Franklin Gothic Book" pitchFamily="34" charset="0"/>
              </a:rPr>
              <a:t>speed</a:t>
            </a:r>
            <a:endParaRPr lang="ru-RU" sz="2400" b="1" i="1" dirty="0" smtClean="0">
              <a:solidFill>
                <a:srgbClr val="FF0000"/>
              </a:solidFill>
              <a:latin typeface="Franklin Gothic Boo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59632" y="5589240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rgbClr val="002060"/>
                </a:solidFill>
              </a:rPr>
              <a:t>Больше спешки, меньше скорость</a:t>
            </a:r>
            <a:endParaRPr lang="ru-RU" sz="2400" i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91680" y="6021288"/>
            <a:ext cx="5544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</a:t>
            </a:r>
            <a:r>
              <a:rPr lang="ru-RU" sz="2400" b="1" i="1" dirty="0" smtClean="0">
                <a:solidFill>
                  <a:srgbClr val="002060"/>
                </a:solidFill>
              </a:rPr>
              <a:t>Тише едешь – дальше будешь.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425699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187624" y="836712"/>
            <a:ext cx="6624736" cy="4564589"/>
          </a:xfrm>
        </p:spPr>
      </p:pic>
      <p:sp>
        <p:nvSpPr>
          <p:cNvPr id="5" name="TextBox 4"/>
          <p:cNvSpPr txBox="1"/>
          <p:nvPr/>
        </p:nvSpPr>
        <p:spPr>
          <a:xfrm>
            <a:off x="2699792" y="332656"/>
            <a:ext cx="34970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>Fear ha</a:t>
            </a:r>
            <a:r>
              <a:rPr lang="ru-RU" sz="2400" b="1" i="1" dirty="0" smtClean="0">
                <a:solidFill>
                  <a:srgbClr val="FF0000"/>
                </a:solidFill>
              </a:rPr>
              <a:t>s</a:t>
            </a:r>
            <a:r>
              <a:rPr lang="en-US" sz="2400" b="1" i="1" dirty="0" smtClean="0">
                <a:solidFill>
                  <a:srgbClr val="FF0000"/>
                </a:solidFill>
              </a:rPr>
              <a:t> </a:t>
            </a:r>
            <a:r>
              <a:rPr lang="en-US" sz="2400" b="1" i="1" dirty="0">
                <a:solidFill>
                  <a:srgbClr val="FF0000"/>
                </a:solidFill>
              </a:rPr>
              <a:t>a hundred </a:t>
            </a:r>
            <a:r>
              <a:rPr lang="en-US" sz="2400" b="1" i="1" dirty="0" smtClean="0">
                <a:solidFill>
                  <a:srgbClr val="FF0000"/>
                </a:solidFill>
              </a:rPr>
              <a:t>eyes</a:t>
            </a:r>
            <a:endParaRPr lang="ru-RU" sz="2400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67744" y="5675997"/>
            <a:ext cx="4608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i="1" dirty="0" smtClean="0">
                <a:solidFill>
                  <a:srgbClr val="002060"/>
                </a:solidFill>
              </a:rPr>
              <a:t>В страхе есть сотни глаз</a:t>
            </a:r>
            <a:endParaRPr lang="ru-RU" sz="2400" i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99792" y="6093296"/>
            <a:ext cx="38059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У страха глаза велики.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838852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403648" y="764704"/>
            <a:ext cx="6583648" cy="4445912"/>
          </a:xfrm>
        </p:spPr>
      </p:pic>
      <p:sp>
        <p:nvSpPr>
          <p:cNvPr id="4" name="TextBox 3"/>
          <p:cNvSpPr txBox="1"/>
          <p:nvPr/>
        </p:nvSpPr>
        <p:spPr>
          <a:xfrm>
            <a:off x="3347864" y="260648"/>
            <a:ext cx="30243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>No </a:t>
            </a:r>
            <a:r>
              <a:rPr lang="en-US" sz="2400" b="1" i="1" dirty="0">
                <a:solidFill>
                  <a:srgbClr val="FF0000"/>
                </a:solidFill>
              </a:rPr>
              <a:t>pains, no </a:t>
            </a:r>
            <a:r>
              <a:rPr lang="en-US" sz="2400" b="1" i="1" dirty="0" smtClean="0">
                <a:solidFill>
                  <a:srgbClr val="FF0000"/>
                </a:solidFill>
              </a:rPr>
              <a:t>gains</a:t>
            </a:r>
            <a:endParaRPr lang="ru-RU" sz="2400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771800" y="5445224"/>
            <a:ext cx="3705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rgbClr val="002060"/>
                </a:solidFill>
              </a:rPr>
              <a:t>Нет боли, нет прибыли</a:t>
            </a:r>
            <a:endParaRPr lang="ru-RU" sz="2400" i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47664" y="5949280"/>
            <a:ext cx="69035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Без труда не вытащишь и рыбку из пруда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6196778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403648" y="692696"/>
            <a:ext cx="6552728" cy="4531143"/>
          </a:xfrm>
        </p:spPr>
      </p:pic>
      <p:sp>
        <p:nvSpPr>
          <p:cNvPr id="4" name="TextBox 3"/>
          <p:cNvSpPr txBox="1"/>
          <p:nvPr/>
        </p:nvSpPr>
        <p:spPr>
          <a:xfrm>
            <a:off x="2698501" y="188640"/>
            <a:ext cx="433022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i="1" dirty="0">
                <a:solidFill>
                  <a:srgbClr val="FF0000"/>
                </a:solidFill>
              </a:rPr>
              <a:t>Score twice before you cut </a:t>
            </a:r>
            <a:r>
              <a:rPr lang="en-US" sz="2400" b="1" i="1" dirty="0" smtClean="0">
                <a:solidFill>
                  <a:srgbClr val="FF0000"/>
                </a:solidFill>
              </a:rPr>
              <a:t>once</a:t>
            </a:r>
            <a:endParaRPr lang="ru-RU" sz="2400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87624" y="5301208"/>
            <a:ext cx="68407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 smtClean="0">
                <a:solidFill>
                  <a:srgbClr val="002060"/>
                </a:solidFill>
              </a:rPr>
              <a:t>Дважды отмерь, прежде, чем один раз отрезать</a:t>
            </a:r>
            <a:endParaRPr lang="ru-RU" sz="2000" i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47664" y="5877272"/>
            <a:ext cx="6192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  Семь раз отмерь – один раз отрежь  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141305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604</TotalTime>
  <Words>294</Words>
  <Application>Microsoft Office PowerPoint</Application>
  <PresentationFormat>Экран (4:3)</PresentationFormat>
  <Paragraphs>63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Английские пословицы и поговорки</vt:lpstr>
      <vt:lpstr>Немного о …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Игра «Соотнеси пословицы»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Английские пословицы и поговорки</dc:title>
  <dc:creator>Пользователь</dc:creator>
  <cp:lastModifiedBy>User</cp:lastModifiedBy>
  <cp:revision>38</cp:revision>
  <dcterms:created xsi:type="dcterms:W3CDTF">2012-05-27T09:01:49Z</dcterms:created>
  <dcterms:modified xsi:type="dcterms:W3CDTF">2015-01-11T09:12:46Z</dcterms:modified>
</cp:coreProperties>
</file>