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3" r:id="rId5"/>
    <p:sldId id="264" r:id="rId6"/>
    <p:sldId id="265" r:id="rId7"/>
    <p:sldId id="266" r:id="rId8"/>
    <p:sldId id="267" r:id="rId9"/>
    <p:sldId id="268" r:id="rId10"/>
    <p:sldId id="258" r:id="rId11"/>
    <p:sldId id="259" r:id="rId12"/>
    <p:sldId id="260" r:id="rId13"/>
    <p:sldId id="261" r:id="rId14"/>
    <p:sldId id="262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94660"/>
  </p:normalViewPr>
  <p:slideViewPr>
    <p:cSldViewPr>
      <p:cViewPr varScale="1">
        <p:scale>
          <a:sx n="76" d="100"/>
          <a:sy n="7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C32C7-E6B9-47EB-8A9B-3145EB24B649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1A65-C1B8-4AB6-A385-BC36C5CF9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28AB9-CF15-4C46-923E-6338231AC7D6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7BD9C-D645-4339-8610-6733F5F6E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ABBB4-5434-4D58-A773-480E0DFA47C4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9701B-FD6D-46DD-A4D7-9AAB3059E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3EDA0-BE75-4306-ADD0-109975C6326A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E0723-FFC8-4BD1-9D33-3B2F4AD9D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9AF1E-3579-4FD1-9235-88D7DDED3E1C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03B43-CCEE-4984-B242-60428CDE8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6C647-C394-4FCA-A317-E6DEEE1B5C2F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7F0BE-B3C6-49BC-8119-311983FA3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9B2FC-5D39-471A-B591-B98AAE08BF4F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0928A-0B69-401C-AF8F-C933B0A06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AD1A-131F-425E-8231-DD4D6F1CC646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96059-737F-484D-B788-62F802E07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973D6-505C-43FC-8ABE-9DBEC63B7C84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C3461-BE8C-4F2E-B709-6F0469862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CD886-A5A3-4DC1-A761-57CEFB89411E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0B0ED-1830-4968-83A1-02FFD6408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EDFCA-64E3-48DE-ACCF-2E8DB634749D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E616F-B12D-45C7-9B01-A8E3ECC7C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A9F285-5E99-4360-87C4-C598CAA0137D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1017AB-DF13-445B-A988-C88603221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0%D0%B3%D0%BB%D0%B0%D0%B2%D0%BD%D0%B0%D1%8F_%D1%81%D1%82%D1%80%D0%B0%D0%BD%D0%B8%D1%86%D0%B0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ru/imghp?hl=ru&amp;tab=wi&amp;ei=mgqbVIDJCKSWygOAh4CgDg&amp;ved=0CAQQqi4oAg" TargetMode="External"/><Relationship Id="rId4" Type="http://schemas.openxmlformats.org/officeDocument/2006/relationships/hyperlink" Target="http://www.google.com/intl/id_ru/goodtoknow/online-safety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4.xml"/><Relationship Id="rId7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8.jpeg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96875" y="3789363"/>
            <a:ext cx="6400800" cy="175260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tx1"/>
                </a:solidFill>
                <a:latin typeface="Comic Sans MS" pitchFamily="66" charset="0"/>
                <a:cs typeface="Arial" charset="0"/>
              </a:rPr>
              <a:t>Презентация по информатике</a:t>
            </a:r>
          </a:p>
          <a:p>
            <a:pPr eaLnBrk="1" hangingPunct="1"/>
            <a:r>
              <a:rPr lang="ru-RU" sz="2800" smtClean="0">
                <a:solidFill>
                  <a:schemeClr val="tx1"/>
                </a:solidFill>
                <a:latin typeface="Comic Sans MS" pitchFamily="66" charset="0"/>
                <a:cs typeface="Arial" charset="0"/>
              </a:rPr>
              <a:t>ученицы 11 «А» класса</a:t>
            </a:r>
          </a:p>
          <a:p>
            <a:pPr eaLnBrk="1" hangingPunct="1"/>
            <a:r>
              <a:rPr lang="ru-RU" sz="2800" smtClean="0">
                <a:solidFill>
                  <a:schemeClr val="tx1"/>
                </a:solidFill>
                <a:latin typeface="Comic Sans MS" pitchFamily="66" charset="0"/>
                <a:cs typeface="Arial" charset="0"/>
              </a:rPr>
              <a:t>ГБОУ школы №60</a:t>
            </a:r>
          </a:p>
          <a:p>
            <a:pPr eaLnBrk="1" hangingPunct="1"/>
            <a:r>
              <a:rPr lang="ru-RU" sz="2800" smtClean="0">
                <a:solidFill>
                  <a:schemeClr val="tx1"/>
                </a:solidFill>
                <a:latin typeface="Comic Sans MS" pitchFamily="66" charset="0"/>
                <a:cs typeface="Arial" charset="0"/>
              </a:rPr>
              <a:t>Шевцовой Александры</a:t>
            </a:r>
          </a:p>
        </p:txBody>
      </p:sp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81075" y="-261938"/>
            <a:ext cx="10704513" cy="2822576"/>
          </a:xfrm>
          <a:prstGeom prst="rect">
            <a:avLst/>
          </a:prstGeom>
          <a:noFill/>
        </p:spPr>
      </p:pic>
      <p:pic>
        <p:nvPicPr>
          <p:cNvPr id="11266" name="Picture 2" descr="http://beloyarka45.ucoz.ru/graffiti/bezopasnost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425825"/>
            <a:ext cx="2871788" cy="286543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Пакет безопасности</a:t>
            </a:r>
            <a:endParaRPr lang="ru-RU" sz="5400" u="sng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2530" name="TextBox 3"/>
          <p:cNvSpPr txBox="1">
            <a:spLocks noChangeArrowheads="1"/>
          </p:cNvSpPr>
          <p:nvPr/>
        </p:nvSpPr>
        <p:spPr bwMode="auto">
          <a:xfrm>
            <a:off x="684213" y="1916113"/>
            <a:ext cx="80645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mic Sans MS" pitchFamily="66" charset="0"/>
              </a:rPr>
              <a:t>Средство</a:t>
            </a:r>
            <a:r>
              <a:rPr lang="ru-RU" sz="2800" b="1">
                <a:latin typeface="Comic Sans MS" pitchFamily="66" charset="0"/>
              </a:rPr>
              <a:t> </a:t>
            </a:r>
            <a:r>
              <a:rPr lang="ru-RU" sz="2800">
                <a:latin typeface="Comic Sans MS" pitchFamily="66" charset="0"/>
              </a:rPr>
              <a:t>безопасности, гибрид антивируса, персональной версии </a:t>
            </a:r>
            <a:r>
              <a:rPr lang="ru-RU" sz="2800">
                <a:latin typeface="Comic Sans MS" pitchFamily="66" charset="0"/>
                <a:hlinkClick r:id="rId2" action="ppaction://hlinksldjump"/>
              </a:rPr>
              <a:t>межсетевого экрана</a:t>
            </a:r>
            <a:r>
              <a:rPr lang="ru-RU" sz="2800">
                <a:latin typeface="Comic Sans MS" pitchFamily="66" charset="0"/>
              </a:rPr>
              <a:t> и антиспама . Название таких программ обычно содержит слова Internet Security или Security </a:t>
            </a:r>
            <a:r>
              <a:rPr lang="en-US" sz="2800">
                <a:latin typeface="Comic Sans MS" pitchFamily="66" charset="0"/>
              </a:rPr>
              <a:t>Suite</a:t>
            </a:r>
            <a:r>
              <a:rPr lang="ru-RU" sz="2800">
                <a:latin typeface="Comic Sans MS" pitchFamily="66" charset="0"/>
              </a:rPr>
              <a:t>. </a:t>
            </a:r>
          </a:p>
          <a:p>
            <a:r>
              <a:rPr lang="ru-RU" sz="2800">
                <a:latin typeface="Comic Sans MS" pitchFamily="66" charset="0"/>
              </a:rPr>
              <a:t>Также в состав пакета безопасности может входить родительский контроль и некоторые программы для защиты компьютера.</a:t>
            </a:r>
          </a:p>
        </p:txBody>
      </p:sp>
      <p:pic>
        <p:nvPicPr>
          <p:cNvPr id="22531" name="Picture 4" descr="http://imgsearch.ru/images/48_48/png/2774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5157788"/>
            <a:ext cx="620712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642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  Межсетевой экран (сетевой экран, файервол, брандмауэр) - комплекс аппаратных или программных средств, осуществляющий контроль и фильтрацию проходящих через него сетевых пакетов в соответствии с заданными правилами.</a:t>
            </a:r>
          </a:p>
        </p:txBody>
      </p:sp>
      <p:pic>
        <p:nvPicPr>
          <p:cNvPr id="23554" name="Picture 2" descr="https://upload.wikimedia.org/wikipedia/commons/5/5b/Firew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933825"/>
            <a:ext cx="52593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" descr="http://s1.iconbird.com/ico/2013/6/304/w128h1281371731210supermono3dpart285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88645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Виды:</a:t>
            </a:r>
            <a:endParaRPr lang="ru-RU" sz="5400" i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52578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Comic Sans MS" pitchFamily="66" charset="0"/>
              </a:rPr>
              <a:t>Kaspersky Internet Security</a:t>
            </a:r>
            <a:endParaRPr lang="ru-RU" sz="2800" smtClean="0">
              <a:latin typeface="Comic Sans MS" pitchFamily="66" charset="0"/>
            </a:endParaRPr>
          </a:p>
          <a:p>
            <a:pPr eaLnBrk="1" hangingPunct="1"/>
            <a:r>
              <a:rPr lang="en-US" sz="2800" smtClean="0">
                <a:latin typeface="Comic Sans MS" pitchFamily="66" charset="0"/>
              </a:rPr>
              <a:t>Norton Internet Security</a:t>
            </a:r>
          </a:p>
          <a:p>
            <a:pPr eaLnBrk="1" hangingPunct="1"/>
            <a:r>
              <a:rPr lang="en-US" sz="2800" smtClean="0">
                <a:latin typeface="Comic Sans MS" pitchFamily="66" charset="0"/>
              </a:rPr>
              <a:t>Norton 360</a:t>
            </a:r>
            <a:endParaRPr lang="ru-RU" sz="2800" smtClean="0">
              <a:latin typeface="Comic Sans MS" pitchFamily="66" charset="0"/>
            </a:endParaRPr>
          </a:p>
          <a:p>
            <a:pPr eaLnBrk="1" hangingPunct="1"/>
            <a:r>
              <a:rPr lang="en-US" sz="2800" smtClean="0">
                <a:latin typeface="Comic Sans MS" pitchFamily="66" charset="0"/>
              </a:rPr>
              <a:t>Panda Internet Security</a:t>
            </a:r>
          </a:p>
          <a:p>
            <a:pPr eaLnBrk="1" hangingPunct="1"/>
            <a:r>
              <a:rPr lang="en-US" sz="2800" smtClean="0">
                <a:latin typeface="Comic Sans MS" pitchFamily="66" charset="0"/>
              </a:rPr>
              <a:t>PC Tools Internet Security</a:t>
            </a:r>
            <a:endParaRPr lang="ru-RU" sz="2800" smtClean="0">
              <a:latin typeface="Comic Sans MS" pitchFamily="66" charset="0"/>
            </a:endParaRPr>
          </a:p>
          <a:p>
            <a:pPr eaLnBrk="1" hangingPunct="1"/>
            <a:r>
              <a:rPr lang="en-US" sz="2800" smtClean="0">
                <a:latin typeface="Comic Sans MS" pitchFamily="66" charset="0"/>
              </a:rPr>
              <a:t>Avira Premium Security Suite</a:t>
            </a:r>
          </a:p>
          <a:p>
            <a:pPr eaLnBrk="1" hangingPunct="1"/>
            <a:r>
              <a:rPr lang="en-US" sz="2800" smtClean="0">
                <a:latin typeface="Comic Sans MS" pitchFamily="66" charset="0"/>
              </a:rPr>
              <a:t>Comodo Internet Security</a:t>
            </a:r>
          </a:p>
          <a:p>
            <a:pPr eaLnBrk="1" hangingPunct="1"/>
            <a:endParaRPr lang="en-US" sz="2400" smtClean="0">
              <a:latin typeface="Comic Sans MS" pitchFamily="66" charset="0"/>
            </a:endParaRPr>
          </a:p>
          <a:p>
            <a:pPr eaLnBrk="1" hangingPunct="1"/>
            <a:endParaRPr lang="ru-RU" sz="1400" smtClean="0"/>
          </a:p>
        </p:txBody>
      </p:sp>
      <p:pic>
        <p:nvPicPr>
          <p:cNvPr id="17410" name="Picture 2" descr="http://ecx.images-amazon.com/images/I/41XowlOk04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1525" y="3565525"/>
            <a:ext cx="3298825" cy="329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Советы по безопасности в Интернете:</a:t>
            </a:r>
            <a:endParaRPr lang="ru-RU" u="sng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 rtlCol="0">
            <a:normAutofit fontScale="85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Не переходить по  подозрительным ссылкам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Доверять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антиспам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– фильтрам электронной почты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Установить комплексную систему защиты(</a:t>
            </a:r>
            <a:r>
              <a:rPr lang="en-US" dirty="0" err="1">
                <a:latin typeface="Comic Sans MS" pitchFamily="66" charset="0"/>
              </a:rPr>
              <a:t>Kaspersky</a:t>
            </a:r>
            <a:r>
              <a:rPr lang="en-US" dirty="0">
                <a:latin typeface="Comic Sans MS" pitchFamily="66" charset="0"/>
              </a:rPr>
              <a:t> Internet Security, ESET Smart Security, Symantec Norton </a:t>
            </a:r>
            <a:r>
              <a:rPr lang="en-US" dirty="0" smtClean="0">
                <a:latin typeface="Comic Sans MS" pitchFamily="66" charset="0"/>
              </a:rPr>
              <a:t>360</a:t>
            </a:r>
            <a:r>
              <a:rPr lang="ru-RU" dirty="0" smtClean="0">
                <a:latin typeface="Comic Sans MS" pitchFamily="66" charset="0"/>
              </a:rPr>
              <a:t> – наиболее популярные)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Пользоваться </a:t>
            </a:r>
            <a:r>
              <a:rPr lang="ru-RU" dirty="0">
                <a:latin typeface="Comic Sans MS" pitchFamily="66" charset="0"/>
              </a:rPr>
              <a:t>браузерами </a:t>
            </a:r>
            <a:r>
              <a:rPr lang="en-US" dirty="0">
                <a:latin typeface="Comic Sans MS" pitchFamily="66" charset="0"/>
              </a:rPr>
              <a:t>Mozilla Firefox, Google Chrome </a:t>
            </a:r>
            <a:r>
              <a:rPr lang="ru-RU" dirty="0">
                <a:latin typeface="Comic Sans MS" pitchFamily="66" charset="0"/>
              </a:rPr>
              <a:t>и </a:t>
            </a:r>
            <a:r>
              <a:rPr lang="en-US" dirty="0">
                <a:latin typeface="Comic Sans MS" pitchFamily="66" charset="0"/>
              </a:rPr>
              <a:t>Apple Safari</a:t>
            </a:r>
            <a:r>
              <a:rPr lang="en-US" dirty="0" smtClean="0">
                <a:latin typeface="Comic Sans MS" pitchFamily="66" charset="0"/>
              </a:rPr>
              <a:t>.</a:t>
            </a:r>
            <a:r>
              <a:rPr lang="ru-RU" dirty="0" smtClean="0">
                <a:latin typeface="Comic Sans MS" pitchFamily="66" charset="0"/>
              </a:rPr>
              <a:t>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latin typeface="Comic Sans MS" pitchFamily="66" charset="0"/>
              </a:rPr>
              <a:t>Не верить </a:t>
            </a:r>
            <a:r>
              <a:rPr lang="ru-RU" dirty="0">
                <a:latin typeface="Comic Sans MS" pitchFamily="66" charset="0"/>
              </a:rPr>
              <a:t>предложениям прочитать чужие SMS или </a:t>
            </a:r>
            <a:r>
              <a:rPr lang="ru-RU" dirty="0" smtClean="0">
                <a:latin typeface="Comic Sans MS" pitchFamily="66" charset="0"/>
              </a:rPr>
              <a:t>посмотреть шокирующие видео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3375"/>
            <a:ext cx="9144000" cy="6048375"/>
          </a:xfrm>
        </p:spPr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Comic Sans MS" pitchFamily="66" charset="0"/>
              </a:rPr>
              <a:t>6. Пользоваться </a:t>
            </a:r>
            <a:r>
              <a:rPr lang="en-US" dirty="0">
                <a:latin typeface="Comic Sans MS" pitchFamily="66" charset="0"/>
              </a:rPr>
              <a:t>Apple </a:t>
            </a:r>
            <a:r>
              <a:rPr lang="en-US" dirty="0" smtClean="0">
                <a:latin typeface="Comic Sans MS" pitchFamily="66" charset="0"/>
              </a:rPr>
              <a:t>Macintosh</a:t>
            </a:r>
            <a:endParaRPr lang="ru-RU" dirty="0" smtClean="0">
              <a:latin typeface="Comic Sans MS" pitchFamily="66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      «</a:t>
            </a:r>
            <a:r>
              <a:rPr lang="ru-RU" sz="2400" dirty="0">
                <a:latin typeface="Comic Sans MS" pitchFamily="66" charset="0"/>
              </a:rPr>
              <a:t>Маки» считаются самыми безопасными компьютерами, но вовсе не потому, что это какая-то «</a:t>
            </a:r>
            <a:r>
              <a:rPr lang="ru-RU" sz="2400" dirty="0" err="1">
                <a:latin typeface="Comic Sans MS" pitchFamily="66" charset="0"/>
              </a:rPr>
              <a:t>суперзащищенная</a:t>
            </a:r>
            <a:r>
              <a:rPr lang="ru-RU" sz="2400" dirty="0">
                <a:latin typeface="Comic Sans MS" pitchFamily="66" charset="0"/>
              </a:rPr>
              <a:t>» </a:t>
            </a:r>
            <a:r>
              <a:rPr lang="ru-RU" sz="2400" dirty="0" smtClean="0">
                <a:latin typeface="Comic Sans MS" pitchFamily="66" charset="0"/>
              </a:rPr>
              <a:t>система. </a:t>
            </a:r>
            <a:r>
              <a:rPr lang="ru-RU" sz="2400" dirty="0">
                <a:latin typeface="Comic Sans MS" pitchFamily="66" charset="0"/>
              </a:rPr>
              <a:t>Просто под </a:t>
            </a:r>
            <a:r>
              <a:rPr lang="ru-RU" sz="2400" dirty="0" err="1">
                <a:latin typeface="Comic Sans MS" pitchFamily="66" charset="0"/>
              </a:rPr>
              <a:t>Mac</a:t>
            </a:r>
            <a:r>
              <a:rPr lang="ru-RU" sz="2400" dirty="0">
                <a:latin typeface="Comic Sans MS" pitchFamily="66" charset="0"/>
              </a:rPr>
              <a:t> написано в тысячи раз меньше вирусов по причине его малой распространенности по сравнению с </a:t>
            </a:r>
            <a:r>
              <a:rPr lang="ru-RU" sz="2400" dirty="0" smtClean="0">
                <a:latin typeface="Comic Sans MS" pitchFamily="66" charset="0"/>
              </a:rPr>
              <a:t>ПК.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 startAt="7"/>
              <a:defRPr/>
            </a:pPr>
            <a:r>
              <a:rPr lang="ru-RU" dirty="0" smtClean="0">
                <a:latin typeface="Comic Sans MS" pitchFamily="66" charset="0"/>
              </a:rPr>
              <a:t>Пользоваться лицензионным ПО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 startAt="7"/>
              <a:defRPr/>
            </a:pPr>
            <a:r>
              <a:rPr lang="ru-RU" dirty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Делать покупки только в проверенных </a:t>
            </a:r>
            <a:r>
              <a:rPr lang="ru-RU" dirty="0" err="1" smtClean="0">
                <a:latin typeface="Comic Sans MS" pitchFamily="66" charset="0"/>
              </a:rPr>
              <a:t>онлайн-магазинах</a:t>
            </a:r>
            <a:endParaRPr lang="ru-RU" dirty="0" smtClean="0">
              <a:latin typeface="Comic Sans MS" pitchFamily="66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 startAt="7"/>
              <a:defRPr/>
            </a:pPr>
            <a:r>
              <a:rPr lang="ru-RU" dirty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Регулярно устанавливать обновления программ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 startAt="7"/>
              <a:defRPr/>
            </a:pPr>
            <a:r>
              <a:rPr lang="ru-RU" dirty="0">
                <a:latin typeface="Comic Sans MS" pitchFamily="66" charset="0"/>
              </a:rPr>
              <a:t>  </a:t>
            </a:r>
            <a:r>
              <a:rPr lang="ru-RU" dirty="0" smtClean="0">
                <a:latin typeface="Comic Sans MS" pitchFamily="66" charset="0"/>
              </a:rPr>
              <a:t>С  осторожностью относиться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Comic Sans MS" pitchFamily="66" charset="0"/>
              </a:rPr>
              <a:t> к скачиваемым файлам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8434" name="Picture 2" descr="http://ip-msk.ru/img/pc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2275" y="5078413"/>
            <a:ext cx="2378075" cy="178593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Ресурсы: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268413"/>
            <a:ext cx="8229600" cy="45259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Википедия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- 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  <a:hlinkClick r:id="rId3"/>
              </a:rPr>
              <a:t>https://ru.wikipedia.org/wiki/%D0%97%D0%B0%D0%B3%D0%BB%D0%B0%D0%B2%D0%BD%D0%B0%D1%8F_%D1%81%D1%82%D1%80%D0%B0%D0%BD%D0%B8%D1%86%D0%B0</a:t>
            </a:r>
            <a:endParaRPr lang="ru-RU" sz="2800" dirty="0" smtClean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  <a:hlinkClick r:id="rId4"/>
              </a:rPr>
              <a:t>http://www.google.com/intl/id_ru/goodtoknow/online-safety/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Google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Картинки - 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  <a:hlinkClick r:id="rId5"/>
              </a:rPr>
              <a:t>https://www.google.ru/imghp?hl=ru&amp;tab=wi&amp;ei=mgqbVIDJCKSWygOAh4CgDg&amp;ved=0CAQQqi4oAg</a:t>
            </a:r>
            <a:endParaRPr lang="ru-RU" sz="2800" dirty="0" smtClean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325" y="463550"/>
            <a:ext cx="8369300" cy="4724400"/>
          </a:xfrm>
          <a:prstGeom prst="rect">
            <a:avLst/>
          </a:prstGeom>
          <a:noFill/>
        </p:spPr>
      </p:pic>
      <p:pic>
        <p:nvPicPr>
          <p:cNvPr id="28674" name="Picture 4" descr="http://www.uszn40.ru/userfiles1/internet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429000"/>
            <a:ext cx="316865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План:</a:t>
            </a:r>
            <a:endParaRPr lang="ru-RU" sz="72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395288" y="981075"/>
            <a:ext cx="8229600" cy="4525963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mtClean="0">
                <a:latin typeface="Comic Sans MS" pitchFamily="66" charset="0"/>
                <a:hlinkClick r:id="rId2" action="ppaction://hlinksldjump"/>
              </a:rPr>
              <a:t>Об Интернете</a:t>
            </a:r>
            <a:endParaRPr lang="ru-RU" smtClean="0">
              <a:latin typeface="Comic Sans MS" pitchFamily="66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mtClean="0">
                <a:latin typeface="Comic Sans MS" pitchFamily="66" charset="0"/>
              </a:rPr>
              <a:t> </a:t>
            </a:r>
            <a:r>
              <a:rPr lang="ru-RU" smtClean="0">
                <a:latin typeface="Comic Sans MS" pitchFamily="66" charset="0"/>
                <a:hlinkClick r:id="rId3" action="ppaction://hlinksldjump"/>
              </a:rPr>
              <a:t>Спам</a:t>
            </a:r>
            <a:endParaRPr lang="ru-RU" smtClean="0">
              <a:latin typeface="Comic Sans MS" pitchFamily="66" charset="0"/>
            </a:endParaRPr>
          </a:p>
          <a:p>
            <a:pPr marL="514350" indent="-514350" eaLnBrk="1" hangingPunct="1"/>
            <a:r>
              <a:rPr lang="ru-RU" smtClean="0">
                <a:latin typeface="Comic Sans MS" pitchFamily="66" charset="0"/>
              </a:rPr>
              <a:t>Виды спама</a:t>
            </a:r>
          </a:p>
          <a:p>
            <a:pPr marL="514350" indent="-514350" eaLnBrk="1" hangingPunct="1">
              <a:buFont typeface="Arial" charset="0"/>
              <a:buAutoNum type="arabicPeriod" startAt="3"/>
            </a:pPr>
            <a:r>
              <a:rPr lang="ru-RU" smtClean="0">
                <a:latin typeface="Comic Sans MS" pitchFamily="66" charset="0"/>
                <a:hlinkClick r:id="rId4" action="ppaction://hlinksldjump"/>
              </a:rPr>
              <a:t>Троллинг</a:t>
            </a:r>
            <a:r>
              <a:rPr lang="ru-RU" smtClean="0">
                <a:latin typeface="Comic Sans MS" pitchFamily="66" charset="0"/>
              </a:rPr>
              <a:t> </a:t>
            </a:r>
          </a:p>
          <a:p>
            <a:pPr marL="514350" indent="-514350" eaLnBrk="1" hangingPunct="1">
              <a:buFont typeface="Arial" charset="0"/>
              <a:buAutoNum type="arabicPeriod" startAt="3"/>
            </a:pPr>
            <a:r>
              <a:rPr lang="ru-RU" smtClean="0">
                <a:latin typeface="Comic Sans MS" pitchFamily="66" charset="0"/>
                <a:hlinkClick r:id="rId5" action="ppaction://hlinksldjump"/>
              </a:rPr>
              <a:t>Пакет безопасности</a:t>
            </a:r>
            <a:endParaRPr lang="ru-RU" smtClean="0">
              <a:latin typeface="Comic Sans MS" pitchFamily="66" charset="0"/>
            </a:endParaRPr>
          </a:p>
          <a:p>
            <a:pPr marL="514350" indent="-514350" eaLnBrk="1" hangingPunct="1"/>
            <a:r>
              <a:rPr lang="ru-RU" smtClean="0">
                <a:latin typeface="Comic Sans MS" pitchFamily="66" charset="0"/>
              </a:rPr>
              <a:t> Виды пакетов безопасности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5.   </a:t>
            </a:r>
            <a:r>
              <a:rPr lang="ru-RU" smtClean="0">
                <a:latin typeface="Comic Sans MS" pitchFamily="66" charset="0"/>
                <a:hlinkClick r:id="rId6" action="ppaction://hlinksldjump"/>
              </a:rPr>
              <a:t>Советы по безопасности в Интернете</a:t>
            </a:r>
            <a:endParaRPr lang="ru-RU" smtClean="0">
              <a:latin typeface="Comic Sans MS" pitchFamily="66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ru-RU" smtClean="0"/>
          </a:p>
        </p:txBody>
      </p:sp>
      <p:pic>
        <p:nvPicPr>
          <p:cNvPr id="14339" name="Picture 2" descr="http://www.google.com/goodtoknow/images/online-safety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6100" y="5084763"/>
            <a:ext cx="233997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denisgolovach.com/wp-content/uploads/2013/05/Internet-Security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19250" y="5084763"/>
            <a:ext cx="270033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http://www.rocit.ru/upload/iblock/bf7/11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9700" y="1125538"/>
            <a:ext cx="3455988" cy="265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288" y="476250"/>
            <a:ext cx="8208962" cy="5264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Интернет помогает нам учиться, творить и сотрудничать. Однако нельзя забывать и о безопасности, иначе нашей работе может быть нанесен ущерб.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Злоумышленники обычно пытаются заполучить личную информацию(пароль </a:t>
            </a:r>
            <a:r>
              <a:rPr lang="ru-RU" sz="2800" dirty="0" err="1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аккаунта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электронной почты, банковские реквизиты), для чего используется немало приемов – установка на компьютер вредоносных программ, взлом </a:t>
            </a:r>
            <a:r>
              <a:rPr lang="ru-RU" sz="2800" dirty="0" err="1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аккаунта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или просто обман.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u="sng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Спам</a:t>
            </a:r>
            <a:endParaRPr lang="ru-RU" sz="6600" u="sng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6386" name="Picture 2" descr="http://habrastorage.org/storage1/f88adca3/5698118a/f0b6ba6c/49ba44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62850" y="0"/>
            <a:ext cx="15811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341438"/>
            <a:ext cx="9144000" cy="5692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Comic Sans MS" pitchFamily="66" charset="0"/>
              </a:rPr>
              <a:t>Спам</a:t>
            </a:r>
            <a:r>
              <a:rPr lang="ru-RU" sz="2400" dirty="0">
                <a:latin typeface="Comic Sans MS" pitchFamily="66" charset="0"/>
              </a:rPr>
              <a:t>  — рассылка коммерческой и иной рекламы или иных видов сообщений лицам, не выражавшим желания их получать.</a:t>
            </a:r>
            <a:endParaRPr lang="ru-RU" sz="2800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Интересные  факты: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>
                <a:latin typeface="Comic Sans MS" pitchFamily="66" charset="0"/>
              </a:rPr>
              <a:t> Доля спама в мировом почтовом трафике составляет от 60% (2006) до 80% (2011)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>
                <a:latin typeface="Comic Sans MS" pitchFamily="66" charset="0"/>
              </a:rPr>
              <a:t> Первоначально слово «SPAM» появилось в 1936 г. Оно расшифровывалось как </a:t>
            </a:r>
            <a:r>
              <a:rPr lang="ru-RU" sz="2400" dirty="0" err="1">
                <a:latin typeface="Comic Sans MS" pitchFamily="66" charset="0"/>
              </a:rPr>
              <a:t>SPiced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hAM</a:t>
            </a:r>
            <a:r>
              <a:rPr lang="ru-RU" sz="2400" dirty="0">
                <a:latin typeface="Comic Sans MS" pitchFamily="66" charset="0"/>
              </a:rPr>
              <a:t> (острая ветчина) и было товарным знаком для мясных консервов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>
                <a:latin typeface="Comic Sans MS" pitchFamily="66" charset="0"/>
              </a:rPr>
              <a:t> Американец </a:t>
            </a:r>
            <a:r>
              <a:rPr lang="ru-RU" sz="2400" dirty="0" err="1">
                <a:latin typeface="Comic Sans MS" pitchFamily="66" charset="0"/>
              </a:rPr>
              <a:t>Сэнфорд</a:t>
            </a:r>
            <a:r>
              <a:rPr lang="ru-RU" sz="2400" dirty="0">
                <a:latin typeface="Comic Sans MS" pitchFamily="66" charset="0"/>
              </a:rPr>
              <a:t> Уоллес по прозвищу «Король спама» был оштрафован на 4, 234 и 711 </a:t>
            </a:r>
            <a:r>
              <a:rPr lang="ru-RU" sz="2400" dirty="0" err="1">
                <a:latin typeface="Comic Sans MS" pitchFamily="66" charset="0"/>
              </a:rPr>
              <a:t>млн</a:t>
            </a:r>
            <a:r>
              <a:rPr lang="ru-RU" sz="2400" dirty="0">
                <a:latin typeface="Comic Sans MS" pitchFamily="66" charset="0"/>
              </a:rPr>
              <a:t> долларов (2006, 2008 и 2009 года соответственно).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>
                <a:latin typeface="Comic Sans MS" pitchFamily="66" charset="0"/>
              </a:rPr>
              <a:t> Центр Американского Английского — один из наиболее известных российских </a:t>
            </a:r>
            <a:r>
              <a:rPr lang="ru-RU" sz="2400" dirty="0" err="1">
                <a:latin typeface="Comic Sans MS" pitchFamily="66" charset="0"/>
              </a:rPr>
              <a:t>спамеров</a:t>
            </a:r>
            <a:r>
              <a:rPr lang="ru-RU" sz="2400" dirty="0">
                <a:latin typeface="Comic Sans MS" pitchFamily="66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Виды спама: </a:t>
            </a:r>
            <a:endParaRPr lang="ru-RU" sz="5400" i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395288" y="981075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Comic Sans MS" pitchFamily="66" charset="0"/>
              </a:rPr>
              <a:t> Реклама</a:t>
            </a:r>
          </a:p>
          <a:p>
            <a:pPr eaLnBrk="1" hangingPunct="1"/>
            <a:r>
              <a:rPr lang="ru-RU" sz="2800" smtClean="0">
                <a:latin typeface="Comic Sans MS" pitchFamily="66" charset="0"/>
              </a:rPr>
              <a:t> Реклама незаконной продукции(контрафактные товары, лекарственные средства с ограничениями по обороту)</a:t>
            </a:r>
          </a:p>
          <a:p>
            <a:pPr eaLnBrk="1" hangingPunct="1"/>
            <a:r>
              <a:rPr lang="ru-RU" sz="2800" smtClean="0">
                <a:latin typeface="Comic Sans MS" pitchFamily="66" charset="0"/>
              </a:rPr>
              <a:t> </a:t>
            </a:r>
            <a:r>
              <a:rPr lang="ru-RU" sz="2800" smtClean="0">
                <a:latin typeface="Comic Sans MS" pitchFamily="66" charset="0"/>
                <a:hlinkClick r:id="rId2" action="ppaction://hlinksldjump"/>
              </a:rPr>
              <a:t>«Нигерийские письма»</a:t>
            </a:r>
            <a:endParaRPr lang="ru-RU" sz="2800" smtClean="0">
              <a:latin typeface="Comic Sans MS" pitchFamily="66" charset="0"/>
            </a:endParaRPr>
          </a:p>
          <a:p>
            <a:pPr eaLnBrk="1" hangingPunct="1"/>
            <a:r>
              <a:rPr lang="ru-RU" sz="2800" smtClean="0">
                <a:latin typeface="Comic Sans MS" pitchFamily="66" charset="0"/>
              </a:rPr>
              <a:t> </a:t>
            </a:r>
            <a:r>
              <a:rPr lang="ru-RU" sz="2800" smtClean="0">
                <a:latin typeface="Comic Sans MS" pitchFamily="66" charset="0"/>
                <a:hlinkClick r:id="rId3" action="ppaction://hlinksldjump"/>
              </a:rPr>
              <a:t>«Фишинг»</a:t>
            </a:r>
            <a:endParaRPr lang="ru-RU" sz="2800" smtClean="0">
              <a:latin typeface="Comic Sans MS" pitchFamily="66" charset="0"/>
            </a:endParaRPr>
          </a:p>
          <a:p>
            <a:pPr eaLnBrk="1" hangingPunct="1"/>
            <a:r>
              <a:rPr lang="ru-RU" sz="2800" smtClean="0">
                <a:latin typeface="Comic Sans MS" pitchFamily="66" charset="0"/>
              </a:rPr>
              <a:t> </a:t>
            </a:r>
            <a:r>
              <a:rPr lang="ru-RU" sz="2800" smtClean="0">
                <a:latin typeface="Comic Sans MS" pitchFamily="66" charset="0"/>
                <a:hlinkClick r:id="rId4" action="ppaction://hlinksldjump"/>
              </a:rPr>
              <a:t>Письма счастья</a:t>
            </a:r>
            <a:endParaRPr lang="ru-RU" sz="2800" smtClean="0">
              <a:latin typeface="Comic Sans MS" pitchFamily="66" charset="0"/>
            </a:endParaRPr>
          </a:p>
          <a:p>
            <a:pPr eaLnBrk="1" hangingPunct="1"/>
            <a:r>
              <a:rPr lang="ru-RU" sz="2800" smtClean="0">
                <a:latin typeface="Comic Sans MS" pitchFamily="66" charset="0"/>
              </a:rPr>
              <a:t> Пропаганда</a:t>
            </a:r>
          </a:p>
          <a:p>
            <a:pPr eaLnBrk="1" hangingPunct="1"/>
            <a:endParaRPr lang="ru-RU" sz="2800" smtClean="0"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7411" name="Picture 2" descr="http://websarafan.ru/wp-content/uploads/2014/07/8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30788" y="3357563"/>
            <a:ext cx="411321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s1.iconbird.com/ico/0612/prettyoffice/w128h1281339405927Forward128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39975" y="530066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0" y="692150"/>
            <a:ext cx="9144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mic Sans MS" pitchFamily="66" charset="0"/>
              </a:rPr>
              <a:t>Иногда спам используется мошенниками, чтобы выманить деньги у получателя письма. Наиболее распространённый </a:t>
            </a:r>
          </a:p>
          <a:p>
            <a:r>
              <a:rPr lang="ru-RU" sz="2400">
                <a:latin typeface="Comic Sans MS" pitchFamily="66" charset="0"/>
              </a:rPr>
              <a:t>способ получил название «нигерийские письма», потому что большое количество таких писем приходило из Нигерии. Такое письмо содержит сообщение, якобы получатель письма может получить каким-либо образом большую сумму денег (напр. наследство однофамильца получателя), а отправитель может ему в этом помочь. Затем отправитель письма просит перевести ему относительно «</a:t>
            </a:r>
            <a:r>
              <a:rPr lang="ru-RU" sz="2400" i="1">
                <a:latin typeface="Comic Sans MS" pitchFamily="66" charset="0"/>
              </a:rPr>
              <a:t>немного</a:t>
            </a:r>
            <a:r>
              <a:rPr lang="ru-RU" sz="2400">
                <a:latin typeface="Comic Sans MS" pitchFamily="66" charset="0"/>
              </a:rPr>
              <a:t>» денег под предлогом, что они нужны для, например, оформления документов, или открытия счета; про обещанную же крупную сумму при этом обычно говорится, якобы она пока недоступна.</a:t>
            </a:r>
          </a:p>
        </p:txBody>
      </p:sp>
      <p:pic>
        <p:nvPicPr>
          <p:cNvPr id="18434" name="Picture 2" descr="http://s1.iconbird.com/ico/2013/6/304/w128h1281371731210supermono3dpart285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01013" y="5815013"/>
            <a:ext cx="1042987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395288" y="620713"/>
            <a:ext cx="874871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mic Sans MS" pitchFamily="66" charset="0"/>
              </a:rPr>
              <a:t>«Фишинг» (англ. </a:t>
            </a:r>
            <a:r>
              <a:rPr lang="ru-RU" sz="2800" i="1">
                <a:latin typeface="Comic Sans MS" pitchFamily="66" charset="0"/>
              </a:rPr>
              <a:t>phishing</a:t>
            </a:r>
            <a:r>
              <a:rPr lang="ru-RU" sz="2800">
                <a:latin typeface="Comic Sans MS" pitchFamily="66" charset="0"/>
              </a:rPr>
              <a:t> от </a:t>
            </a:r>
            <a:r>
              <a:rPr lang="ru-RU" sz="2800" i="1">
                <a:latin typeface="Comic Sans MS" pitchFamily="66" charset="0"/>
              </a:rPr>
              <a:t>password</a:t>
            </a:r>
            <a:r>
              <a:rPr lang="ru-RU" sz="2800">
                <a:latin typeface="Comic Sans MS" pitchFamily="66" charset="0"/>
              </a:rPr>
              <a:t> — пароль и </a:t>
            </a:r>
            <a:r>
              <a:rPr lang="ru-RU" sz="2800" i="1">
                <a:latin typeface="Comic Sans MS" pitchFamily="66" charset="0"/>
              </a:rPr>
              <a:t>fishing</a:t>
            </a:r>
            <a:r>
              <a:rPr lang="ru-RU" sz="2800">
                <a:latin typeface="Comic Sans MS" pitchFamily="66" charset="0"/>
              </a:rPr>
              <a:t> — рыбалка) представляет собой попытку спамеров выманить у получателя письма номера его кредитных карточек или пароли доступа к   системам онлайновых платежей. Такое письмо обычно маскируется под официальное сообщение от администрации банка.</a:t>
            </a:r>
          </a:p>
        </p:txBody>
      </p:sp>
      <p:pic>
        <p:nvPicPr>
          <p:cNvPr id="19458" name="Picture 2" descr="http://antivirusb.ru/images/chto-takoe-pfish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4114800"/>
            <a:ext cx="396081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ttp://s1.iconbird.com/ico/2013/6/304/w128h1281371731210supermono3dpart285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01013" y="5815013"/>
            <a:ext cx="1042987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827088" y="620713"/>
            <a:ext cx="7561262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mic Sans MS" pitchFamily="66" charset="0"/>
              </a:rPr>
              <a:t>«Письмо счастья» — сообщение, нередко религиозно-мистического содержания, рассылаемое по электронной или обычной почте нескольким адресатам с требованием, чтобы получатель распространил копии сообщения дальше.</a:t>
            </a:r>
          </a:p>
          <a:p>
            <a:r>
              <a:rPr lang="ru-RU" sz="2800">
                <a:latin typeface="Comic Sans MS" pitchFamily="66" charset="0"/>
              </a:rPr>
              <a:t>Текст «писем счастья» может со временем видоизменяться, усиливая свои убеждающие формулировки для мотивации дальнейшей рассылки. Иногда это происходит намеренно, когда получатель вносит изменения в текст, или случайно, в результате описок.</a:t>
            </a:r>
          </a:p>
        </p:txBody>
      </p:sp>
      <p:pic>
        <p:nvPicPr>
          <p:cNvPr id="20482" name="Picture 2" descr="http://s1.iconbird.com/ico/2013/6/304/w128h1281371731210supermono3dpart285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2875" y="5876925"/>
            <a:ext cx="9810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u="sng" smtClean="0">
                <a:solidFill>
                  <a:srgbClr val="00B050"/>
                </a:solidFill>
                <a:latin typeface="Comic Sans MS" pitchFamily="66" charset="0"/>
              </a:rPr>
              <a:t>Троллинг</a:t>
            </a:r>
          </a:p>
        </p:txBody>
      </p:sp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468313" y="1773238"/>
            <a:ext cx="867568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mic Sans MS" pitchFamily="66" charset="0"/>
              </a:rPr>
              <a:t>Психологическое и социальное явление, развившееся в Интернете в 1990-х годах и зачастую мешающее нормальному общению в Сети. Интернет-троллями или просто троллями во Всемирной сети называют людей, которые намеренно публикуют провокационные сообщения и статьи (на Форумах, в группах новостей, в вики-проектах), призванные разжечь конфликты между их участниками.</a:t>
            </a:r>
          </a:p>
        </p:txBody>
      </p:sp>
      <p:pic>
        <p:nvPicPr>
          <p:cNvPr id="21507" name="Picture 2" descr="http://journal-dlja-zhenshhin.ru/wp-content/uploads/2012/08/chto-takoe-troll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0"/>
            <a:ext cx="18351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603</Words>
  <Application>Microsoft Office PowerPoint</Application>
  <PresentationFormat>On-screen Show (4:3)</PresentationFormat>
  <Paragraphs>65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Comic Sans MS</vt:lpstr>
      <vt:lpstr>Wingdings</vt:lpstr>
      <vt:lpstr>Тема Office</vt:lpstr>
      <vt:lpstr>Слайд 1</vt:lpstr>
      <vt:lpstr>План:</vt:lpstr>
      <vt:lpstr>Слайд 3</vt:lpstr>
      <vt:lpstr>Спам</vt:lpstr>
      <vt:lpstr>Виды спама: </vt:lpstr>
      <vt:lpstr>Слайд 6</vt:lpstr>
      <vt:lpstr>Слайд 7</vt:lpstr>
      <vt:lpstr>Слайд 8</vt:lpstr>
      <vt:lpstr>Троллинг</vt:lpstr>
      <vt:lpstr>Пакет безопасности</vt:lpstr>
      <vt:lpstr>Слайд 11</vt:lpstr>
      <vt:lpstr>Виды:</vt:lpstr>
      <vt:lpstr>Советы по безопасности в Интернете:</vt:lpstr>
      <vt:lpstr>Слайд 14</vt:lpstr>
      <vt:lpstr>Ресурсы: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 Шевцова</dc:creator>
  <cp:lastModifiedBy>Рассказова</cp:lastModifiedBy>
  <cp:revision>34</cp:revision>
  <dcterms:created xsi:type="dcterms:W3CDTF">2014-12-24T13:16:11Z</dcterms:created>
  <dcterms:modified xsi:type="dcterms:W3CDTF">2015-01-12T13:45:28Z</dcterms:modified>
</cp:coreProperties>
</file>