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1" r:id="rId3"/>
    <p:sldId id="272" r:id="rId4"/>
    <p:sldId id="270" r:id="rId5"/>
    <p:sldId id="286" r:id="rId6"/>
    <p:sldId id="287" r:id="rId7"/>
    <p:sldId id="277" r:id="rId8"/>
    <p:sldId id="273" r:id="rId9"/>
    <p:sldId id="274" r:id="rId10"/>
    <p:sldId id="275" r:id="rId11"/>
    <p:sldId id="288" r:id="rId12"/>
    <p:sldId id="280" r:id="rId13"/>
    <p:sldId id="281" r:id="rId14"/>
    <p:sldId id="282" r:id="rId15"/>
    <p:sldId id="283" r:id="rId16"/>
    <p:sldId id="284" r:id="rId17"/>
    <p:sldId id="290" r:id="rId18"/>
    <p:sldId id="285" r:id="rId19"/>
    <p:sldId id="289" r:id="rId20"/>
    <p:sldId id="29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4786" autoAdjust="0"/>
    <p:restoredTop sz="94660"/>
  </p:normalViewPr>
  <p:slideViewPr>
    <p:cSldViewPr>
      <p:cViewPr varScale="1">
        <p:scale>
          <a:sx n="63" d="100"/>
          <a:sy n="63" d="100"/>
        </p:scale>
        <p:origin x="-12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designer2\Downloads\wpapers_ru_Божья-коровка.jpg"/>
          <p:cNvPicPr>
            <a:picLocks noChangeAspect="1" noChangeArrowheads="1"/>
          </p:cNvPicPr>
          <p:nvPr/>
        </p:nvPicPr>
        <p:blipFill>
          <a:blip r:embed="rId2"/>
          <a:srcRect r="19686" b="58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142984"/>
            <a:ext cx="7858180" cy="229870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/>
                </a:solidFill>
                <a:latin typeface="a_FuturaRoundDemi" pitchFamily="34" charset="-52"/>
              </a:rPr>
              <a:t>ПОЧЕМУ </a:t>
            </a:r>
            <a:r>
              <a:rPr lang="ru-RU" dirty="0" smtClean="0">
                <a:latin typeface="a_FuturaRoundDemi" pitchFamily="34" charset="-52"/>
              </a:rPr>
              <a:t/>
            </a:r>
            <a:br>
              <a:rPr lang="ru-RU" dirty="0" smtClean="0">
                <a:latin typeface="a_FuturaRoundDemi" pitchFamily="34" charset="-52"/>
              </a:rPr>
            </a:br>
            <a:r>
              <a:rPr lang="ru-RU" sz="6000" dirty="0" smtClean="0">
                <a:solidFill>
                  <a:srgbClr val="C00000"/>
                </a:solidFill>
                <a:latin typeface="a_FuturaRoundDemi" pitchFamily="34" charset="-52"/>
              </a:rPr>
              <a:t>божья коровка </a:t>
            </a:r>
            <a:r>
              <a:rPr lang="ru-RU" sz="6000" dirty="0" smtClean="0">
                <a:solidFill>
                  <a:schemeClr val="tx2"/>
                </a:solidFill>
                <a:latin typeface="a_FuturaRoundDemi" pitchFamily="34" charset="-52"/>
              </a:rPr>
              <a:t>так называется?</a:t>
            </a:r>
            <a:endParaRPr lang="ru-RU" sz="6000" dirty="0">
              <a:solidFill>
                <a:schemeClr val="tx2"/>
              </a:solidFill>
              <a:latin typeface="a_FuturaRoundDemi" pitchFamily="34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4929198"/>
            <a:ext cx="5643570" cy="192880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_FuturaRoundDemi" pitchFamily="34" charset="-52"/>
              </a:rPr>
              <a:t>Ученица МБОУ СОШ №22 </a:t>
            </a:r>
          </a:p>
          <a:p>
            <a:r>
              <a:rPr lang="ru-RU" sz="2400" dirty="0" err="1" smtClean="0">
                <a:solidFill>
                  <a:schemeClr val="bg1"/>
                </a:solidFill>
                <a:latin typeface="a_FuturaRoundDemi" pitchFamily="34" charset="-52"/>
              </a:rPr>
              <a:t>Гуровская</a:t>
            </a:r>
            <a:r>
              <a:rPr lang="ru-RU" sz="2400" dirty="0" smtClean="0">
                <a:solidFill>
                  <a:schemeClr val="bg1"/>
                </a:solidFill>
                <a:latin typeface="a_FuturaRoundDemi" pitchFamily="34" charset="-52"/>
              </a:rPr>
              <a:t> Анна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a_FuturaRoundDemi" pitchFamily="34" charset="-52"/>
              </a:rPr>
              <a:t>Руководитель: Дробина И.Д</a:t>
            </a:r>
            <a:r>
              <a:rPr lang="ru-RU" dirty="0" smtClean="0">
                <a:solidFill>
                  <a:schemeClr val="bg1"/>
                </a:solidFill>
                <a:latin typeface="a_FuturaRoundDemi" pitchFamily="34" charset="-52"/>
              </a:rPr>
              <a:t>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ChangeArrowheads="1"/>
          </p:cNvSpPr>
          <p:nvPr/>
        </p:nvSpPr>
        <p:spPr bwMode="auto">
          <a:xfrm>
            <a:off x="228600" y="228600"/>
            <a:ext cx="8610600" cy="156966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В  древности люди верили, что коровка напрямую связана с Богом, живет она на небе и лишь изредка спускается на землю. При этом она играет роль настоящего посланца,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</a:rPr>
              <a:t>у нее можно узнать, какая будет погода, </a:t>
            </a:r>
            <a:r>
              <a:rPr lang="ru-RU" sz="2400" b="1" dirty="0" smtClean="0">
                <a:solidFill>
                  <a:srgbClr val="002060"/>
                </a:solidFill>
              </a:rPr>
              <a:t>какой будет  урожай.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6147" name="Picture 4" descr="1177607973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171700"/>
            <a:ext cx="601980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5900750" cy="6143668"/>
          </a:xfrm>
          <a:solidFill>
            <a:srgbClr val="92D050"/>
          </a:solidFill>
        </p:spPr>
        <p:txBody>
          <a:bodyPr anchor="ctr"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Другой мотив, с которым связана </a:t>
            </a:r>
            <a:r>
              <a:rPr lang="ru-RU" b="1" dirty="0" smtClean="0">
                <a:solidFill>
                  <a:srgbClr val="C00000"/>
                </a:solidFill>
              </a:rPr>
              <a:t>божья коровка </a:t>
            </a:r>
            <a:r>
              <a:rPr lang="ru-RU" b="1" dirty="0" smtClean="0">
                <a:solidFill>
                  <a:srgbClr val="002060"/>
                </a:solidFill>
              </a:rPr>
              <a:t>- это мотив домашнего животного, принадлежащего богу (ему соответствуют наименования типа "божья коровка", "божья овечка", "божья курочка").</a:t>
            </a: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146" name="Picture 2" descr="C:\Users\designer2\Desktop\Рисуныв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-14849"/>
            <a:ext cx="2428860" cy="6872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1200329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А </a:t>
            </a:r>
            <a:r>
              <a:rPr lang="ru-RU" sz="2400" b="1" dirty="0">
                <a:solidFill>
                  <a:srgbClr val="C00000"/>
                </a:solidFill>
              </a:rPr>
              <a:t>коровкой </a:t>
            </a:r>
            <a:r>
              <a:rPr lang="ru-RU" sz="2400" b="1" dirty="0">
                <a:solidFill>
                  <a:srgbClr val="002060"/>
                </a:solidFill>
              </a:rPr>
              <a:t>этого симпатичного жучка называют тоже неспроста. При малейшей опасности на сгибах его ножек выступают капельки оранжевой жидкости – молочка.</a:t>
            </a:r>
          </a:p>
        </p:txBody>
      </p:sp>
      <p:pic>
        <p:nvPicPr>
          <p:cNvPr id="7171" name="Picture 3" descr="28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676400"/>
            <a:ext cx="6934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52400" y="0"/>
            <a:ext cx="8610600" cy="1200329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Правда, это </a:t>
            </a:r>
            <a:r>
              <a:rPr lang="ru-RU" sz="2400" b="1" dirty="0">
                <a:solidFill>
                  <a:srgbClr val="FF0000"/>
                </a:solidFill>
              </a:rPr>
              <a:t>«молочко» </a:t>
            </a:r>
            <a:r>
              <a:rPr lang="ru-RU" sz="2400" b="1" dirty="0">
                <a:solidFill>
                  <a:srgbClr val="002060"/>
                </a:solidFill>
              </a:rPr>
              <a:t>неприятно на вкус, но ведь оно предназначено не для того, чтобы его пить. Эта жидкость отпугивает врагов, которые есть и у божьих коровок.</a:t>
            </a:r>
          </a:p>
        </p:txBody>
      </p:sp>
      <p:pic>
        <p:nvPicPr>
          <p:cNvPr id="8195" name="Picture 3" descr="259007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333500"/>
            <a:ext cx="71628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304800" y="152400"/>
            <a:ext cx="8534400" cy="156966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Такую же задачу выполняет и яркая окраска, говорящая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</a:rPr>
              <a:t> о несъедобности крылатой коровки. Защитные «приемы» жучка весьма эффективны: им не питаются даже пауки-тарантулы!</a:t>
            </a:r>
          </a:p>
        </p:txBody>
      </p:sp>
      <p:pic>
        <p:nvPicPr>
          <p:cNvPr id="9219" name="Picture 3" descr="xl_55b0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752600"/>
            <a:ext cx="6400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0" y="152400"/>
            <a:ext cx="9144000" cy="1815882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</a:rPr>
              <a:t>Однако божья коровка не так уж и безобидна. </a:t>
            </a:r>
            <a:r>
              <a:rPr lang="ru-RU" sz="3200" b="1" dirty="0">
                <a:solidFill>
                  <a:srgbClr val="C00000"/>
                </a:solidFill>
              </a:rPr>
              <a:t>Она хищница</a:t>
            </a:r>
            <a:r>
              <a:rPr lang="ru-RU" sz="2400" b="1" dirty="0">
                <a:solidFill>
                  <a:srgbClr val="002060"/>
                </a:solidFill>
              </a:rPr>
              <a:t>, но опасна только для вредных насекомых. Божья коровка в больших количествах поедает </a:t>
            </a:r>
            <a:r>
              <a:rPr lang="ru-RU" sz="3200" b="1" dirty="0">
                <a:solidFill>
                  <a:srgbClr val="C00000"/>
                </a:solidFill>
              </a:rPr>
              <a:t>тлю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– крошечных насекомых, которые высасывают соки из молодых растений.</a:t>
            </a:r>
          </a:p>
        </p:txBody>
      </p:sp>
      <p:pic>
        <p:nvPicPr>
          <p:cNvPr id="10243" name="Picture 3" descr="тл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0"/>
            <a:ext cx="3298825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tly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2286000"/>
            <a:ext cx="4800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152400" y="228600"/>
            <a:ext cx="8763000" cy="1938992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Тля размножается очень быстро. Учёные считают, что если бы выживало потомство только одного вида тли, то и тогда   на земле не осталось не только растений, но и ничего живого. Один жучок божьей коровки уничтожает за день до 200 насекомых. Так что недаром божью коровку так все любят.</a:t>
            </a:r>
          </a:p>
        </p:txBody>
      </p:sp>
      <p:pic>
        <p:nvPicPr>
          <p:cNvPr id="11267" name="Picture 5" descr="19_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2209800"/>
            <a:ext cx="47148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6" descr="20_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962400"/>
            <a:ext cx="47148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7" descr="Ins08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5099050"/>
            <a:ext cx="1828800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3615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esigner2\Desktop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8" name="Picture 4" descr="C:\Users\designer2\Desktop\bozhii-korovki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86304" cy="351155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Божьи коровки</a:t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 очень полезные насекомые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5900750" cy="4525963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28600" y="228600"/>
            <a:ext cx="8610600" cy="156966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Приметы и предания, связанные с этими крылатыми жучками, живы по сей день. Наступить на коровку или причинить ей вред – большой грех. Так, может, и правда есть в ней что-то </a:t>
            </a:r>
            <a:r>
              <a:rPr lang="ru-RU" sz="2400" b="1" dirty="0">
                <a:solidFill>
                  <a:srgbClr val="C00000"/>
                </a:solidFill>
              </a:rPr>
              <a:t>божественное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</p:txBody>
      </p:sp>
      <p:pic>
        <p:nvPicPr>
          <p:cNvPr id="13315" name="Picture 3" descr="1205753854_1-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828800"/>
            <a:ext cx="556260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designer2\Downloads\wpapers_ru_Божья-коровка.jpg"/>
          <p:cNvPicPr>
            <a:picLocks noChangeAspect="1" noChangeArrowheads="1"/>
          </p:cNvPicPr>
          <p:nvPr/>
        </p:nvPicPr>
        <p:blipFill>
          <a:blip r:embed="rId2"/>
          <a:srcRect r="19686" b="58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42984"/>
            <a:ext cx="9144000" cy="5715016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>
                <a:solidFill>
                  <a:srgbClr val="C00000"/>
                </a:solidFill>
              </a:rPr>
              <a:t>1.</a:t>
            </a:r>
            <a:r>
              <a:rPr lang="ru-RU" sz="4000" b="1" i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Единого мнения насчет происхождения названия </a:t>
            </a:r>
            <a:r>
              <a:rPr lang="ru-RU" sz="4000" b="1" dirty="0" smtClean="0">
                <a:solidFill>
                  <a:srgbClr val="C00000"/>
                </a:solidFill>
              </a:rPr>
              <a:t>божьей коровки</a:t>
            </a:r>
            <a:r>
              <a:rPr lang="ru-RU" sz="4000" b="1" dirty="0" smtClean="0">
                <a:solidFill>
                  <a:srgbClr val="002060"/>
                </a:solidFill>
              </a:rPr>
              <a:t> до сих пор не существует  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b="1" smtClean="0">
                <a:solidFill>
                  <a:srgbClr val="C00000"/>
                </a:solidFill>
              </a:rPr>
              <a:t>2.</a:t>
            </a:r>
            <a:r>
              <a:rPr lang="ru-RU" sz="4000" b="1" smtClean="0">
                <a:solidFill>
                  <a:schemeClr val="tx2">
                    <a:lumMod val="75000"/>
                  </a:schemeClr>
                </a:solidFill>
              </a:rPr>
              <a:t>Божья коровка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может  выделять защитную жидкость (молочко)</a:t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>3.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Божья коровка-полезное насекомое.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a_FuturaRoundDemi" pitchFamily="34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0"/>
            <a:ext cx="8929718" cy="1000108"/>
          </a:xfrm>
        </p:spPr>
        <p:txBody>
          <a:bodyPr>
            <a:normAutofit fontScale="55000" lnSpcReduction="20000"/>
          </a:bodyPr>
          <a:lstStyle/>
          <a:p>
            <a:endParaRPr lang="ru-RU" dirty="0" smtClean="0">
              <a:solidFill>
                <a:schemeClr val="bg1"/>
              </a:solidFill>
              <a:latin typeface="a_FuturaRoundDemi" pitchFamily="34" charset="-52"/>
            </a:endParaRPr>
          </a:p>
          <a:p>
            <a:r>
              <a:rPr lang="ru-RU" sz="7700" b="1" dirty="0" smtClean="0">
                <a:solidFill>
                  <a:srgbClr val="FF0000"/>
                </a:solidFill>
              </a:rPr>
              <a:t>Вывод:</a:t>
            </a:r>
            <a:endParaRPr lang="ru-RU" sz="77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designer2\Downloads\wpapers_ru_Божья-коровка.jpg"/>
          <p:cNvPicPr>
            <a:picLocks noChangeAspect="1" noChangeArrowheads="1"/>
          </p:cNvPicPr>
          <p:nvPr/>
        </p:nvPicPr>
        <p:blipFill>
          <a:blip r:embed="rId2"/>
          <a:srcRect r="19686" b="58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785926"/>
            <a:ext cx="7858180" cy="4572032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маленькое насекомое назвали божьей коровкой, потому что она Божья посланница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и может давать молоко</a:t>
            </a:r>
            <a:endParaRPr lang="ru-RU" sz="4000" dirty="0">
              <a:solidFill>
                <a:schemeClr val="tx2">
                  <a:lumMod val="75000"/>
                </a:schemeClr>
              </a:solidFill>
              <a:latin typeface="a_FuturaRoundDemi" pitchFamily="34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57166"/>
            <a:ext cx="8929718" cy="1214446"/>
          </a:xfrm>
        </p:spPr>
        <p:txBody>
          <a:bodyPr>
            <a:normAutofit fontScale="85000" lnSpcReduction="20000"/>
          </a:bodyPr>
          <a:lstStyle/>
          <a:p>
            <a:endParaRPr lang="ru-RU" dirty="0" smtClean="0">
              <a:solidFill>
                <a:schemeClr val="bg1"/>
              </a:solidFill>
              <a:latin typeface="a_FuturaRoundDemi" pitchFamily="34" charset="-52"/>
            </a:endParaRPr>
          </a:p>
          <a:p>
            <a:r>
              <a:rPr lang="ru-RU" sz="5400" b="1" dirty="0" smtClean="0">
                <a:solidFill>
                  <a:srgbClr val="C00000"/>
                </a:solidFill>
              </a:rPr>
              <a:t>ГИПОТЕЗА: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designer2\Downloads\wpapers_ru_Божья-коровка.jpg"/>
          <p:cNvPicPr>
            <a:picLocks noChangeAspect="1" noChangeArrowheads="1"/>
          </p:cNvPicPr>
          <p:nvPr/>
        </p:nvPicPr>
        <p:blipFill>
          <a:blip r:embed="rId2"/>
          <a:srcRect r="19686" b="58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142984"/>
            <a:ext cx="7858180" cy="3429024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tx2"/>
                </a:solidFill>
                <a:latin typeface="a_FuturaRoundDemi" pitchFamily="34" charset="-52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a_FuturaRoundDemi" pitchFamily="34" charset="-52"/>
              </a:rPr>
              <a:t>СПАСИБО</a:t>
            </a:r>
            <a:br>
              <a:rPr lang="ru-RU" b="1" dirty="0" smtClean="0">
                <a:solidFill>
                  <a:srgbClr val="FF0000"/>
                </a:solidFill>
                <a:latin typeface="a_FuturaRoundDemi" pitchFamily="34" charset="-52"/>
              </a:rPr>
            </a:br>
            <a:r>
              <a:rPr lang="ru-RU" b="1" dirty="0" smtClean="0">
                <a:solidFill>
                  <a:srgbClr val="FF0000"/>
                </a:solidFill>
                <a:latin typeface="a_FuturaRoundDemi" pitchFamily="34" charset="-52"/>
              </a:rPr>
              <a:t> за внимание!</a:t>
            </a:r>
            <a:endParaRPr lang="ru-RU" sz="6000" dirty="0">
              <a:solidFill>
                <a:srgbClr val="FF0000"/>
              </a:solidFill>
              <a:latin typeface="a_FuturaRoundDemi" pitchFamily="34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4929198"/>
            <a:ext cx="5643570" cy="192880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_FuturaRoundDemi" pitchFamily="34" charset="-52"/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designer2\Downloads\wpapers_ru_Божья-коровка.jpg"/>
          <p:cNvPicPr>
            <a:picLocks noChangeAspect="1" noChangeArrowheads="1"/>
          </p:cNvPicPr>
          <p:nvPr/>
        </p:nvPicPr>
        <p:blipFill>
          <a:blip r:embed="rId2"/>
          <a:srcRect r="19686" b="58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785926"/>
            <a:ext cx="7858180" cy="4572032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>
                <a:solidFill>
                  <a:srgbClr val="002060"/>
                </a:solidFill>
                <a:latin typeface="a_FuturaRoundDemi" pitchFamily="34" charset="-52"/>
              </a:rPr>
              <a:t>1.Узнать,почему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a_FuturaRoundDemi" pitchFamily="34" charset="-52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a_FuturaRoundDemi" pitchFamily="34" charset="-52"/>
              </a:rPr>
              <a:t>божью коровку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a_FuturaRoundDemi" pitchFamily="34" charset="-52"/>
              </a:rPr>
              <a:t>назвали </a:t>
            </a:r>
            <a:r>
              <a:rPr lang="ru-RU" sz="4000" b="1" dirty="0" smtClean="0">
                <a:solidFill>
                  <a:srgbClr val="C00000"/>
                </a:solidFill>
                <a:latin typeface="a_FuturaRoundDemi" pitchFamily="34" charset="-52"/>
              </a:rPr>
              <a:t>Божьей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a_FuturaRoundDemi" pitchFamily="34" charset="-52"/>
              </a:rPr>
              <a:t>.</a:t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a_FuturaRoundDemi" pitchFamily="34" charset="-52"/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a_FuturaRoundDemi" pitchFamily="34" charset="-52"/>
              </a:rPr>
              <a:t/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a_FuturaRoundDemi" pitchFamily="34" charset="-52"/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a_FuturaRoundDemi" pitchFamily="34" charset="-52"/>
              </a:rPr>
              <a:t>2.Почему насекомое назвали </a:t>
            </a:r>
            <a:r>
              <a:rPr lang="ru-RU" sz="4000" b="1" dirty="0" smtClean="0">
                <a:solidFill>
                  <a:srgbClr val="C00000"/>
                </a:solidFill>
                <a:latin typeface="a_FuturaRoundDemi" pitchFamily="34" charset="-52"/>
              </a:rPr>
              <a:t>коровкой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a_FuturaRoundDemi" pitchFamily="34" charset="-52"/>
              </a:rPr>
              <a:t>?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a_FuturaRoundDemi" pitchFamily="34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57166"/>
            <a:ext cx="8929718" cy="121444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a_FuturaRoundDemi" pitchFamily="34" charset="-52"/>
              </a:rPr>
              <a:t>ЦЕЛЬ:</a:t>
            </a:r>
            <a:endParaRPr lang="ru-RU" dirty="0" smtClean="0">
              <a:solidFill>
                <a:schemeClr val="bg1"/>
              </a:solidFill>
              <a:latin typeface="a_FuturaRoundDemi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857628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Задачи: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>
                <a:solidFill>
                  <a:srgbClr val="002060"/>
                </a:solidFill>
              </a:rPr>
              <a:t>1. Через научную информацию выяснить происхождение и значение названия насекомого </a:t>
            </a:r>
            <a:r>
              <a:rPr lang="ru-RU" sz="3200" b="1" dirty="0" smtClean="0">
                <a:solidFill>
                  <a:srgbClr val="C00000"/>
                </a:solidFill>
              </a:rPr>
              <a:t>«божья коровка»</a:t>
            </a: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2. Доказать, что божья коровка приносит пользу.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4" name="Picture 7" descr="DSC0640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476500" y="3929066"/>
            <a:ext cx="4191000" cy="2928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esigner2\Desktop\6864253.jpg"/>
          <p:cNvPicPr>
            <a:picLocks noChangeAspect="1" noChangeArrowheads="1"/>
          </p:cNvPicPr>
          <p:nvPr/>
        </p:nvPicPr>
        <p:blipFill>
          <a:blip r:embed="rId2"/>
          <a:srcRect l="13541" r="11944" b="93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142876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Попробуем разобраться в этом </a:t>
            </a:r>
          </a:p>
          <a:p>
            <a:pPr algn="ctr">
              <a:buNone/>
            </a:pPr>
            <a:r>
              <a:rPr lang="ru-RU" sz="6000" b="1" i="1" dirty="0" smtClean="0">
                <a:solidFill>
                  <a:schemeClr val="bg1"/>
                </a:solidFill>
              </a:rPr>
              <a:t>вместе!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C:\Users\designer2\Desktop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9700"/>
          </a:xfrm>
          <a:prstGeom prst="rect">
            <a:avLst/>
          </a:prstGeom>
          <a:noFill/>
        </p:spPr>
      </p:pic>
      <p:pic>
        <p:nvPicPr>
          <p:cNvPr id="5127" name="Picture 7" descr="C:\Users\designer2\Desktop\bozhii-korovki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14488"/>
            <a:ext cx="9144000" cy="5143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Для начала разберемся, что это за </a:t>
            </a:r>
            <a:r>
              <a:rPr lang="ru-RU" dirty="0" smtClean="0">
                <a:solidFill>
                  <a:srgbClr val="C00000"/>
                </a:solidFill>
              </a:rPr>
              <a:t>насекомое</a:t>
            </a: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Букашка аленькая с </a:t>
            </a:r>
            <a:r>
              <a:rPr lang="ru-RU" sz="2400" b="1" dirty="0" smtClean="0">
                <a:solidFill>
                  <a:srgbClr val="002060"/>
                </a:solidFill>
              </a:rPr>
              <a:t>черными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точками</a:t>
            </a:r>
            <a:r>
              <a:rPr lang="ru-RU" sz="2400" b="1" dirty="0" smtClean="0">
                <a:solidFill>
                  <a:srgbClr val="002060"/>
                </a:solidFill>
              </a:rPr>
              <a:t> -так названа божья коровка в "Толковом словаре живого великорусского языка" Владимира Даля.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Божьи коровки совсем не обязательно бывают алыми, а точки не обязательно черными, и вообще точек может не быть, могут быть полосы, пятна и даже запятые. Больше того, один и тот же вид божьей коровки может сильно меняться в окраске</a:t>
            </a:r>
            <a:r>
              <a:rPr lang="ru-RU" sz="2400" b="1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designer2\Downloads\wpapers_ru_Божья-коровка.jpg"/>
          <p:cNvPicPr>
            <a:picLocks noChangeAspect="1" noChangeArrowheads="1"/>
          </p:cNvPicPr>
          <p:nvPr/>
        </p:nvPicPr>
        <p:blipFill>
          <a:blip r:embed="rId2"/>
          <a:srcRect r="19686" b="58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785926"/>
            <a:ext cx="7858180" cy="4572032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> </a:t>
            </a:r>
            <a:endParaRPr lang="ru-RU" sz="4000" dirty="0">
              <a:latin typeface="a_FuturaRoundDemi" pitchFamily="34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57166"/>
            <a:ext cx="8929718" cy="1214446"/>
          </a:xfrm>
        </p:spPr>
        <p:txBody>
          <a:bodyPr>
            <a:normAutofit fontScale="85000" lnSpcReduction="20000"/>
          </a:bodyPr>
          <a:lstStyle/>
          <a:p>
            <a:endParaRPr lang="ru-RU" dirty="0" smtClean="0">
              <a:solidFill>
                <a:schemeClr val="bg1"/>
              </a:solidFill>
              <a:latin typeface="a_FuturaRoundDemi" pitchFamily="34" charset="-52"/>
            </a:endParaRPr>
          </a:p>
          <a:p>
            <a:r>
              <a:rPr lang="ru-RU" sz="5400" b="1" dirty="0" smtClean="0">
                <a:solidFill>
                  <a:srgbClr val="C00000"/>
                </a:solidFill>
              </a:rPr>
              <a:t> 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612844"/>
            <a:ext cx="635798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Помните, как в детстве, найдя в траве красно-черного жучка и посадив его на маленькую ладошку, пели: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«Божья коровка, улети на небо;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Принеси мне хлеба: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Черного и белого,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Только не горелого».</a:t>
            </a:r>
          </a:p>
          <a:p>
            <a:pPr algn="ctr">
              <a:buNone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И божья коровка действительно улетала, оставляя после себя бурю детского восторга.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81000" y="0"/>
            <a:ext cx="8305800" cy="138499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2060"/>
                </a:solidFill>
              </a:rPr>
              <a:t>Все знают этого симпатичного красненького жучка с чёрными пятнышками или точками на крылышках. В России его издавна называют – </a:t>
            </a:r>
            <a:r>
              <a:rPr lang="ru-RU" sz="2800" b="1" dirty="0">
                <a:solidFill>
                  <a:srgbClr val="C00000"/>
                </a:solidFill>
              </a:rPr>
              <a:t>божья коровка.</a:t>
            </a:r>
          </a:p>
        </p:txBody>
      </p:sp>
      <p:pic>
        <p:nvPicPr>
          <p:cNvPr id="4099" name="Picture 3" descr="����� ������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828800"/>
            <a:ext cx="6096000" cy="48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5" descr="Ins0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5257800"/>
            <a:ext cx="3429000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10340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285992"/>
            <a:ext cx="7572428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2" descr="bc6470b53ca2bb541417ca3a8f4055c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6802221">
            <a:off x="6096000" y="23622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1815882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2060"/>
                </a:solidFill>
              </a:rPr>
              <a:t>Название  </a:t>
            </a:r>
            <a:r>
              <a:rPr lang="ru-RU" sz="2800" b="1" dirty="0">
                <a:solidFill>
                  <a:srgbClr val="C00000"/>
                </a:solidFill>
              </a:rPr>
              <a:t>«божья» </a:t>
            </a:r>
            <a:r>
              <a:rPr lang="ru-RU" sz="2800" b="1" dirty="0">
                <a:solidFill>
                  <a:srgbClr val="002060"/>
                </a:solidFill>
              </a:rPr>
              <a:t>идёт скорее всего оттого, что этот жучок производит впечатление незлобивого и трогательного создания. По аналогии </a:t>
            </a:r>
            <a:r>
              <a:rPr lang="ru-RU" sz="2800" b="1" dirty="0">
                <a:solidFill>
                  <a:srgbClr val="C00000"/>
                </a:solidFill>
              </a:rPr>
              <a:t>«божий человек» </a:t>
            </a:r>
            <a:r>
              <a:rPr lang="ru-RU" sz="2800" b="1" dirty="0">
                <a:solidFill>
                  <a:srgbClr val="002060"/>
                </a:solidFill>
              </a:rPr>
              <a:t>- так называют доверчивых и безобидных людей.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383</TotalTime>
  <Words>498</Words>
  <PresentationFormat>Экран (4:3)</PresentationFormat>
  <Paragraphs>41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ПОЧЕМУ  божья коровка так называется?</vt:lpstr>
      <vt:lpstr> маленькое насекомое назвали божьей коровкой, потому что она Божья посланница и может давать молоко</vt:lpstr>
      <vt:lpstr>1.Узнать,почему божью коровку назвали Божьей.  2.Почему насекомое назвали коровкой?</vt:lpstr>
      <vt:lpstr>Задачи: 1. Через научную информацию выяснить происхождение и значение названия насекомого «божья коровка» 2. Доказать, что божья коровка приносит пользу.</vt:lpstr>
      <vt:lpstr>Слайд 5</vt:lpstr>
      <vt:lpstr>Для начала разберемся, что это за насекомое…</vt:lpstr>
      <vt:lpstr> 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Божьи коровки  очень полезные насекомые</vt:lpstr>
      <vt:lpstr>Слайд 18</vt:lpstr>
      <vt:lpstr>1. Единого мнения насчет происхождения названия божьей коровки до сих пор не существует     2.Божья коровка может  выделять защитную жидкость (молочко)  3.Божья коровка-полезное насекомое.</vt:lpstr>
      <vt:lpstr> 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designer2</dc:creator>
  <cp:lastModifiedBy>User</cp:lastModifiedBy>
  <cp:revision>46</cp:revision>
  <dcterms:created xsi:type="dcterms:W3CDTF">2014-01-23T23:48:04Z</dcterms:created>
  <dcterms:modified xsi:type="dcterms:W3CDTF">2014-01-26T04:15:08Z</dcterms:modified>
</cp:coreProperties>
</file>