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7" r:id="rId5"/>
    <p:sldId id="281" r:id="rId6"/>
    <p:sldId id="288" r:id="rId7"/>
    <p:sldId id="284" r:id="rId8"/>
    <p:sldId id="259" r:id="rId9"/>
    <p:sldId id="260" r:id="rId10"/>
    <p:sldId id="283" r:id="rId11"/>
    <p:sldId id="262" r:id="rId12"/>
    <p:sldId id="263" r:id="rId13"/>
    <p:sldId id="289" r:id="rId14"/>
    <p:sldId id="264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02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3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FD7C-6416-4B1E-B2D2-5FE841CE6493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6E732-6037-4212-B326-FEA520B0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916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FD7C-6416-4B1E-B2D2-5FE841CE6493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6E732-6037-4212-B326-FEA520B0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665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FD7C-6416-4B1E-B2D2-5FE841CE6493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6E732-6037-4212-B326-FEA520B0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50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FD7C-6416-4B1E-B2D2-5FE841CE6493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6E732-6037-4212-B326-FEA520B0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979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FD7C-6416-4B1E-B2D2-5FE841CE6493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6E732-6037-4212-B326-FEA520B0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257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FD7C-6416-4B1E-B2D2-5FE841CE6493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6E732-6037-4212-B326-FEA520B0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142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FD7C-6416-4B1E-B2D2-5FE841CE6493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6E732-6037-4212-B326-FEA520B0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801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FD7C-6416-4B1E-B2D2-5FE841CE6493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6E732-6037-4212-B326-FEA520B0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9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FD7C-6416-4B1E-B2D2-5FE841CE6493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6E732-6037-4212-B326-FEA520B0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65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FD7C-6416-4B1E-B2D2-5FE841CE6493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6E732-6037-4212-B326-FEA520B0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312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FD7C-6416-4B1E-B2D2-5FE841CE6493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6E732-6037-4212-B326-FEA520B0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148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9FD7C-6416-4B1E-B2D2-5FE841CE6493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6E732-6037-4212-B326-FEA520B0F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627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2400" dirty="0" smtClean="0">
              <a:latin typeface="Bookman Old Style" pitchFamily="18" charset="0"/>
            </a:endParaRPr>
          </a:p>
          <a:p>
            <a:endParaRPr lang="ru-RU" sz="2400" dirty="0">
              <a:latin typeface="Bookman Old Style" pitchFamily="18" charset="0"/>
            </a:endParaRPr>
          </a:p>
          <a:p>
            <a:endParaRPr lang="ru-RU" sz="2400" dirty="0" smtClean="0">
              <a:latin typeface="Bookman Old Style" pitchFamily="18" charset="0"/>
            </a:endParaRPr>
          </a:p>
          <a:p>
            <a:endParaRPr lang="ru-RU" sz="2400" dirty="0">
              <a:latin typeface="Bookman Old Style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4032448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Информационная карта инновационного опыта</a:t>
            </a:r>
            <a:br>
              <a:rPr lang="ru-RU" b="1" i="1" dirty="0">
                <a:solidFill>
                  <a:schemeClr val="accent1">
                    <a:lumMod val="50000"/>
                  </a:schemeClr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accent1">
                  <a:lumMod val="50000"/>
                </a:schemeClr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84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4F81BD">
                    <a:lumMod val="50000"/>
                  </a:srgbClr>
                </a:solidFill>
                <a:latin typeface="Bookman Old Style" pitchFamily="18" charset="0"/>
                <a:ea typeface="Calibri"/>
              </a:rPr>
              <a:t> </a:t>
            </a:r>
            <a:r>
              <a:rPr lang="ru-RU" sz="3600" b="1" dirty="0" err="1" smtClean="0">
                <a:solidFill>
                  <a:srgbClr val="4F81BD">
                    <a:lumMod val="50000"/>
                  </a:srgbClr>
                </a:solidFill>
                <a:latin typeface="Constantia" pitchFamily="18" charset="0"/>
                <a:ea typeface="Calibri"/>
              </a:rPr>
              <a:t>Частнопредметные</a:t>
            </a:r>
            <a:r>
              <a:rPr lang="ru-RU" sz="3600" b="1" dirty="0" smtClean="0">
                <a:solidFill>
                  <a:srgbClr val="4F81BD">
                    <a:lumMod val="50000"/>
                  </a:srgbClr>
                </a:solidFill>
                <a:latin typeface="Constantia" pitchFamily="18" charset="0"/>
                <a:ea typeface="Calibri"/>
              </a:rPr>
              <a:t> </a:t>
            </a:r>
            <a:r>
              <a:rPr lang="ru-RU" sz="3600" b="1" dirty="0">
                <a:solidFill>
                  <a:srgbClr val="4F81BD">
                    <a:lumMod val="50000"/>
                  </a:srgbClr>
                </a:solidFill>
                <a:latin typeface="Constantia" pitchFamily="18" charset="0"/>
                <a:ea typeface="Calibri"/>
              </a:rPr>
              <a:t>технологии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7"/>
            <a:ext cx="8640960" cy="2376264"/>
          </a:xfrm>
        </p:spPr>
        <p:txBody>
          <a:bodyPr>
            <a:normAutofit fontScale="92500" lnSpcReduction="10000"/>
          </a:bodyPr>
          <a:lstStyle/>
          <a:p>
            <a:pPr marL="800100" lvl="0" indent="-4572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600" dirty="0">
                <a:solidFill>
                  <a:srgbClr val="4F81BD">
                    <a:lumMod val="50000"/>
                  </a:srgbClr>
                </a:solidFill>
                <a:latin typeface="Constantia" pitchFamily="18" charset="0"/>
                <a:ea typeface="Calibri"/>
                <a:cs typeface="Times New Roman"/>
              </a:rPr>
              <a:t>Методика определения общего уровня физических кондиций на основе тестов «Президентских состязаний» (Ю.Н. Вавилов)</a:t>
            </a:r>
          </a:p>
          <a:p>
            <a:pPr marL="800100" lvl="0" indent="-4572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600" dirty="0">
                <a:solidFill>
                  <a:srgbClr val="4F81BD">
                    <a:lumMod val="50000"/>
                  </a:srgbClr>
                </a:solidFill>
                <a:latin typeface="Constantia" pitchFamily="18" charset="0"/>
                <a:ea typeface="Calibri"/>
                <a:cs typeface="Times New Roman"/>
              </a:rPr>
              <a:t> Современные методики развития кондиционных и координационных способностей (В.И. Лях)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668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Constantia" pitchFamily="18" charset="0"/>
                <a:ea typeface="Calibri"/>
              </a:rPr>
              <a:t>Система  работы с одаренными детьми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Constantia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6383386"/>
              </p:ext>
            </p:extLst>
          </p:nvPr>
        </p:nvGraphicFramePr>
        <p:xfrm>
          <a:off x="395536" y="1340768"/>
          <a:ext cx="8280920" cy="52345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40560"/>
                <a:gridCol w="3240360"/>
              </a:tblGrid>
              <a:tr h="33856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Constantia" pitchFamily="18" charset="0"/>
                        </a:rPr>
                        <a:t>Формы</a:t>
                      </a:r>
                      <a:endParaRPr lang="ru-RU" sz="16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Constantia" pitchFamily="18" charset="0"/>
                        </a:rPr>
                        <a:t>Периодичность</a:t>
                      </a:r>
                      <a:endParaRPr lang="ru-RU" sz="16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56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Constantia" pitchFamily="18" charset="0"/>
                        </a:rPr>
                        <a:t>Предметные олимпиады</a:t>
                      </a:r>
                      <a:endParaRPr lang="ru-RU" sz="16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Constantia" pitchFamily="18" charset="0"/>
                        </a:rPr>
                        <a:t>1 раз в год</a:t>
                      </a:r>
                      <a:endParaRPr lang="ru-RU" sz="16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611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Constantia" pitchFamily="18" charset="0"/>
                        </a:rPr>
                        <a:t>Общешкольная конференция достижений учащихся</a:t>
                      </a:r>
                      <a:endParaRPr lang="ru-RU" sz="16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Constantia" pitchFamily="18" charset="0"/>
                        </a:rPr>
                        <a:t>1 раз в год</a:t>
                      </a:r>
                      <a:endParaRPr lang="ru-RU" sz="16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56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Constantia" pitchFamily="18" charset="0"/>
                        </a:rPr>
                        <a:t>Предметные недели</a:t>
                      </a:r>
                      <a:endParaRPr lang="ru-RU" sz="16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Constantia" pitchFamily="18" charset="0"/>
                        </a:rPr>
                        <a:t>По годовому плану</a:t>
                      </a:r>
                      <a:endParaRPr lang="ru-RU" sz="16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9365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Constantia" pitchFamily="18" charset="0"/>
                        </a:rPr>
                        <a:t>Творческие отчёты учителей из опыта работы с одарёнными детьми.</a:t>
                      </a:r>
                      <a:endParaRPr lang="ru-RU" sz="16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Constantia" pitchFamily="18" charset="0"/>
                        </a:rPr>
                        <a:t>педсовет</a:t>
                      </a:r>
                      <a:endParaRPr lang="ru-RU" sz="16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56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Constantia" pitchFamily="18" charset="0"/>
                        </a:rPr>
                        <a:t>Внутри школьный контроль.</a:t>
                      </a:r>
                      <a:endParaRPr lang="ru-RU" sz="16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Constantia" pitchFamily="18" charset="0"/>
                        </a:rPr>
                        <a:t>По годовому плану</a:t>
                      </a:r>
                      <a:endParaRPr lang="ru-RU" sz="16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611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Constantia" pitchFamily="18" charset="0"/>
                        </a:rPr>
                        <a:t>Творческие отчёты кружков и спортивных секций</a:t>
                      </a:r>
                      <a:endParaRPr lang="ru-RU" sz="16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Constantia" pitchFamily="18" charset="0"/>
                        </a:rPr>
                        <a:t>1 раз в год</a:t>
                      </a:r>
                      <a:endParaRPr lang="ru-RU" sz="16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329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Constantia" pitchFamily="18" charset="0"/>
                        </a:rPr>
                        <a:t>Тематические конкурсы, выставки.</a:t>
                      </a:r>
                      <a:endParaRPr lang="ru-RU" sz="16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Constantia" pitchFamily="18" charset="0"/>
                        </a:rPr>
                        <a:t>По годовому плану</a:t>
                      </a:r>
                      <a:endParaRPr lang="ru-RU" sz="16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56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Constantia" pitchFamily="18" charset="0"/>
                        </a:rPr>
                        <a:t>Проектная деятельность</a:t>
                      </a:r>
                      <a:endParaRPr lang="ru-RU" sz="16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Constantia" pitchFamily="18" charset="0"/>
                        </a:rPr>
                        <a:t>По годовому плану</a:t>
                      </a:r>
                      <a:endParaRPr lang="ru-RU" sz="16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56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Constantia" pitchFamily="18" charset="0"/>
                        </a:rPr>
                        <a:t>Мониторинг динамики развития</a:t>
                      </a:r>
                      <a:endParaRPr lang="ru-RU" sz="16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Constantia" pitchFamily="18" charset="0"/>
                        </a:rPr>
                        <a:t>По годовому плану</a:t>
                      </a:r>
                      <a:endParaRPr lang="ru-RU" sz="16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910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6207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Constantia" pitchFamily="18" charset="0"/>
                <a:ea typeface="Calibri"/>
              </a:rPr>
              <a:t>Достижения обучающихся в олимпиадах, фестивалях,  конкурсах исследовательских работ 2013-2014 год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Constantia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6079722"/>
              </p:ext>
            </p:extLst>
          </p:nvPr>
        </p:nvGraphicFramePr>
        <p:xfrm>
          <a:off x="179512" y="908714"/>
          <a:ext cx="8496944" cy="57777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36931"/>
                <a:gridCol w="4800028"/>
                <a:gridCol w="459985"/>
              </a:tblGrid>
              <a:tr h="234444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onstantia" pitchFamily="18" charset="0"/>
                        </a:rPr>
                        <a:t>III</a:t>
                      </a:r>
                      <a:r>
                        <a:rPr lang="ru-RU" sz="1000" dirty="0">
                          <a:effectLst/>
                          <a:latin typeface="Constantia" pitchFamily="18" charset="0"/>
                        </a:rPr>
                        <a:t> Всероссийская олимпиада по физической культуре. Олимпийские игры. 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44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onstantia" pitchFamily="18" charset="0"/>
                        </a:rPr>
                        <a:t>Чередников Никита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onstantia" pitchFamily="18" charset="0"/>
                        </a:rPr>
                        <a:t>Лауреат </a:t>
                      </a:r>
                      <a:endParaRPr lang="ru-RU" sz="10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onstantia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34444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Constantia" pitchFamily="18" charset="0"/>
                        </a:rPr>
                        <a:t>Межрегиональный конкурс проектов «Я познаю мир». 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44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onstantia" pitchFamily="18" charset="0"/>
                        </a:rPr>
                        <a:t>Семикина Анастасия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onstantia" pitchFamily="18" charset="0"/>
                        </a:rPr>
                        <a:t>3 место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smtClean="0">
                          <a:effectLst/>
                          <a:latin typeface="Constantia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344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onstantia" pitchFamily="18" charset="0"/>
                        </a:rPr>
                        <a:t>Дружина Екатерина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onstantia" pitchFamily="18" charset="0"/>
                        </a:rPr>
                        <a:t>3 место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smtClean="0">
                          <a:effectLst/>
                          <a:latin typeface="Constantia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344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onstantia" pitchFamily="18" charset="0"/>
                        </a:rPr>
                        <a:t>Жданова Яна</a:t>
                      </a:r>
                      <a:endParaRPr lang="ru-RU" sz="10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onstantia" pitchFamily="18" charset="0"/>
                        </a:rPr>
                        <a:t>3 место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smtClean="0">
                          <a:effectLst/>
                          <a:latin typeface="Constantia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34444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Constantia" pitchFamily="18" charset="0"/>
                        </a:rPr>
                        <a:t>Всероссийский творческий  конкурс «Спорт в моей жизни».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44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onstantia" pitchFamily="18" charset="0"/>
                        </a:rPr>
                        <a:t>Коломиец Артем </a:t>
                      </a:r>
                      <a:endParaRPr lang="ru-RU" sz="10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onstantia" pitchFamily="18" charset="0"/>
                        </a:rPr>
                        <a:t>2 место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smtClean="0">
                          <a:effectLst/>
                          <a:latin typeface="Constantia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34444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Constantia" pitchFamily="18" charset="0"/>
                        </a:rPr>
                        <a:t>Районная викторина «Олимпийское  движение»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44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onstantia" pitchFamily="18" charset="0"/>
                        </a:rPr>
                        <a:t>Мокринская Дарья</a:t>
                      </a:r>
                      <a:endParaRPr lang="ru-RU" sz="10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onstantia" pitchFamily="18" charset="0"/>
                        </a:rPr>
                        <a:t>3 место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smtClean="0">
                          <a:effectLst/>
                          <a:latin typeface="Constantia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344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onstantia" pitchFamily="18" charset="0"/>
                        </a:rPr>
                        <a:t>Аввакумова Нина</a:t>
                      </a:r>
                      <a:endParaRPr lang="ru-RU" sz="10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onstantia" pitchFamily="18" charset="0"/>
                        </a:rPr>
                        <a:t>3 место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smtClean="0">
                          <a:effectLst/>
                          <a:latin typeface="Constantia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344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onstantia" pitchFamily="18" charset="0"/>
                        </a:rPr>
                        <a:t>Филиппов Илья</a:t>
                      </a:r>
                      <a:endParaRPr lang="ru-RU" sz="10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onstantia" pitchFamily="18" charset="0"/>
                        </a:rPr>
                        <a:t>3 место</a:t>
                      </a:r>
                      <a:endParaRPr lang="ru-RU" sz="10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smtClean="0">
                          <a:effectLst/>
                          <a:latin typeface="Constantia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344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onstantia" pitchFamily="18" charset="0"/>
                        </a:rPr>
                        <a:t>Никулов Никита</a:t>
                      </a:r>
                      <a:endParaRPr lang="ru-RU" sz="10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onstantia" pitchFamily="18" charset="0"/>
                        </a:rPr>
                        <a:t>3 место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smtClean="0">
                          <a:effectLst/>
                          <a:latin typeface="Constantia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344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onstantia" pitchFamily="18" charset="0"/>
                        </a:rPr>
                        <a:t>Зайцев Артем</a:t>
                      </a:r>
                      <a:endParaRPr lang="ru-RU" sz="10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onstantia" pitchFamily="18" charset="0"/>
                        </a:rPr>
                        <a:t>3 место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smtClean="0">
                          <a:effectLst/>
                          <a:latin typeface="Constantia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07371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Четвертый Открытый Чемпионат России – 2012 по универсальному марафону среди общеобразовательных учреждений.</a:t>
                      </a:r>
                      <a:endParaRPr lang="ru-RU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44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Горковенко</a:t>
                      </a: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Вероника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 </a:t>
                      </a: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место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onstantia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344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Мокринская</a:t>
                      </a: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Дарья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место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12592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Constantia" pitchFamily="18" charset="0"/>
                        </a:rPr>
                        <a:t>Всероссийский творческий конкурс, посвященного Зимним Олимпийским играм 2014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Constantia" pitchFamily="18" charset="0"/>
                        </a:rPr>
                        <a:t>в Сочи  «Россия, вперед!»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44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onstantia" pitchFamily="18" charset="0"/>
                        </a:rPr>
                        <a:t>Алферьева Ксения </a:t>
                      </a:r>
                      <a:endParaRPr lang="ru-RU" sz="10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onstantia" pitchFamily="18" charset="0"/>
                        </a:rPr>
                        <a:t>2 место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smtClean="0">
                          <a:effectLst/>
                          <a:latin typeface="Constantia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344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onstantia" pitchFamily="18" charset="0"/>
                        </a:rPr>
                        <a:t>Аниськина Дарья </a:t>
                      </a:r>
                      <a:endParaRPr lang="ru-RU" sz="10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onstantia" pitchFamily="18" charset="0"/>
                        </a:rPr>
                        <a:t>2 место</a:t>
                      </a:r>
                      <a:endParaRPr lang="ru-RU" sz="10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smtClean="0">
                          <a:effectLst/>
                          <a:latin typeface="Constantia" pitchFamily="18" charset="0"/>
                        </a:rPr>
                        <a:t> </a:t>
                      </a:r>
                      <a:endParaRPr lang="ru-RU" sz="10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344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onstantia" pitchFamily="18" charset="0"/>
                        </a:rPr>
                        <a:t>Морковской Кирилл </a:t>
                      </a:r>
                      <a:endParaRPr lang="ru-RU" sz="10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onstantia" pitchFamily="18" charset="0"/>
                        </a:rPr>
                        <a:t>Лауреат </a:t>
                      </a:r>
                      <a:endParaRPr lang="ru-RU" sz="10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smtClean="0">
                          <a:effectLst/>
                          <a:latin typeface="Constantia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344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onstantia" pitchFamily="18" charset="0"/>
                        </a:rPr>
                        <a:t>Черепанова Валерия  </a:t>
                      </a:r>
                      <a:endParaRPr lang="ru-RU" sz="10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onstantia" pitchFamily="18" charset="0"/>
                        </a:rPr>
                        <a:t>3 место</a:t>
                      </a:r>
                      <a:endParaRPr lang="ru-RU" sz="10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smtClean="0">
                          <a:effectLst/>
                          <a:latin typeface="Constantia" pitchFamily="18" charset="0"/>
                        </a:rPr>
                        <a:t> </a:t>
                      </a:r>
                      <a:endParaRPr lang="ru-RU" sz="10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6888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onstantia" pitchFamily="18" charset="0"/>
                        </a:rPr>
                        <a:t>Тукибаев Нил  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onstantia" pitchFamily="18" charset="0"/>
                        </a:rPr>
                        <a:t> </a:t>
                      </a:r>
                      <a:endParaRPr lang="ru-RU" sz="10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onstantia" pitchFamily="18" charset="0"/>
                        </a:rPr>
                        <a:t>2 место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4084" marR="44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onstantia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38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Достижения учащихся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Constantia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796626"/>
              </p:ext>
            </p:extLst>
          </p:nvPr>
        </p:nvGraphicFramePr>
        <p:xfrm>
          <a:off x="457200" y="1600200"/>
          <a:ext cx="8291265" cy="4205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3755"/>
                <a:gridCol w="2763755"/>
                <a:gridCol w="2763755"/>
              </a:tblGrid>
              <a:tr h="41878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onstantia" pitchFamily="18" charset="0"/>
                        </a:rPr>
                        <a:t>Соревнования </a:t>
                      </a:r>
                      <a:endParaRPr lang="ru-RU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onstantia" pitchFamily="18" charset="0"/>
                        </a:rPr>
                        <a:t>Уровень </a:t>
                      </a:r>
                      <a:endParaRPr lang="ru-RU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onstantia" pitchFamily="18" charset="0"/>
                        </a:rPr>
                        <a:t>Результат – год </a:t>
                      </a:r>
                      <a:endParaRPr lang="ru-RU" dirty="0"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722835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nstantia" pitchFamily="18" charset="0"/>
                        </a:rPr>
                        <a:t>Президентские состязания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nstantia" pitchFamily="18" charset="0"/>
                        </a:rPr>
                        <a:t>Региональный</a:t>
                      </a:r>
                      <a:r>
                        <a:rPr lang="ru-RU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nstantia" pitchFamily="18" charset="0"/>
                        </a:rPr>
                        <a:t> 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nstantia" pitchFamily="18" charset="0"/>
                        </a:rPr>
                        <a:t>2 место - 2013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1032621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Президентские состязания</a:t>
                      </a:r>
                    </a:p>
                    <a:p>
                      <a:pPr algn="ctr"/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Региональный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2 место - 2014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2030822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nstantia" pitchFamily="18" charset="0"/>
                        </a:rPr>
                        <a:t>Чемпионат России по универсальному марафону среди общеобразовательных</a:t>
                      </a:r>
                      <a:r>
                        <a:rPr lang="ru-RU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nstantia" pitchFamily="18" charset="0"/>
                        </a:rPr>
                        <a:t> учреждений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nstantia" pitchFamily="18" charset="0"/>
                        </a:rPr>
                        <a:t>Всероссийский 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nstantia" pitchFamily="18" charset="0"/>
                        </a:rPr>
                        <a:t>                    2013</a:t>
                      </a:r>
                    </a:p>
                    <a:p>
                      <a:pPr algn="just"/>
                      <a:r>
                        <a:rPr lang="ru-RU" sz="16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nstantia" pitchFamily="18" charset="0"/>
                        </a:rPr>
                        <a:t>Мокринская</a:t>
                      </a:r>
                      <a:r>
                        <a:rPr lang="ru-RU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nstantia" pitchFamily="18" charset="0"/>
                        </a:rPr>
                        <a:t> Дарья - 1 место в многоборье, </a:t>
                      </a:r>
                      <a:r>
                        <a:rPr lang="ru-RU" sz="1600" baseline="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nstantia" pitchFamily="18" charset="0"/>
                        </a:rPr>
                        <a:t>Григоревский</a:t>
                      </a:r>
                      <a:r>
                        <a:rPr lang="ru-RU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nstantia" pitchFamily="18" charset="0"/>
                        </a:rPr>
                        <a:t> Илья - 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onstantia" pitchFamily="18" charset="0"/>
                          <a:ea typeface="+mn-ea"/>
                          <a:cs typeface="+mn-cs"/>
                        </a:rPr>
                        <a:t>1 место в многоборье, Стрелков Роман – 3 место в многоборье. 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0917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Кружок диагностика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Constantia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375079"/>
              </p:ext>
            </p:extLst>
          </p:nvPr>
        </p:nvGraphicFramePr>
        <p:xfrm>
          <a:off x="395536" y="1484784"/>
          <a:ext cx="8064896" cy="44644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1762"/>
                <a:gridCol w="5433710"/>
                <a:gridCol w="2139424"/>
              </a:tblGrid>
              <a:tr h="323168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2013-14 год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89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№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Соревнования 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onstantia" pitchFamily="18" charset="0"/>
                        </a:rPr>
                        <a:t>Достижения </a:t>
                      </a:r>
                      <a:endParaRPr lang="ru-RU" sz="14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46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Первенство города по баскетболу юноши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onstantia" pitchFamily="18" charset="0"/>
                        </a:rPr>
                        <a:t>2 место</a:t>
                      </a:r>
                      <a:endParaRPr lang="ru-RU" sz="14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694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Чемпионат школьной баскетбольной лиги «КЭС-БАСКЕТ» юноши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onstantia" pitchFamily="18" charset="0"/>
                        </a:rPr>
                        <a:t>1 место</a:t>
                      </a:r>
                      <a:endParaRPr lang="ru-RU" sz="14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46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Чемпионат баскетбольной лиги  «</a:t>
                      </a:r>
                      <a:r>
                        <a:rPr lang="ru-RU" sz="1400" dirty="0" err="1">
                          <a:effectLst/>
                          <a:latin typeface="Constantia" pitchFamily="18" charset="0"/>
                        </a:rPr>
                        <a:t>Кэс-баскет</a:t>
                      </a: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» девушки 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3 место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694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Чемпионат баскетбольной лиги  «</a:t>
                      </a:r>
                      <a:r>
                        <a:rPr lang="ru-RU" sz="1400" dirty="0" err="1">
                          <a:effectLst/>
                          <a:latin typeface="Constantia" pitchFamily="18" charset="0"/>
                        </a:rPr>
                        <a:t>Кэс-баскет</a:t>
                      </a: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»  </a:t>
                      </a:r>
                      <a:r>
                        <a:rPr lang="ru-RU" sz="1400" dirty="0" err="1">
                          <a:effectLst/>
                          <a:latin typeface="Constantia" pitchFamily="18" charset="0"/>
                        </a:rPr>
                        <a:t>дивизиональный</a:t>
                      </a: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 этап  (юноши) 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2  место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46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Первенство города по баскетболу среди девочек 7-8 класс  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2 место 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46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Первенство города по баскетболу </a:t>
                      </a: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  5-6 </a:t>
                      </a: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класс 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1 место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87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>
            <a:noAutofit/>
          </a:bodyPr>
          <a:lstStyle/>
          <a:p>
            <a:pPr>
              <a:spcAft>
                <a:spcPts val="1000"/>
              </a:spcAft>
            </a:pPr>
            <a:r>
              <a:rPr lang="ru-RU" sz="2800" b="1" dirty="0" smtClean="0">
                <a:effectLst/>
                <a:latin typeface="Constantia" pitchFamily="18" charset="0"/>
                <a:ea typeface="Calibri"/>
                <a:cs typeface="Times New Roman"/>
              </a:rPr>
              <a:t/>
            </a:r>
            <a:br>
              <a:rPr lang="ru-RU" sz="2800" b="1" dirty="0" smtClean="0">
                <a:effectLst/>
                <a:latin typeface="Constantia" pitchFamily="18" charset="0"/>
                <a:ea typeface="Calibri"/>
                <a:cs typeface="Times New Roman"/>
              </a:rPr>
            </a:br>
            <a:r>
              <a:rPr lang="ru-RU" sz="2000" b="1" dirty="0" smtClean="0">
                <a:effectLst/>
                <a:latin typeface="Constantia" pitchFamily="18" charset="0"/>
                <a:ea typeface="Calibri"/>
                <a:cs typeface="Times New Roman"/>
              </a:rPr>
              <a:t>Обобщение   и распространение собственного педагогического опыта.</a:t>
            </a:r>
            <a:r>
              <a:rPr lang="ru-RU" sz="2000" dirty="0">
                <a:latin typeface="Constantia" pitchFamily="18" charset="0"/>
                <a:ea typeface="Calibri"/>
                <a:cs typeface="Times New Roman"/>
              </a:rPr>
              <a:t/>
            </a:r>
            <a:br>
              <a:rPr lang="ru-RU" sz="2000" dirty="0">
                <a:latin typeface="Constantia" pitchFamily="18" charset="0"/>
                <a:ea typeface="Calibri"/>
                <a:cs typeface="Times New Roman"/>
              </a:rPr>
            </a:br>
            <a:endParaRPr lang="ru-RU" sz="2000" dirty="0">
              <a:latin typeface="Constantia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0344589"/>
              </p:ext>
            </p:extLst>
          </p:nvPr>
        </p:nvGraphicFramePr>
        <p:xfrm>
          <a:off x="179508" y="1052735"/>
          <a:ext cx="8712971" cy="56362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1148"/>
                <a:gridCol w="6753231"/>
                <a:gridCol w="1628592"/>
              </a:tblGrid>
              <a:tr h="41517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onstantia" pitchFamily="18" charset="0"/>
                        </a:rPr>
                        <a:t>№</a:t>
                      </a:r>
                      <a:endParaRPr lang="ru-RU" sz="12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onstantia" pitchFamily="18" charset="0"/>
                        </a:rPr>
                        <a:t>Мероприятия</a:t>
                      </a:r>
                      <a:endParaRPr lang="ru-RU" sz="12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onstantia" pitchFamily="18" charset="0"/>
                        </a:rPr>
                        <a:t>Форма проведения</a:t>
                      </a:r>
                      <a:endParaRPr lang="ru-RU" sz="12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</a:tr>
              <a:tr h="34803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onstantia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onstantia" pitchFamily="18" charset="0"/>
                        </a:rPr>
                        <a:t>Региональной онлайн конференции по теме: «Всероссийский физкультурно спортивный комплекс», </a:t>
                      </a:r>
                      <a:endParaRPr lang="ru-RU" sz="11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onstantia" pitchFamily="18" charset="0"/>
                        </a:rPr>
                        <a:t>  Доклад </a:t>
                      </a:r>
                      <a:endParaRPr lang="ru-RU" sz="11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</a:tr>
              <a:tr h="23618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onstantia" pitchFamily="18" charset="0"/>
                        </a:rPr>
                        <a:t>2</a:t>
                      </a:r>
                      <a:endParaRPr lang="ru-RU" sz="11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onstantia" pitchFamily="18" charset="0"/>
                        </a:rPr>
                        <a:t>Участие в районном августовском педсовете </a:t>
                      </a:r>
                      <a:endParaRPr lang="ru-RU" sz="11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onstantia" pitchFamily="18" charset="0"/>
                        </a:rPr>
                        <a:t>Доклад </a:t>
                      </a:r>
                      <a:endParaRPr lang="ru-RU" sz="11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</a:tr>
              <a:tr h="4640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onstantia" pitchFamily="18" charset="0"/>
                        </a:rPr>
                        <a:t>3</a:t>
                      </a:r>
                      <a:endParaRPr lang="ru-RU" sz="11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onstantia" pitchFamily="18" charset="0"/>
                        </a:rPr>
                        <a:t>Районный семинар «Обеспечение эффективного сочетания урочной и внеурочной форм организации образовательного процесса в условиях реализации ФГОС»	</a:t>
                      </a:r>
                      <a:endParaRPr lang="ru-RU" sz="11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onstantia" pitchFamily="18" charset="0"/>
                        </a:rPr>
                        <a:t>Участие</a:t>
                      </a:r>
                      <a:endParaRPr lang="ru-RU" sz="11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</a:tr>
              <a:tr h="23618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onstantia" pitchFamily="18" charset="0"/>
                        </a:rPr>
                        <a:t>4</a:t>
                      </a:r>
                      <a:endParaRPr lang="ru-RU" sz="11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onstantia" pitchFamily="18" charset="0"/>
                        </a:rPr>
                        <a:t>Всероссийский слет учителей физической культуры г. Петрозаводск, Карелия</a:t>
                      </a:r>
                      <a:endParaRPr lang="ru-RU" sz="11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onstantia" pitchFamily="18" charset="0"/>
                        </a:rPr>
                        <a:t>Участие</a:t>
                      </a:r>
                      <a:endParaRPr lang="ru-RU" sz="11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</a:tr>
              <a:tr h="4640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onstantia" pitchFamily="18" charset="0"/>
                        </a:rPr>
                        <a:t>5</a:t>
                      </a:r>
                      <a:endParaRPr lang="ru-RU" sz="11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  <a:latin typeface="Constantia" pitchFamily="18" charset="0"/>
                        </a:rPr>
                        <a:t>Вебинар</a:t>
                      </a:r>
                      <a:r>
                        <a:rPr lang="ru-RU" sz="1100" dirty="0">
                          <a:effectLst/>
                          <a:latin typeface="Constantia" pitchFamily="18" charset="0"/>
                        </a:rPr>
                        <a:t> «Системно-</a:t>
                      </a:r>
                      <a:r>
                        <a:rPr lang="ru-RU" sz="1100" dirty="0" err="1">
                          <a:effectLst/>
                          <a:latin typeface="Constantia" pitchFamily="18" charset="0"/>
                        </a:rPr>
                        <a:t>деятельностный</a:t>
                      </a:r>
                      <a:r>
                        <a:rPr lang="ru-RU" sz="1100" dirty="0">
                          <a:effectLst/>
                          <a:latin typeface="Constantia" pitchFamily="18" charset="0"/>
                        </a:rPr>
                        <a:t> подход как основа построения ФГОС нового поколения (представление инновационного педагогического опыта учителей–победителей ПНПО). </a:t>
                      </a:r>
                      <a:endParaRPr lang="ru-RU" sz="11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onstantia" pitchFamily="18" charset="0"/>
                        </a:rPr>
                        <a:t>Участие </a:t>
                      </a:r>
                      <a:endParaRPr lang="ru-RU" sz="11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</a:tr>
              <a:tr h="58005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onstantia" pitchFamily="18" charset="0"/>
                        </a:rPr>
                        <a:t>6</a:t>
                      </a:r>
                      <a:endParaRPr lang="ru-RU" sz="11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onstantia" pitchFamily="18" charset="0"/>
                        </a:rPr>
                        <a:t>Региональная методическая конференция  «Современные модели методической поддержки формирования культуры экологически безопасного и здорового образа жизни»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onstantia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onstantia" pitchFamily="18" charset="0"/>
                        </a:rPr>
                        <a:t>Доклад </a:t>
                      </a:r>
                      <a:endParaRPr lang="ru-RU" sz="11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</a:tr>
              <a:tr h="34803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onstantia" pitchFamily="18" charset="0"/>
                        </a:rPr>
                        <a:t>7</a:t>
                      </a:r>
                      <a:endParaRPr lang="ru-RU" sz="11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onstantia" pitchFamily="18" charset="0"/>
                        </a:rPr>
                        <a:t>Областная научно-практическая конференция «Всероссийский физкультурно-спортивный комплекс: опыт, проблемы, перспективы»,</a:t>
                      </a:r>
                      <a:endParaRPr lang="ru-RU" sz="11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onstantia" pitchFamily="18" charset="0"/>
                        </a:rPr>
                        <a:t>Доклад </a:t>
                      </a:r>
                      <a:endParaRPr lang="ru-RU" sz="11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</a:tr>
              <a:tr h="58005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onstantia" pitchFamily="18" charset="0"/>
                        </a:rPr>
                        <a:t>8</a:t>
                      </a:r>
                      <a:endParaRPr lang="ru-RU" sz="11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onstantia" pitchFamily="18" charset="0"/>
                        </a:rPr>
                        <a:t>Всероссийская научно-практическая конференция с международным участием «Формирование культуры безопасности у участников образовательного процесса».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onstantia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onstantia" pitchFamily="18" charset="0"/>
                        </a:rPr>
                        <a:t>Доклад.</a:t>
                      </a:r>
                      <a:endParaRPr lang="ru-RU" sz="11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</a:tr>
              <a:tr h="94474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onstantia" pitchFamily="18" charset="0"/>
                        </a:rPr>
                        <a:t>9</a:t>
                      </a:r>
                      <a:endParaRPr lang="ru-RU" sz="11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onstantia" pitchFamily="18" charset="0"/>
                        </a:rPr>
                        <a:t>Областной семинар по теме: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onstantia" pitchFamily="18" charset="0"/>
                        </a:rPr>
                        <a:t>«Проектируемые изменения: тьюторское сопровождение процесса развития субъективности ребенка»	</a:t>
                      </a:r>
                      <a:endParaRPr lang="ru-RU" sz="11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onstantia" pitchFamily="18" charset="0"/>
                        </a:rPr>
                        <a:t>Внеклассное мероприятие «Малые зимние Олимпийские игры».</a:t>
                      </a:r>
                      <a:endParaRPr lang="ru-RU" sz="11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</a:tr>
              <a:tr h="58005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onstantia" pitchFamily="18" charset="0"/>
                        </a:rPr>
                        <a:t>10</a:t>
                      </a:r>
                      <a:endParaRPr lang="ru-RU" sz="11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onstantia" pitchFamily="18" charset="0"/>
                        </a:rPr>
                        <a:t>Областной семинар «Особенности преподавания предмета «Физическая культура» в условиях реализации требований ФГОС на примере УМК Издательства «Просвещение»».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onstantia" pitchFamily="18" charset="0"/>
                        </a:rPr>
                        <a:t> </a:t>
                      </a:r>
                      <a:endParaRPr lang="ru-RU" sz="11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onstantia" pitchFamily="18" charset="0"/>
                        </a:rPr>
                        <a:t>Участник </a:t>
                      </a:r>
                      <a:endParaRPr lang="ru-RU" sz="11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</a:tr>
              <a:tr h="34803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onstantia" pitchFamily="18" charset="0"/>
                        </a:rPr>
                        <a:t>11</a:t>
                      </a:r>
                      <a:endParaRPr lang="ru-RU" sz="11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onstantia" pitchFamily="18" charset="0"/>
                        </a:rPr>
                        <a:t>Районная конференция БИСГУ им. Н.Г. Чернышевского «Физическая культура в жизни студентов»</a:t>
                      </a:r>
                      <a:endParaRPr lang="ru-RU" sz="11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onstantia" pitchFamily="18" charset="0"/>
                        </a:rPr>
                        <a:t>Доклад.</a:t>
                      </a:r>
                      <a:endParaRPr lang="ru-RU" sz="11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23092" marR="2309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013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nstantia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nstantia"/>
              </a:rPr>
            </a:b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nstantia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nstantia"/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fontScale="85000" lnSpcReduction="20000"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ru-RU" sz="1800" b="1" i="1" dirty="0">
                <a:solidFill>
                  <a:prstClr val="white"/>
                </a:solidFill>
                <a:latin typeface="Constantia"/>
              </a:rPr>
              <a:t>Муниципальное общеобразовательное учреждение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800" b="1" i="1" dirty="0">
                <a:solidFill>
                  <a:prstClr val="white"/>
                </a:solidFill>
                <a:latin typeface="Constantia"/>
              </a:rPr>
              <a:t>«Средняя общеобразовательная школа № 3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800" b="1" i="1" dirty="0">
                <a:solidFill>
                  <a:prstClr val="white"/>
                </a:solidFill>
                <a:latin typeface="Constantia"/>
              </a:rPr>
              <a:t>г. Балашова Саратовской области» </a:t>
            </a:r>
          </a:p>
          <a:p>
            <a:pPr marL="0" indent="0" algn="ctr">
              <a:buNone/>
            </a:pPr>
            <a:endParaRPr lang="ru-RU" sz="1800" dirty="0" smtClean="0">
              <a:latin typeface="Bookman Old Style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Bookman Old Style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Bookman Old Style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Bookman Old Style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Bookman Old Style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Bookman Old Style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Bookman Old Style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Bookman Old Style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Bookman Old Style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Bookman Old Style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Bookman Old Style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Bookman Old Style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Bookman Old Style" pitchFamily="18" charset="0"/>
            </a:endParaRPr>
          </a:p>
          <a:p>
            <a:pPr marL="0" indent="0" algn="ctr">
              <a:buNone/>
            </a:pPr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nstantia" pitchFamily="18" charset="0"/>
              </a:rPr>
              <a:t>Магамедова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nstantia" pitchFamily="18" charset="0"/>
              </a:rPr>
              <a:t> </a:t>
            </a:r>
            <a:b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nstantia" pitchFamily="18" charset="0"/>
              </a:rPr>
            </a:b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nstantia" pitchFamily="18" charset="0"/>
              </a:rPr>
              <a:t>Наталья Ивановна </a:t>
            </a:r>
            <a:b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nstantia" pitchFamily="18" charset="0"/>
              </a:rPr>
            </a:b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nstantia" pitchFamily="18" charset="0"/>
              </a:rPr>
              <a:t>учитель физической культуры</a:t>
            </a:r>
            <a:b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nstantia" pitchFamily="18" charset="0"/>
              </a:rPr>
            </a:b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nstantia" pitchFamily="18" charset="0"/>
              </a:rPr>
              <a:t/>
            </a:r>
            <a:b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nstantia" pitchFamily="18" charset="0"/>
              </a:rPr>
            </a:br>
            <a:endParaRPr lang="ru-RU" sz="2800" dirty="0" smtClean="0">
              <a:latin typeface="Constant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484784"/>
            <a:ext cx="2592774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160413"/>
            <a:ext cx="7560840" cy="1625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Муниципальное общеобразовательное учреждение</a:t>
            </a:r>
          </a:p>
          <a:p>
            <a:pPr lvl="0" algn="ctr">
              <a:spcBef>
                <a:spcPct val="20000"/>
              </a:spcBef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«Средняя общеобразовательная школа № 3</a:t>
            </a:r>
          </a:p>
          <a:p>
            <a:pPr lvl="0" algn="ctr">
              <a:spcBef>
                <a:spcPct val="20000"/>
              </a:spcBef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г. Балашова Саратовской области»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28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Constantia"/>
              </a:rPr>
              <a:t>Сведения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Constantia"/>
              </a:rPr>
              <a:t>об учителе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lvl="0" indent="-274320" algn="just">
              <a:buClr>
                <a:srgbClr val="0BD0D9"/>
              </a:buClr>
              <a:buSzPct val="95000"/>
              <a:buFont typeface="Wingdings 2"/>
              <a:buChar char=""/>
            </a:pPr>
            <a:endParaRPr lang="ru-RU" sz="2000" b="1" i="1" dirty="0" smtClean="0">
              <a:solidFill>
                <a:srgbClr val="DBF5F9">
                  <a:lumMod val="25000"/>
                </a:srgbClr>
              </a:solidFill>
              <a:latin typeface="Constantia"/>
            </a:endParaRPr>
          </a:p>
          <a:p>
            <a:pPr marL="274320" lvl="0" indent="-274320">
              <a:buClr>
                <a:srgbClr val="0BD0D9"/>
              </a:buClr>
              <a:buSzPct val="95000"/>
              <a:buFont typeface="Wingdings 2"/>
              <a:buChar char=""/>
            </a:pPr>
            <a:endParaRPr lang="ru-RU" sz="800" b="1" dirty="0">
              <a:solidFill>
                <a:prstClr val="black"/>
              </a:solidFill>
              <a:latin typeface="Bookman Old Style" pitchFamily="18" charset="0"/>
            </a:endParaRPr>
          </a:p>
          <a:p>
            <a:pPr marL="274320" lvl="0" indent="-274320">
              <a:buClr>
                <a:srgbClr val="0BD0D9"/>
              </a:buClr>
              <a:buSzPct val="95000"/>
              <a:buNone/>
            </a:pPr>
            <a:r>
              <a:rPr lang="ru-RU" sz="800" b="1" dirty="0">
                <a:solidFill>
                  <a:prstClr val="black"/>
                </a:solidFill>
                <a:latin typeface="Bookman Old Style" pitchFamily="18" charset="0"/>
              </a:rPr>
              <a:t>   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27193"/>
              </p:ext>
            </p:extLst>
          </p:nvPr>
        </p:nvGraphicFramePr>
        <p:xfrm>
          <a:off x="323528" y="1196752"/>
          <a:ext cx="8568952" cy="542406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51753"/>
                <a:gridCol w="2330681"/>
                <a:gridCol w="5786518"/>
              </a:tblGrid>
              <a:tr h="536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5687" marR="45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Ф.И.О.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5687" marR="45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Constantia" pitchFamily="18" charset="0"/>
                        </a:rPr>
                        <a:t>Магамедова</a:t>
                      </a: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 Наталья Ивановна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5687" marR="45687" marT="0" marB="0"/>
                </a:tc>
              </a:tr>
              <a:tr h="8428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5687" marR="45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Место работы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5687" marR="456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Муниципальное общеобразовательное учреждение «Средняя общеобразовательная школа № 3 г. Балашова Саратовской области»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5687" marR="45687" marT="0" marB="0"/>
                </a:tc>
              </a:tr>
              <a:tr h="4902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5687" marR="45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onstantia" pitchFamily="18" charset="0"/>
                        </a:rPr>
                        <a:t>Занимаемая должность</a:t>
                      </a:r>
                      <a:endParaRPr lang="ru-RU" sz="14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5687" marR="45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Учитель физической культуры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5687" marR="45687" marT="0" marB="0"/>
                </a:tc>
              </a:tr>
              <a:tr h="998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5687" marR="456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onstantia" pitchFamily="18" charset="0"/>
                        </a:rPr>
                        <a:t>Образование (учебное заведение, специальность)</a:t>
                      </a:r>
                      <a:endParaRPr lang="ru-RU" sz="14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5687" marR="45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Высшее.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 Киргизский  государственный институт физической культуры.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 Физическая культура и спорт.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5687" marR="45687" marT="0" marB="0"/>
                </a:tc>
              </a:tr>
              <a:tr h="8859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5687" marR="45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Общий стаж </a:t>
                      </a: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работы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Constantia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Стаж работы в области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5687" marR="45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29 лет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Constantia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29 </a:t>
                      </a: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лет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5687" marR="45687" marT="0" marB="0"/>
                </a:tc>
              </a:tr>
              <a:tr h="5778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5687" marR="45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onstantia" pitchFamily="18" charset="0"/>
                        </a:rPr>
                        <a:t>Квалификационная категория</a:t>
                      </a:r>
                      <a:endParaRPr lang="ru-RU" sz="14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5687" marR="45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Высшая 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5687" marR="45687" marT="0" marB="0"/>
                </a:tc>
              </a:tr>
              <a:tr h="996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onstantia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5687" marR="45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onstantia" pitchFamily="18" charset="0"/>
                        </a:rPr>
                        <a:t>Высшее достижение за весь период деятельности</a:t>
                      </a:r>
                      <a:endParaRPr lang="ru-RU" sz="140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5687" marR="45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Почетная грамота. Победитель областного конкурса лучших учителей, 22.06.2010 г.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45687" marR="4568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732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4617B"/>
                </a:solidFill>
                <a:latin typeface="Constantia"/>
              </a:rPr>
              <a:t>Тема инновационного педагогического опыта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>
                <a:solidFill>
                  <a:srgbClr val="DBF5F9">
                    <a:lumMod val="25000"/>
                  </a:srgbClr>
                </a:solidFill>
                <a:latin typeface="Constantia"/>
              </a:rPr>
              <a:t>"Здоровый образ жизни как система индивидуального поведения человека, направленная на сохранение и укрепление здоровья учащихся" в рамках программы «Школа здоровья и развития».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812042"/>
            <a:ext cx="5108575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2937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Constantia"/>
              </a:rPr>
              <a:t>Цель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2664296"/>
          </a:xfrm>
        </p:spPr>
        <p:txBody>
          <a:bodyPr/>
          <a:lstStyle/>
          <a:p>
            <a:pPr marL="0" lvl="0" indent="0" algn="just">
              <a:buClr>
                <a:srgbClr val="0BD0D9"/>
              </a:buClr>
              <a:buSzPct val="95000"/>
              <a:buNone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Constantia"/>
              </a:rPr>
              <a:t>“Способствовать формированию установки на здоровый образ жизни учащихся и выработке на этой основе жизненной позиции, позволяющей личности понимать обязанность ответственного отношения к своему здоровью и здоровью окружающих”.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621087"/>
            <a:ext cx="4316413" cy="323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494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pPr marL="0" lvl="0" indent="0" algn="ctr">
              <a:buClr>
                <a:srgbClr val="0BD0D9"/>
              </a:buClr>
              <a:buSzPct val="95000"/>
              <a:buNone/>
            </a:pPr>
            <a:r>
              <a:rPr lang="ru-RU" sz="2400" b="1" dirty="0">
                <a:solidFill>
                  <a:srgbClr val="009DD9">
                    <a:lumMod val="50000"/>
                  </a:srgbClr>
                </a:solidFill>
                <a:latin typeface="Constantia"/>
                <a:ea typeface="Times New Roman" pitchFamily="18" charset="0"/>
                <a:cs typeface="Times New Roman" pitchFamily="18" charset="0"/>
              </a:rPr>
              <a:t>Заявленная цель определяет дальнейшие задачи:</a:t>
            </a:r>
            <a:endParaRPr lang="ru-RU" sz="2400" b="1" dirty="0">
              <a:solidFill>
                <a:srgbClr val="009DD9">
                  <a:lumMod val="50000"/>
                </a:srgbClr>
              </a:solidFill>
              <a:latin typeface="Constantia"/>
              <a:cs typeface="Arial" pitchFamily="34" charset="0"/>
            </a:endParaRPr>
          </a:p>
          <a:p>
            <a:pPr marL="274320" lvl="0" indent="-274320" algn="just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400" dirty="0">
                <a:solidFill>
                  <a:srgbClr val="009DD9">
                    <a:lumMod val="50000"/>
                  </a:srgbClr>
                </a:solidFill>
                <a:latin typeface="Constantia"/>
              </a:rPr>
              <a:t>1. Укрепление здоровья, содействие нормальному физическому развитию.</a:t>
            </a:r>
          </a:p>
          <a:p>
            <a:pPr marL="274320" lvl="0" indent="-274320" algn="just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400" dirty="0">
                <a:solidFill>
                  <a:srgbClr val="009DD9">
                    <a:lumMod val="50000"/>
                  </a:srgbClr>
                </a:solidFill>
                <a:latin typeface="Constantia"/>
              </a:rPr>
              <a:t>2. Развитие двигательных способностей. </a:t>
            </a:r>
          </a:p>
          <a:p>
            <a:pPr marL="274320" lvl="0" indent="-274320" algn="just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400" dirty="0">
                <a:solidFill>
                  <a:srgbClr val="009DD9">
                    <a:lumMod val="50000"/>
                  </a:srgbClr>
                </a:solidFill>
                <a:latin typeface="Constantia"/>
              </a:rPr>
              <a:t>3. Обучение жизненно-важным двигательным умениям и навыкам.</a:t>
            </a:r>
          </a:p>
          <a:p>
            <a:pPr marL="274320" lvl="0" indent="-274320" algn="just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400" dirty="0">
                <a:solidFill>
                  <a:srgbClr val="009DD9">
                    <a:lumMod val="50000"/>
                  </a:srgbClr>
                </a:solidFill>
                <a:latin typeface="Constantia"/>
              </a:rPr>
              <a:t>4. Приобретение необходимых знаний в области физической культуры и спорта. </a:t>
            </a:r>
          </a:p>
          <a:p>
            <a:pPr marL="274320" lvl="0" indent="-274320" algn="just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400" dirty="0">
                <a:solidFill>
                  <a:srgbClr val="009DD9">
                    <a:lumMod val="50000"/>
                  </a:srgbClr>
                </a:solidFill>
                <a:latin typeface="Constantia"/>
              </a:rPr>
              <a:t>5. Воспитание потребности и умения самостоятельно заниматься физическими упражнениями, сознательно применять их в целях отдыха, тренировки, повышения работоспособности и укрепления здоровья.</a:t>
            </a:r>
          </a:p>
          <a:p>
            <a:pPr marL="274320" lvl="0" indent="-274320" algn="just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400" dirty="0">
                <a:solidFill>
                  <a:srgbClr val="009DD9">
                    <a:lumMod val="50000"/>
                  </a:srgbClr>
                </a:solidFill>
                <a:latin typeface="Constantia"/>
              </a:rPr>
              <a:t> 6. Содействие воспитанию нравственных и волевых качеств, развитию психических процессов и свойств личности.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74547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Constantia"/>
              </a:rPr>
              <a:t>Личностная концепция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832648"/>
          </a:xfrm>
        </p:spPr>
        <p:txBody>
          <a:bodyPr/>
          <a:lstStyle/>
          <a:p>
            <a:pPr marL="274320" lvl="0" indent="-274320" algn="just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000" dirty="0">
                <a:latin typeface="Constantia"/>
              </a:rPr>
              <a:t>Здоровье человека – тема для разговора достаточно актуальная для всех времен и народов, а в XXI веке она становится первостепенной. Мы не видим сегодня абсолютно здоровых детей, а многие просто не замечают или не хотят замечать, что идущие за нами поколение слабее и не мощнее нас. Это катастрофа, которая уже пришла в наш дом и о которой никто не хочет говорить. Но нужно уже сейчас принимать самые необходимые меры.  </a:t>
            </a:r>
          </a:p>
          <a:p>
            <a:pPr marL="0" lvl="0" indent="0" algn="just">
              <a:buClr>
                <a:srgbClr val="0BD0D9"/>
              </a:buClr>
              <a:buSzPct val="95000"/>
              <a:buNone/>
            </a:pPr>
            <a:r>
              <a:rPr lang="ru-RU" sz="2000" i="1" dirty="0">
                <a:latin typeface="Constantia"/>
              </a:rPr>
              <a:t>     От нас, учителей, зависит, какой будет новая школа.</a:t>
            </a:r>
            <a:endParaRPr lang="ru-RU" sz="2000" dirty="0">
              <a:latin typeface="Constantia"/>
            </a:endParaRPr>
          </a:p>
          <a:p>
            <a:pPr marL="0" lvl="0" indent="0" algn="just">
              <a:buClr>
                <a:srgbClr val="0BD0D9"/>
              </a:buClr>
              <a:buSzPct val="95000"/>
              <a:buNone/>
            </a:pPr>
            <a:r>
              <a:rPr lang="ru-RU" sz="2000" i="1" dirty="0">
                <a:latin typeface="Constantia"/>
              </a:rPr>
              <a:t>    И особое место в этом воспитательном процессе      </a:t>
            </a:r>
            <a:endParaRPr lang="ru-RU" sz="2000" i="1" dirty="0" smtClean="0">
              <a:latin typeface="Constantia"/>
            </a:endParaRPr>
          </a:p>
          <a:p>
            <a:pPr marL="0" lvl="0" indent="0" algn="just">
              <a:buClr>
                <a:srgbClr val="0BD0D9"/>
              </a:buClr>
              <a:buSzPct val="95000"/>
              <a:buNone/>
            </a:pPr>
            <a:r>
              <a:rPr lang="ru-RU" sz="2000" i="1" dirty="0">
                <a:latin typeface="Constantia"/>
              </a:rPr>
              <a:t> </a:t>
            </a:r>
            <a:r>
              <a:rPr lang="ru-RU" sz="2000" i="1" dirty="0" smtClean="0">
                <a:latin typeface="Constantia"/>
              </a:rPr>
              <a:t>   </a:t>
            </a:r>
            <a:r>
              <a:rPr lang="ru-RU" sz="2000" i="1" dirty="0">
                <a:latin typeface="Constantia"/>
              </a:rPr>
              <a:t>отводится       </a:t>
            </a:r>
            <a:r>
              <a:rPr lang="ru-RU" sz="2000" i="1" dirty="0" smtClean="0">
                <a:latin typeface="Constantia"/>
              </a:rPr>
              <a:t>  учителю </a:t>
            </a:r>
            <a:r>
              <a:rPr lang="ru-RU" sz="2000" i="1" dirty="0">
                <a:latin typeface="Constantia"/>
              </a:rPr>
              <a:t>физической культуры.</a:t>
            </a:r>
            <a:endParaRPr lang="ru-RU" sz="2000" dirty="0">
              <a:latin typeface="Constantia"/>
            </a:endParaRPr>
          </a:p>
          <a:p>
            <a:pPr marL="274320" lvl="0" indent="-274320" algn="just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000" dirty="0">
                <a:latin typeface="Constantia"/>
              </a:rPr>
              <a:t>Именно поэтому ведущая идея моей концепции – </a:t>
            </a:r>
            <a:r>
              <a:rPr lang="ru-RU" sz="2000" i="1" dirty="0">
                <a:latin typeface="Constantia"/>
              </a:rPr>
              <a:t>укрепление и сохранение здоровья школьников,  </a:t>
            </a:r>
            <a:r>
              <a:rPr lang="ru-RU" sz="2000" dirty="0">
                <a:latin typeface="Constantia"/>
              </a:rPr>
              <a:t>направлена на формирование у родителей, школьников ответственных взглядов и убеждений в деле сохранения собственного здоровья в условиях модернизации образования, осознание здоровья не только как смысла жизни, но и как ресурса для повседневной жизни.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811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Constantia"/>
              </a:rPr>
              <a:t>Повышение квалификации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6138419"/>
              </p:ext>
            </p:extLst>
          </p:nvPr>
        </p:nvGraphicFramePr>
        <p:xfrm>
          <a:off x="323528" y="1268759"/>
          <a:ext cx="8496945" cy="532859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622242"/>
                <a:gridCol w="1251625"/>
                <a:gridCol w="3248936"/>
                <a:gridCol w="1374142"/>
              </a:tblGrid>
              <a:tr h="8394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Название учебного учреждения</a:t>
                      </a:r>
                      <a:endParaRPr lang="ru-RU" sz="1400" dirty="0">
                        <a:effectLst/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Период обучения</a:t>
                      </a:r>
                      <a:endParaRPr lang="ru-RU" sz="1400" dirty="0">
                        <a:effectLst/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Форма обучения (курсы, семинары, тренинги, стажировки и </a:t>
                      </a:r>
                      <a:r>
                        <a:rPr lang="ru-RU" sz="1400" dirty="0" err="1">
                          <a:effectLst/>
                          <a:latin typeface="Constantia" pitchFamily="18" charset="0"/>
                        </a:rPr>
                        <a:t>т.д</a:t>
                      </a: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)</a:t>
                      </a:r>
                      <a:endParaRPr lang="ru-RU" sz="1400" dirty="0">
                        <a:effectLst/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onstantia" pitchFamily="18" charset="0"/>
                        </a:rPr>
                        <a:t>Удостоверяющий документ</a:t>
                      </a:r>
                      <a:endParaRPr lang="ru-RU" sz="1400">
                        <a:effectLst/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1657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ГОУДПО «Саратовский институт повышения квалификации и переподготовки работников образования»</a:t>
                      </a:r>
                      <a:endParaRPr lang="ru-RU" sz="1400" dirty="0">
                        <a:effectLst/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21.05.2012 – 05.06.2012</a:t>
                      </a:r>
                      <a:endParaRPr lang="ru-RU" sz="1400" dirty="0">
                        <a:effectLst/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Реализация федерального государственного  образовательного стандарта основного общего образования средствами учебного предмета «Физическая культура»</a:t>
                      </a:r>
                      <a:endParaRPr lang="ru-RU" sz="1400" dirty="0">
                        <a:effectLst/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onstantia" pitchFamily="18" charset="0"/>
                        </a:rPr>
                        <a:t>Удостоверение № 1153</a:t>
                      </a:r>
                      <a:endParaRPr lang="ru-RU" sz="1400">
                        <a:effectLst/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3943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«Учебно-методический центр» </a:t>
                      </a:r>
                      <a:r>
                        <a:rPr lang="ru-RU" sz="1400" dirty="0" err="1">
                          <a:effectLst/>
                          <a:latin typeface="Constantia" pitchFamily="18" charset="0"/>
                        </a:rPr>
                        <a:t>Балаковского</a:t>
                      </a: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  муниципального района</a:t>
                      </a:r>
                      <a:endParaRPr lang="ru-RU" sz="1400" dirty="0">
                        <a:effectLst/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onstantia" pitchFamily="18" charset="0"/>
                        </a:rPr>
                        <a:t>Декабрь 2012</a:t>
                      </a:r>
                      <a:endParaRPr lang="ru-RU" sz="1400">
                        <a:effectLst/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«Проектная деятельность в информационной образовательной среде </a:t>
                      </a:r>
                      <a:r>
                        <a:rPr lang="en-US" sz="1400" dirty="0">
                          <a:effectLst/>
                          <a:latin typeface="Constantia" pitchFamily="18" charset="0"/>
                        </a:rPr>
                        <a:t>XXI</a:t>
                      </a: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 века»</a:t>
                      </a:r>
                      <a:endParaRPr lang="ru-RU" sz="1400" dirty="0">
                        <a:effectLst/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Свидетельство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Приказ № 282 от 24.12.2012</a:t>
                      </a:r>
                      <a:endParaRPr lang="ru-RU" sz="1400" dirty="0">
                        <a:effectLst/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1657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  <a:ea typeface="Times New Roman"/>
                          <a:cs typeface="Times New Roman"/>
                        </a:rPr>
                        <a:t>ГОУДПО «Саратовский институт повышения квалификации и переподготовки работников образования»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onstantia" pitchFamily="18" charset="0"/>
                          <a:ea typeface="Times New Roman"/>
                          <a:cs typeface="Times New Roman"/>
                        </a:rPr>
                        <a:t>23.10.2013 – 15.11.2013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onstantia" pitchFamily="18" charset="0"/>
                          <a:ea typeface="Times New Roman"/>
                          <a:cs typeface="Times New Roman"/>
                        </a:rPr>
                        <a:t>«Организация тьюторского сопровождения здоровья учащихся в условиях модернизации образования»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  <a:ea typeface="Times New Roman"/>
                          <a:cs typeface="Times New Roman"/>
                        </a:rPr>
                        <a:t>Удостоверение № 2561</a:t>
                      </a:r>
                    </a:p>
                  </a:txBody>
                  <a:tcPr marL="68580" marR="68580" marT="0" marB="0"/>
                </a:tc>
              </a:tr>
              <a:tr h="121657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  <a:ea typeface="Times New Roman"/>
                          <a:cs typeface="Times New Roman"/>
                        </a:rPr>
                        <a:t>ГОУДПО «Саратовский институт повышения квалификации и переподготовки работников образования»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onstantia" pitchFamily="18" charset="0"/>
                          <a:ea typeface="Times New Roman"/>
                          <a:cs typeface="Times New Roman"/>
                        </a:rPr>
                        <a:t>26.03.2014 -12.04.2014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onstantia" pitchFamily="18" charset="0"/>
                          <a:ea typeface="Times New Roman"/>
                          <a:cs typeface="Times New Roman"/>
                        </a:rPr>
                        <a:t>«Теоретические основы и методика формирования физической культуры, культуры безопасной жизнедеятельности обучающихся»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  <a:ea typeface="Times New Roman"/>
                          <a:cs typeface="Times New Roman"/>
                        </a:rPr>
                        <a:t>Удостоверение № 1095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622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Constantia" pitchFamily="18" charset="0"/>
                <a:ea typeface="Calibri"/>
              </a:rPr>
              <a:t>Образовательные  технологии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effectLst/>
                <a:latin typeface="Constantia" pitchFamily="18" charset="0"/>
                <a:ea typeface="Calibri"/>
              </a:rPr>
              <a:t> 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Constantia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7285268"/>
              </p:ext>
            </p:extLst>
          </p:nvPr>
        </p:nvGraphicFramePr>
        <p:xfrm>
          <a:off x="395536" y="1028366"/>
          <a:ext cx="8424936" cy="55281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77784"/>
                <a:gridCol w="5547152"/>
              </a:tblGrid>
              <a:tr h="456418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Наименование современных образовательных технологий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253" marR="7253" marT="7253" marB="725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Результат использования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253" marR="7253" marT="7253" marB="7253"/>
                </a:tc>
              </a:tr>
              <a:tr h="76175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Метод проектов в предметном обучении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253" marR="7253" marT="7253" marB="7253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Создание комфортных условий обучения, таких, при которых ученик успешен, проявляет свою интеллектуальную состоятельность и самостоятельность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253" marR="7253" marT="7253" marB="7253"/>
                </a:tc>
              </a:tr>
              <a:tr h="76031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Информационно-коммуникационные технологии.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253" marR="7253" marT="7253" marB="7253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Повышение качества образовательного процесса. 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253" marR="7253" marT="7253" marB="7253"/>
                </a:tc>
              </a:tr>
              <a:tr h="50262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Личностно-ориентированное обучение.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253" marR="7253" marT="7253" marB="7253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Формирование и совершенствование самореализации личности.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253" marR="7253" marT="7253" marB="7253"/>
                </a:tc>
              </a:tr>
              <a:tr h="50262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Технология </a:t>
                      </a:r>
                      <a:r>
                        <a:rPr lang="ru-RU" sz="1400" dirty="0" err="1">
                          <a:effectLst/>
                          <a:latin typeface="Constantia" pitchFamily="18" charset="0"/>
                        </a:rPr>
                        <a:t>деятельностного</a:t>
                      </a: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 метода.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253" marR="7253" marT="7253" marB="7253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Формирование целостной картины мира, адекватной современному уровню научного знания.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253" marR="7253" marT="7253" marB="7253"/>
                </a:tc>
              </a:tr>
              <a:tr h="76175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Constantia" pitchFamily="18" charset="0"/>
                        </a:rPr>
                        <a:t>Здоровьесберегающие</a:t>
                      </a: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 технологии.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253" marR="7253" marT="7253" marB="7253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Способствовать сохранению и укреплению культуры здоровья, формирование представления о здоровье как ценности, мотивация на ведение здорового образа жизни.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253" marR="7253" marT="7253" marB="7253"/>
                </a:tc>
              </a:tr>
              <a:tr h="76175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Технология уровневой дифференциации.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253" marR="7253" marT="7253" marB="7253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Повышение уровня мотивации учения, создание ситуации успеха для каждого ученика, развитие его индивидуальных качеств.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253" marR="7253" marT="7253" marB="7253"/>
                </a:tc>
              </a:tr>
              <a:tr h="102088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Игровые технологии.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253" marR="7253" marT="7253" marB="7253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onstantia" pitchFamily="18" charset="0"/>
                        </a:rPr>
                        <a:t>Активизация деятельности учащихся, развитие творческой, физической активности и познавательного интереса учащихся, развитие внимание и стимулирование умственной и спортивной деятельности.</a:t>
                      </a:r>
                      <a:endParaRPr lang="ru-RU" sz="1400" dirty="0">
                        <a:effectLst/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253" marR="7253" marT="7253" marB="725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33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1258</Words>
  <Application>Microsoft Office PowerPoint</Application>
  <PresentationFormat>Экран (4:3)</PresentationFormat>
  <Paragraphs>273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Информационная карта инновационного опыта </vt:lpstr>
      <vt:lpstr>  </vt:lpstr>
      <vt:lpstr>Сведения об учителе</vt:lpstr>
      <vt:lpstr>Тема инновационного педагогического опыта</vt:lpstr>
      <vt:lpstr>Цель</vt:lpstr>
      <vt:lpstr>Презентация PowerPoint</vt:lpstr>
      <vt:lpstr>Личностная концепция</vt:lpstr>
      <vt:lpstr>Повышение квалификации</vt:lpstr>
      <vt:lpstr>Образовательные  технологии </vt:lpstr>
      <vt:lpstr> Частнопредметные технологии</vt:lpstr>
      <vt:lpstr>Система  работы с одаренными детьми</vt:lpstr>
      <vt:lpstr>Достижения обучающихся в олимпиадах, фестивалях,  конкурсах исследовательских работ 2013-2014 год</vt:lpstr>
      <vt:lpstr>Достижения учащихся</vt:lpstr>
      <vt:lpstr>Кружок диагностика</vt:lpstr>
      <vt:lpstr> Обобщение   и распространение собственного педагогического опыта.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«Средняя общеобразовательная школа № 3 г. Балашова Саратовской области»   Портфолио</dc:title>
  <dc:creator>Пользователь</dc:creator>
  <cp:lastModifiedBy>Пользователь</cp:lastModifiedBy>
  <cp:revision>26</cp:revision>
  <dcterms:created xsi:type="dcterms:W3CDTF">2014-11-10T18:26:59Z</dcterms:created>
  <dcterms:modified xsi:type="dcterms:W3CDTF">2015-01-12T13:31:46Z</dcterms:modified>
</cp:coreProperties>
</file>