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1"/>
  </p:notesMasterIdLst>
  <p:sldIdLst>
    <p:sldId id="257" r:id="rId2"/>
    <p:sldId id="316" r:id="rId3"/>
    <p:sldId id="317" r:id="rId4"/>
    <p:sldId id="318" r:id="rId5"/>
    <p:sldId id="261" r:id="rId6"/>
    <p:sldId id="293" r:id="rId7"/>
    <p:sldId id="294" r:id="rId8"/>
    <p:sldId id="297" r:id="rId9"/>
    <p:sldId id="30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8808F-B9C7-4AA5-BE37-2ADFE897FA0E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791AE-2E0F-42D5-9F35-19B63A77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91AE-2E0F-42D5-9F35-19B63A77D69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91AE-2E0F-42D5-9F35-19B63A77D69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91AE-2E0F-42D5-9F35-19B63A77D69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91AE-2E0F-42D5-9F35-19B63A77D69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91AE-2E0F-42D5-9F35-19B63A77D69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86D945-DFBB-4CE9-9F9C-A2499A3F50D6}" type="slidenum">
              <a:rPr lang="ru-RU"/>
              <a:pPr/>
              <a:t>9</a:t>
            </a:fld>
            <a:endParaRPr lang="ru-RU"/>
          </a:p>
        </p:txBody>
      </p:sp>
      <p:sp>
        <p:nvSpPr>
          <p:cNvPr id="296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9700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40963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fld id="{A61318B0-6EC2-4992-B51E-C05A8B7629B1}" type="slidenum">
              <a:rPr lang="en-US" sz="1200">
                <a:latin typeface="Calibri" pitchFamily="34" charset="0"/>
              </a:rPr>
              <a:pPr algn="r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5C5A2F4-D6DB-440C-AA50-3A257DE3CAE7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85720" y="3643314"/>
            <a:ext cx="8501122" cy="857256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9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Формирование  базовой культуры личности </a:t>
            </a:r>
            <a:br>
              <a:rPr lang="ru-RU" sz="32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обучающихся на уроках английского языка </a:t>
            </a: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9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5715016"/>
            <a:ext cx="204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5214950"/>
            <a:ext cx="28575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Работу выполнила:</a:t>
            </a:r>
          </a:p>
          <a:p>
            <a:r>
              <a:rPr lang="ru-RU" sz="2400" b="1" dirty="0" smtClean="0"/>
              <a:t>Карлова Н.Е.</a:t>
            </a:r>
          </a:p>
          <a:p>
            <a:r>
              <a:rPr lang="ru-RU" sz="2400" b="1" dirty="0" smtClean="0"/>
              <a:t>МОУ ИТЛ № 24</a:t>
            </a:r>
          </a:p>
          <a:p>
            <a:r>
              <a:rPr lang="ru-RU" sz="2400" b="1" dirty="0" smtClean="0"/>
              <a:t>г. Нерюнгри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 изучение возможностей достижения высоких результатов при обучении монологической речи.</a:t>
            </a:r>
          </a:p>
          <a:p>
            <a:pPr algn="just"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1.Изучить основы базовой культуры личности </a:t>
            </a: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2.Обеспечить помощь обучающимся раскрыть свои возможности.</a:t>
            </a: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3.Показать некоторые приемы на примерах </a:t>
            </a: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опорных </a:t>
            </a: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конспектов.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концепции обеспечения условий для полноценной жизнедеятельности граждан детского возраста, формирования способностей к культурному самоопределению как к стержневому свойству личности.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повышение мотивации в обучении монологической речи  на уроках английского языка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47800" y="293688"/>
            <a:ext cx="6981825" cy="582612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Универсальные учебные действия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143000"/>
            <a:ext cx="8229600" cy="4618038"/>
          </a:xfrm>
        </p:spPr>
        <p:txBody>
          <a:bodyPr/>
          <a:lstStyle/>
          <a:p>
            <a:pPr eaLnBrk="1" hangingPunct="1"/>
            <a:endParaRPr lang="ru-RU" sz="2800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just" eaLnBrk="1" hangingPunct="1"/>
            <a:r>
              <a:rPr lang="ru-RU" sz="28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умение учиться</a:t>
            </a: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т.е. способность субъекта к </a:t>
            </a:r>
            <a:r>
              <a:rPr lang="ru-RU" sz="28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саморазвитию и самосовершенствованию </a:t>
            </a: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путем сознательного и активного присвоения нового социального опыта; </a:t>
            </a:r>
          </a:p>
          <a:p>
            <a:pPr algn="just" eaLnBrk="1" hangingPunct="1"/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совокупность способов действия учащегося, обеспечивающих его  способность к </a:t>
            </a:r>
            <a:r>
              <a:rPr lang="ru-RU" sz="28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самостоятельному усвоению новых знаний и умений, </a:t>
            </a: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включая организацию этого процесса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ChangeArrowheads="1"/>
          </p:cNvSpPr>
          <p:nvPr/>
        </p:nvSpPr>
        <p:spPr bwMode="gray">
          <a:xfrm>
            <a:off x="142875" y="0"/>
            <a:ext cx="8821738" cy="1189038"/>
          </a:xfrm>
          <a:prstGeom prst="roundRect">
            <a:avLst>
              <a:gd name="adj" fmla="val 49106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40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Некоторые примеры учебной</a:t>
            </a:r>
          </a:p>
          <a:p>
            <a:pPr algn="ctr"/>
            <a:r>
              <a:rPr lang="ru-RU" sz="40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376363"/>
            <a:ext cx="9144000" cy="5221287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2800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2800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ru-RU" sz="28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Использование наглядных моделей</a:t>
            </a: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схем, опорных конспектов.</a:t>
            </a:r>
          </a:p>
          <a:p>
            <a:pPr marL="609600" indent="-609600" algn="just" eaLnBrk="1" hangingPunct="1">
              <a:lnSpc>
                <a:spcPct val="80000"/>
              </a:lnSpc>
              <a:spcAft>
                <a:spcPct val="20000"/>
              </a:spcAft>
            </a:pPr>
            <a:r>
              <a:rPr lang="ru-RU" sz="28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Описание </a:t>
            </a: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грамматических, лексических свойств, закономерностей и т.д.</a:t>
            </a:r>
          </a:p>
          <a:p>
            <a:pPr marL="609600" indent="-609600" algn="just" eaLnBrk="1" hangingPunct="1">
              <a:lnSpc>
                <a:spcPct val="80000"/>
              </a:lnSpc>
              <a:spcAft>
                <a:spcPct val="20000"/>
              </a:spcAft>
            </a:pPr>
            <a:r>
              <a:rPr lang="ru-RU" sz="28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Конструирование и создание </a:t>
            </a: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таблиц, схем.</a:t>
            </a:r>
          </a:p>
          <a:p>
            <a:pPr marL="609600" indent="-609600" eaLnBrk="1" hangingPunct="1">
              <a:lnSpc>
                <a:spcPct val="80000"/>
              </a:lnSpc>
              <a:spcAft>
                <a:spcPct val="20000"/>
              </a:spcAft>
            </a:pPr>
            <a:endParaRPr lang="ru-RU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848872" cy="3682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               Приложение  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914400" y="857232"/>
            <a:ext cx="8229600" cy="4525962"/>
          </a:xfrm>
        </p:spPr>
        <p:txBody>
          <a:bodyPr>
            <a:normAutofit/>
          </a:bodyPr>
          <a:lstStyle/>
          <a:p>
            <a:pPr marL="514350" indent="-51435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Опорный конспект – «Мой день </a:t>
            </a:r>
            <a:r>
              <a:rPr lang="en-US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»</a:t>
            </a:r>
          </a:p>
        </p:txBody>
      </p:sp>
      <p:pic>
        <p:nvPicPr>
          <p:cNvPr id="4" name="Рисунок 3" descr="конспект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00226" y="1546035"/>
            <a:ext cx="4829228" cy="5311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43438" y="6643710"/>
            <a:ext cx="7500959" cy="1143000"/>
          </a:xfrm>
        </p:spPr>
        <p:txBody>
          <a:bodyPr>
            <a:noAutofit/>
          </a:bodyPr>
          <a:lstStyle/>
          <a:p>
            <a:endParaRPr lang="ru-RU" sz="4000" b="1" i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929066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5852" y="428604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Опорный конспект – «Мой день </a:t>
            </a:r>
            <a:r>
              <a:rPr lang="en-US" sz="3200" dirty="0" smtClean="0"/>
              <a:t>II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13" name="Рисунок 12" descr="конспект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060200"/>
            <a:ext cx="8143900" cy="5664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2285984" y="2928934"/>
            <a:ext cx="46815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Спасибо за внимание!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428736"/>
            <a:ext cx="885828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endParaRPr lang="ru-R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1221</TotalTime>
  <Words>192</Words>
  <Application>Microsoft Office PowerPoint</Application>
  <PresentationFormat>Экран (4:3)</PresentationFormat>
  <Paragraphs>41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           Формирование  базовой культуры личности  обучающихся на уроках английского языка      </vt:lpstr>
      <vt:lpstr>Слайд 2</vt:lpstr>
      <vt:lpstr>Слайд 3</vt:lpstr>
      <vt:lpstr>Слайд 4</vt:lpstr>
      <vt:lpstr>Универсальные учебные действия</vt:lpstr>
      <vt:lpstr>Слайд 6</vt:lpstr>
      <vt:lpstr>                  Приложение 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УНИВЕРСАЛЬНЫХ УЧЕБНЫХ ДЕЙСТВИЙ</dc:title>
  <dc:creator>1</dc:creator>
  <cp:lastModifiedBy>элит</cp:lastModifiedBy>
  <cp:revision>133</cp:revision>
  <dcterms:created xsi:type="dcterms:W3CDTF">2011-09-16T07:36:11Z</dcterms:created>
  <dcterms:modified xsi:type="dcterms:W3CDTF">2014-04-04T00:10:20Z</dcterms:modified>
</cp:coreProperties>
</file>