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69" r:id="rId18"/>
    <p:sldId id="270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34AA-BF64-45A2-9C81-338BEF99DAD9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DFF36-B823-4DF9-950D-306827C0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10" Type="http://schemas.openxmlformats.org/officeDocument/2006/relationships/image" Target="../media/image20.gif"/><Relationship Id="rId4" Type="http://schemas.openxmlformats.org/officeDocument/2006/relationships/image" Target="../media/image14.gif"/><Relationship Id="rId9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0%D1%80%D0%BE%D0%B4" TargetMode="External"/><Relationship Id="rId2" Type="http://schemas.openxmlformats.org/officeDocument/2006/relationships/hyperlink" Target="https://ru.wikipedia.org/wiki/%D0%93%D0%BE%D1%81%D1%83%D0%B4%D0%B0%D1%80%D1%81%D1%82%D0%B2%D0%B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1_%D0%B4%D0%B5%D0%BA%D0%B0%D0%B1%D1%80%D1%8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30_%D0%BD%D0%BE%D1%8F%D0%B1%D1%80%D1%8F" TargetMode="External"/><Relationship Id="rId4" Type="http://schemas.openxmlformats.org/officeDocument/2006/relationships/hyperlink" Target="https://ru.wikipedia.org/wiki/1993_%D0%B3%D0%BE%D0%B4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496944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Родина слово большое, большое!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Пусть не бывает на свете чудес,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сказать это слово с душою,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Глубже морей оно, выше небес!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62404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Символы прошлого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&amp;Kcy;&amp;ncy;&amp;yacy;&amp;zhcy;&amp;iecy;&amp;scy;&amp;kcy;&amp;ocy;-&amp;tcy;&amp;iecy;&amp;rcy;&amp;rcy;&amp;icy;&amp;tcy;&amp;ocy;&amp;rcy;&amp;icy;&amp;acy;&amp;lcy;&amp;softcy;&amp;ncy;&amp;acy;&amp;yacy; &amp;scy;&amp;icy;&amp;mcy;&amp;vcy;&amp;ocy;&amp;lcy;&amp;icy;&amp;kcy;&amp;acy; &amp;Pcy;&amp;ocy;&amp;dcy;&amp;ncy;&amp;iecy;&amp;pcy;&amp;rcy;&amp;ocy;&amp;vcy;&amp;soft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2448272" cy="19442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3140968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VI-VIII </a:t>
            </a:r>
            <a:r>
              <a:rPr lang="ru-RU" sz="1600" b="1" dirty="0" smtClean="0">
                <a:solidFill>
                  <a:srgbClr val="0070C0"/>
                </a:solidFill>
              </a:rPr>
              <a:t>вв.</a:t>
            </a: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Княжеско-территориальная символика. 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1508" name="Picture 4" descr="&amp;Gcy;&amp;iecy;&amp;rcy;&amp;bcy; &amp;Vcy;&amp;lcy;&amp;acy;&amp;dcy;&amp;icy;&amp;mcy;&amp;icy;&amp;rcy;&amp;ocy;-&amp;Scy;&amp;ucy;&amp;zcy;&amp;dcy;&amp;acy;&amp;lcy;&amp;softcy;&amp;scy;&amp;kcy;&amp;icy;&amp;khcy; &amp;kcy;&amp;ncy;&amp;yacy;&amp;zcy;&amp;ie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268760"/>
            <a:ext cx="1157089" cy="1360165"/>
          </a:xfrm>
          <a:prstGeom prst="rect">
            <a:avLst/>
          </a:prstGeom>
          <a:noFill/>
        </p:spPr>
      </p:pic>
      <p:pic>
        <p:nvPicPr>
          <p:cNvPr id="21510" name="Picture 6" descr="&amp;Scy;&amp;vcy;&amp;yacy;&amp;tcy;&amp;ocy;&amp;jcy; &amp;Gcy;&amp;iecy;&amp;ocy;&amp;rcy;&amp;gcy;&amp;icy;&amp;jcy; &amp;scy;&amp;ocy; &amp;shchcy;&amp;icy;&amp;tcy;&amp;ocy;&amp;m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68760"/>
            <a:ext cx="873249" cy="12881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19872" y="2708920"/>
            <a:ext cx="2458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Владимирская Русь. </a:t>
            </a:r>
            <a:r>
              <a:rPr lang="en-US" sz="1600" b="1" dirty="0" smtClean="0">
                <a:solidFill>
                  <a:srgbClr val="0070C0"/>
                </a:solidFill>
              </a:rPr>
              <a:t>XI </a:t>
            </a:r>
            <a:r>
              <a:rPr lang="ru-RU" sz="1600" b="1" dirty="0" smtClean="0">
                <a:solidFill>
                  <a:srgbClr val="0070C0"/>
                </a:solidFill>
              </a:rPr>
              <a:t>в. 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1512" name="Picture 8" descr="&amp;Gcy;&amp;iecy;&amp;rcy;&amp;bcy; &amp;icy;&amp;zcy; &amp;Tcy;&amp;icy;&amp;tcy;&amp;ucy;&amp;lcy;&amp;yacy;&amp;rcy;&amp;ncy;&amp;icy;&amp;kcy;&amp;acy; 1672 &amp;gcy;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96752"/>
            <a:ext cx="1584176" cy="15841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444208" y="2924944"/>
            <a:ext cx="22520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Русское </a:t>
            </a:r>
            <a:r>
              <a:rPr lang="ru-RU" sz="1600" b="1" dirty="0" smtClean="0">
                <a:solidFill>
                  <a:srgbClr val="0070C0"/>
                </a:solidFill>
              </a:rPr>
              <a:t>царство 1672 г.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1514" name="Picture 10" descr="&amp;Pcy;&amp;iecy;&amp;chcy;&amp;acy;&amp;tcy;&amp;softcy; &amp;Pcy;&amp;iecy;&amp;tcy;&amp;rcy;&amp;acy; I. &amp;Ncy;&amp;acy;&amp;chcy;&amp;acy;&amp;lcy;&amp;ocy; XVIII &amp;vcy;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933056"/>
            <a:ext cx="1427981" cy="144016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5445224"/>
            <a:ext cx="335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Российская империя начала XVIII в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21516" name="Picture 12" descr="&amp;Pcy;&amp;iecy;&amp;chcy;&amp;acy;&amp;tcy;&amp;softcy; &amp;Pcy;&amp;acy;&amp;vcy;&amp;lcy;&amp;acy; I 1799 &amp;gcy;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3861048"/>
            <a:ext cx="1512168" cy="1512168"/>
          </a:xfrm>
          <a:prstGeom prst="rect">
            <a:avLst/>
          </a:prstGeom>
          <a:noFill/>
        </p:spPr>
      </p:pic>
      <p:pic>
        <p:nvPicPr>
          <p:cNvPr id="21518" name="Picture 14" descr="&amp;Pcy;&amp;rcy;&amp;ocy;&amp;iecy;&amp;kcy;&amp;tcy; &quot;&amp;pcy;&amp;ocy;&amp;lcy;&amp;ncy;&amp;ocy;&amp;gcy;&amp;ocy;&quot; &amp;gcy;&amp;ocy;&amp;scy;&amp;ucy;&amp;dcy;&amp;acy;&amp;rcy;&amp;scy;&amp;tcy;&amp;vcy;&amp;iecy;&amp;ncy;&amp;ncy;&amp;ocy;&amp;gcy;&amp;ocy; &amp;gcy;&amp;iecy;&amp;rcy;&amp;bcy;&amp;acy; 1800 &amp;gcy;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3861048"/>
            <a:ext cx="1512168" cy="1512168"/>
          </a:xfrm>
          <a:prstGeom prst="rect">
            <a:avLst/>
          </a:prstGeom>
          <a:noFill/>
        </p:spPr>
      </p:pic>
      <p:pic>
        <p:nvPicPr>
          <p:cNvPr id="21520" name="Picture 16" descr="&amp;Gcy;&amp;iecy;&amp;rcy;&amp;bcy; &amp;Rcy;&amp;ocy;&amp;scy;&amp;scy;&amp;icy;&amp;jcy;&amp;scy;&amp;kcy;&amp;ocy;&amp;jcy; &amp;icy;&amp;mcy;&amp;pcy;&amp;iecy;&amp;rcy;&amp;icy;&amp;icy; &amp;pcy;&amp;iecy;&amp;rcy;&amp;vcy;&amp;ocy;&amp;jcy; &amp;pcy;&amp;ocy;&amp;lcy;&amp;ocy;&amp;vcy;&amp;icy;&amp;ncy;&amp;ycy; XIX &amp;vcy;&amp;iecy;&amp;kcy;&amp;a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3429000"/>
            <a:ext cx="1944216" cy="1440160"/>
          </a:xfrm>
          <a:prstGeom prst="rect">
            <a:avLst/>
          </a:prstGeom>
          <a:noFill/>
        </p:spPr>
      </p:pic>
      <p:pic>
        <p:nvPicPr>
          <p:cNvPr id="21522" name="Picture 18" descr="&amp;Gcy;&amp;iecy;&amp;rcy;&amp;bcy; &amp;Rcy;&amp;ocy;&amp;scy;&amp;scy;&amp;icy;&amp;jcy;&amp;scy;&amp;kcy;&amp;ocy;&amp;jcy; &amp;icy;&amp;mcy;&amp;pcy;&amp;iecy;&amp;rcy;&amp;icy;&amp;icy; 1856 &amp;gcy;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5013176"/>
            <a:ext cx="1512168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3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3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3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3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3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3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3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3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6750" y="116632"/>
            <a:ext cx="593803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Народы России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Россия </a:t>
            </a:r>
            <a:r>
              <a:rPr lang="ru-RU" sz="3200" b="1" u="sng" dirty="0" smtClean="0">
                <a:solidFill>
                  <a:srgbClr val="C00000"/>
                </a:solidFill>
                <a:hlinkClick r:id="rId2" tooltip="Государство"/>
              </a:rPr>
              <a:t>–</a:t>
            </a:r>
            <a:r>
              <a:rPr lang="ru-RU" sz="3200" b="1" dirty="0" smtClean="0">
                <a:solidFill>
                  <a:srgbClr val="C00000"/>
                </a:solidFill>
              </a:rPr>
              <a:t> многонациональное государство. </a:t>
            </a:r>
            <a:r>
              <a:rPr lang="ru-RU" sz="3200" b="1" dirty="0" smtClean="0">
                <a:solidFill>
                  <a:srgbClr val="C00000"/>
                </a:solidFill>
              </a:rPr>
              <a:t>На её территории проживает более 180 </a:t>
            </a:r>
            <a:r>
              <a:rPr lang="ru-RU" sz="3200" b="1" dirty="0" smtClean="0">
                <a:solidFill>
                  <a:srgbClr val="C00000"/>
                </a:solidFill>
                <a:hlinkClick r:id="rId3" tooltip="Народ"/>
              </a:rPr>
              <a:t>народов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2530" name="Picture 2" descr="http://im0-tub-ru.yandex.net/i?id=bd1667802bfea95103892bea65d53280-03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68960"/>
            <a:ext cx="4320480" cy="3600400"/>
          </a:xfrm>
          <a:prstGeom prst="rect">
            <a:avLst/>
          </a:prstGeom>
          <a:noFill/>
        </p:spPr>
      </p:pic>
      <p:pic>
        <p:nvPicPr>
          <p:cNvPr id="22532" name="Picture 4" descr="http://im0-tub-ru.yandex.net/i?id=73600e05e90de4e729e30948521db7d8-41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068960"/>
            <a:ext cx="4104456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93803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Народы России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268760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нашей стране живут люди разных культур и разных  убеждений. Россия стала такой большой именно потому, что разрешала людям быть разными.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 нашей стране всегда считалось естественным,  что её граждане принадлежат к разным народам и религиям. Самое главное, что есть в России – это её люди.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3560" name="Picture 8" descr="http://im0-tub-ru.yandex.net/i?id=4ffd8f427221c015405c78931499f24e-114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17032"/>
            <a:ext cx="2736304" cy="2808312"/>
          </a:xfrm>
          <a:prstGeom prst="rect">
            <a:avLst/>
          </a:prstGeom>
          <a:noFill/>
        </p:spPr>
      </p:pic>
      <p:pic>
        <p:nvPicPr>
          <p:cNvPr id="23562" name="Picture 10" descr="http://im0-tub-ru.yandex.net/i?id=53253d010adfdb5eca9603a47f6e4269-74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717032"/>
            <a:ext cx="2808312" cy="2808312"/>
          </a:xfrm>
          <a:prstGeom prst="rect">
            <a:avLst/>
          </a:prstGeom>
          <a:noFill/>
        </p:spPr>
      </p:pic>
      <p:pic>
        <p:nvPicPr>
          <p:cNvPr id="23564" name="Picture 12" descr="http://im0-tub-ru.yandex.net/i?id=0e60a54d5723029788287d21c44ef730-142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717032"/>
            <a:ext cx="2592288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38638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Национальная культура – это национальная память народа, то, что выделяет данный народ в ряду других, хранит человека от обезличивания, позволяет ему ощутить связь времен и поколений, получить духовную поддержку и жизненную опору.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708920"/>
            <a:ext cx="8892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«Традиция», «обычай», «обряд» - важнейшие элементы культуры каждого народа , эти слова всем знакомы, вызывают в памяти определённые ассоциации и обычно бывают связаны с воспоминаниями о той, «ушедшей Руси</a:t>
            </a:r>
            <a:r>
              <a:rPr lang="ru-RU" sz="2000" b="1" dirty="0" smtClean="0">
                <a:solidFill>
                  <a:srgbClr val="002060"/>
                </a:solidFill>
              </a:rPr>
              <a:t>».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http://im0-tub-ru.yandex.net/i?id=636e100227b624d467c22d44832d57d2-103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2520280" cy="2232248"/>
          </a:xfrm>
          <a:prstGeom prst="rect">
            <a:avLst/>
          </a:prstGeom>
          <a:noFill/>
        </p:spPr>
      </p:pic>
      <p:pic>
        <p:nvPicPr>
          <p:cNvPr id="25604" name="Picture 4" descr="http://im0-tub-ru.yandex.net/i?id=599357480e7f756cea2056c3cab07934-142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49080"/>
            <a:ext cx="2664296" cy="2160240"/>
          </a:xfrm>
          <a:prstGeom prst="rect">
            <a:avLst/>
          </a:prstGeom>
          <a:noFill/>
        </p:spPr>
      </p:pic>
      <p:pic>
        <p:nvPicPr>
          <p:cNvPr id="25608" name="Picture 8" descr="&amp;Ncy;&amp;ocy;&amp;vcy;&amp;ocy;&amp;scy;&amp;tcy;&amp;icy; NEWSru.com :: &amp;Ocy;&amp;scy;&amp;ucy;&amp;zhcy;&amp;dcy;&amp;acy;&amp;yacy; &amp;gcy;&amp;acy;&amp;dcy;&amp;acy;&amp;ncy;&amp;icy;&amp;yacy; &amp;ncy;&amp;acy; &amp;Scy;&amp;vcy;&amp;yacy;&amp;tcy;&amp;kcy;&amp;icy;, &amp;TScy;&amp;iecy;&amp;rcy;&amp;kcy;&amp;ocy;&amp;vcy;&amp;softcy; &amp;pcy;&amp;rcy;&amp;icy;&amp;zcy;&amp;ycy;&amp;vcy;&amp;acy;&amp;iecy;&amp;tcy; &amp;kcy; &quot;&amp;tcy;&amp;iecy;&amp;khcy;&amp;ncy;&amp;icy;&amp;kcy;&amp;iecy; &amp;bcy;&amp;iecy;&amp;zcy;&amp;ocy;&amp;pcy;&amp;acy;&amp;scy;&amp;ncy;&amp;ocy;&amp;scy;&amp;tcy;&amp;icy;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149080"/>
            <a:ext cx="2736304" cy="22048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386381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Традиции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52" name="Picture 4" descr="&amp;Tcy;&amp;rcy;&amp;acy;&amp;dcy;&amp;icy;&amp;tscy;&amp;icy;&amp;icy; &amp;rcy;&amp;ucy;&amp;scy;&amp;scy;&amp;kcy;&amp;ocy;&amp;gcy;&amp;ocy; &amp;ncy;&amp;acy;&amp;rcy;&amp;ocy;&amp;dcy;&amp;acy; - &amp;Rcy;&amp;ucy;&amp;scy;&amp;scy;&amp;kcy;&amp;icy;&amp;jcy; &amp;ncy;&amp;acy;&amp;rcy;&amp;ocy;&amp;dcy; - &amp;Rcy;&amp;ucy;&amp;scy;&amp;scy;&amp;kcy;&amp;icy;&amp;jcy; &amp;ncy;&amp;acy;&amp;rcy;&amp;ocy;&amp;dcy; - &amp;Fcy;&amp;ocy;&amp;tcy;&amp;ocy; &amp;pcy;&amp;ocy; &amp;icy;&amp;scy;&amp;tcy;&amp;ocy;&amp;r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672408" cy="3068960"/>
          </a:xfrm>
          <a:prstGeom prst="rect">
            <a:avLst/>
          </a:prstGeom>
          <a:noFill/>
        </p:spPr>
      </p:pic>
      <p:pic>
        <p:nvPicPr>
          <p:cNvPr id="27654" name="Picture 6" descr="&amp;Ocy;&amp;bcy;&amp;ycy;&amp;chcy;&amp;acy;&amp;icy; &amp;icy; &amp;tcy;&amp;rcy;&amp;acy;&amp;dcy;&amp;icy;&amp;tscy;&amp;icy;&amp;icy; &amp;rcy;&amp;ucy;&amp;scy;&amp;scy;&amp;kcy;&amp;ocy;&amp;gcy;&amp;ocy; &amp;ncy;&amp;acy;&amp;rcy;&amp;ocy;&amp;dcy;&amp;acy; &amp;Dcy;&amp;iecy;&amp;tcy;&amp;scy;&amp;kcy;&amp;icy;&amp;jcy; &amp;scy;&amp;acy;&amp;d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492896"/>
            <a:ext cx="3240360" cy="2952328"/>
          </a:xfrm>
          <a:prstGeom prst="rect">
            <a:avLst/>
          </a:prstGeom>
          <a:noFill/>
        </p:spPr>
      </p:pic>
      <p:pic>
        <p:nvPicPr>
          <p:cNvPr id="27656" name="Picture 8" descr="&amp;Ncy;&amp;iecy; &amp;scy; &amp;mcy;&amp;iecy;&amp;ncy;&amp;softcy;&amp;shcy;&amp;icy;&amp;mcy; &amp;rcy;&amp;acy;&amp;zcy;&amp;mcy;&amp;acy;&amp;khcy;&amp;ocy;&amp;mcy; &amp;ocy;&amp;tcy;&amp;mcy;&amp;iecy;&amp;chcy;&amp;acy;&amp;lcy;&amp;acy;&amp;scy;&amp;softcy; &amp;icy; &amp;Pcy;&amp;acy;&amp;scy;&amp;khcy;&amp;acy;, &amp;icy; &amp;khcy;&amp;ocy;&amp;tcy;&amp;yacy; &amp;ecy;&amp;tcy;&amp;ocy; &amp;tscy;&amp;iecy;&amp;rcy;&amp;kcy;&amp;ocy;&amp;vcy;&amp;ncy;&amp;ycy;&amp;jcy; - &amp;Kcy;&amp;acy;&amp;rcy;&amp;tcy;&amp;icy;&amp;ncy;&amp;kcy;&amp;acy; 4265/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717032"/>
            <a:ext cx="3816424" cy="287846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386381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Традиции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 descr="&amp;Mcy;&amp;acy;&amp;scy;&amp;lcy;&amp;iecy;&amp;ncy;&amp;ncy;&amp;icy;&amp;tscy;&amp;acy; &amp;vcy; 2011&amp;gcy; &amp;Scy;&amp;Icy;&amp;Ncy;&amp;IEcy;&amp;Rcy;&amp;Gcy;&amp;I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528392" cy="3096344"/>
          </a:xfrm>
          <a:prstGeom prst="rect">
            <a:avLst/>
          </a:prstGeom>
          <a:noFill/>
        </p:spPr>
      </p:pic>
      <p:pic>
        <p:nvPicPr>
          <p:cNvPr id="28676" name="Picture 4" descr="&amp;Fcy;&amp;ocy;&amp;tcy;&amp;ocy;&amp;gcy;&amp;rcy;&amp;acy;&amp;fcy;&amp;icy;&amp;icy; &amp;icy;&amp;zcy; &amp;fcy;&amp;ocy;&amp;tcy;&amp;ocy;&amp;kcy;&amp;ncy;&amp;icy;&amp;gcy;&amp;icy;. &amp;Kcy;&amp;rcy;&amp;iecy;&amp;shchcy;&amp;iecy;&amp;ncy;&amp;icy;&amp;iecy;. &amp;Pcy;&amp;ocy;&amp;lcy;&amp;iecy;&amp;zcy;&amp;ncy;&amp;acy;&amp;yacy; &amp;scy;&amp;scy;&amp;ycy;&amp;lcy;&amp;kcy;&amp;acy;. - 17 &amp;Mcy;&amp;acy;&amp;rcy;&amp;tcy;&amp;acy; 2014 - Blog - Kante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556792"/>
            <a:ext cx="3312368" cy="2979712"/>
          </a:xfrm>
          <a:prstGeom prst="rect">
            <a:avLst/>
          </a:prstGeom>
          <a:noFill/>
        </p:spPr>
      </p:pic>
      <p:pic>
        <p:nvPicPr>
          <p:cNvPr id="28678" name="Picture 6" descr="&amp;Ocy;&amp;rcy;&amp;gcy;&amp;acy;&amp;ncy;&amp;icy;&amp;zcy;&amp;ucy;&amp;iecy;&amp;mcy; &amp;bcy;&amp;yucy;&amp;dcy;&amp;zhcy;&amp;iecy;&amp;tcy;&amp;ncy;&amp;ucy;&amp;yucy; &amp;scy;&amp;vcy;&amp;acy;&amp;dcy;&amp;softcy;&amp;bcy;&amp;ucy; :: &amp;Scy;&amp;vcy;&amp;acy;&amp;dcy;&amp;softcy;&amp;bcy;&amp;acy; :: &amp;Ocy;&amp;chcy;&amp;acy;&amp;rcy;&amp;ocy;&amp;vcy;&amp;acy;&amp;ncy;&amp;icy;&amp;ie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708920"/>
            <a:ext cx="3096344" cy="2808312"/>
          </a:xfrm>
          <a:prstGeom prst="rect">
            <a:avLst/>
          </a:prstGeom>
          <a:noFill/>
        </p:spPr>
      </p:pic>
      <p:pic>
        <p:nvPicPr>
          <p:cNvPr id="28680" name="Picture 8" descr="historyforenglish - Breaking stereotypes about Russ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573016"/>
            <a:ext cx="3096344" cy="28361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38613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Патриотизм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Патриотизм (от греч. patriótes — соотечественник, patrís — родина, отечество), любовь к отечеству, преданность ему, стремление своими действиями служить его интересам.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3691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Патриот,  </a:t>
            </a:r>
            <a:r>
              <a:rPr lang="ru-RU" sz="2400" b="1" dirty="0" smtClean="0">
                <a:solidFill>
                  <a:srgbClr val="002060"/>
                </a:solidFill>
              </a:rPr>
              <a:t>(греч. patriotes - земляк). человек, преданный своему народу, любящий свое отечество, готовый на жертвы и совершающий подвиги во имя интересов своей родины.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pt4web.ru/images/1469/43643/640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136904" cy="51125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5614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Патриоты России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pt4web.ru/images/1469/43643/640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352928" cy="52200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68021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Патриоты России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68021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Патриоты России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22" name="Picture 2" descr="WM-Forum.Info &amp;Bcy;&amp;icy;&amp;acy;&amp;tcy;&amp;lcy;&amp;ocy;&amp;ncy;, &amp;lcy;&amp;ycy;&amp;zhcy;&amp;ncy;&amp;ycy;&amp;iecy; &amp;gcy;&amp;ocy;&amp;n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051448" cy="3096344"/>
          </a:xfrm>
          <a:prstGeom prst="rect">
            <a:avLst/>
          </a:prstGeom>
          <a:noFill/>
        </p:spPr>
      </p:pic>
      <p:pic>
        <p:nvPicPr>
          <p:cNvPr id="30724" name="Picture 4" descr="&amp;Vcy;&amp;scy;&amp;iecy; &amp;fcy;&amp;iecy;&amp;scy;&amp;tcy;&amp;icy;&amp;vcy;&amp;acy;&amp;lcy;&amp;icy; &amp;Rcy;&amp;ocy;&amp;scy;&amp;scy;&amp;icy;&amp;icy; 2011-2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564904"/>
            <a:ext cx="3024336" cy="3096344"/>
          </a:xfrm>
          <a:prstGeom prst="rect">
            <a:avLst/>
          </a:prstGeom>
          <a:noFill/>
        </p:spPr>
      </p:pic>
      <p:pic>
        <p:nvPicPr>
          <p:cNvPr id="30726" name="Picture 6" descr="&amp;Rcy;&amp;ocy;&amp;scy;&amp;scy;&amp;icy;&amp;jcy;&amp;scy;&amp;kcy;&amp;icy;&amp;iecy; &amp;acy;&amp;tcy;&amp;lcy;&amp;iecy;&amp;tcy;&amp;kcy;&amp;icy; &amp;dcy;&amp;ocy;&amp;tcy;&amp;yacy;&amp;ncy;&amp;ucy;&amp;lcy;&amp;icy;&amp;scy;&amp;softcy; &amp;dcy;&amp;ocy; &amp;bcy;&amp;rcy;&amp;icy;&amp;lcy;&amp;lcy;&amp;icy;&amp;acy;&amp;ncy;&amp;tcy;&amp;ocy;&amp;vcy; - &amp;vcy;&amp;icy;&amp;dcy;&amp;iecy;&amp;ocy; - &amp;Scy;&amp;pcy;&amp;ocy;&amp;rcy;&amp;tcy; Mail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501008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31662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задача – любить, беречь, гордиться и прославлять свою страну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3" y="188641"/>
            <a:ext cx="8784976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нем умещается ровно полмира: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Мама и папа, соседи, друзья.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родимый, родная квартира,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Бабушка, школа, котенок … и я.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864096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Зайчик солнечный в ладошке,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Куст сирени за окошком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на щечке родинка –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тоже Родина.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04248" y="5589240"/>
            <a:ext cx="1782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Татьяна Бокова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35292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РОССИЯ – </a:t>
            </a:r>
            <a:r>
              <a:rPr lang="ru-RU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Родина моя</a:t>
            </a:r>
            <a:r>
              <a:rPr lang="ru-RU" sz="1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1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&amp;Gcy;&amp;rcy;&amp;ucy;&amp;zcy;&amp;ocy;&amp;pcy;&amp;iecy;&amp;rcy;&amp;iecy;&amp;vcy;&amp;ocy;&amp;zcy;&amp;kcy;&amp;icy; &amp;pcy;&amp;ocy; &amp;Rcy;&amp;ocy;&amp;scy;&amp;scy;&amp;icy;&amp;icy;: &amp;gcy;&amp;rcy;&amp;ucy;&amp;zcy;&amp;ocy;&amp;pcy;&amp;iecy;&amp;rcy;&amp;iecy;&amp;vcy;&amp;ocy;&amp;zcy;&amp;kcy;&amp;icy; &amp;pcy;&amp;ocy; &amp;Mcy;&amp;ocy;&amp;scy;&amp;kcy;&amp;vcy;&amp;iecy;, &amp;Scy;&amp;acy;&amp;ncy;&amp;kcy;&amp;tcy;-&amp;Pcy;&amp;iecy;&amp;tcy;&amp;iecy;&amp;rcy;&amp;bcy;&amp;ucy;&amp;rcy;&amp;gcy;&amp;ucy; &amp;icy; &amp;dcy;&amp;rcy;&amp;ucy;&amp;gcy;&amp;icy;&amp;mcy; &amp;gcy;&amp;ocy;&amp;rcy;&amp;ocy;&amp;dcy;&amp;acy;&amp;mcy; &amp;Pcy;&amp;iecy;&amp;rcy;&amp;iecy;&amp;vcy;&amp;ocy;&amp;zcy;&amp;kcy;&amp;acy; &amp;gcy;&amp;rcy;&amp;ucy;&amp;z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181725" cy="34563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5373216"/>
            <a:ext cx="81369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РОССИЙСКАЯ ФЕДЕРАЦИЯ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16561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332656"/>
            <a:ext cx="4526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Киевская Русь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6"/>
            <a:ext cx="4949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Страна городов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2132856"/>
            <a:ext cx="3279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Московия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3140968"/>
            <a:ext cx="65457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Российская империя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1669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СССР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5301208"/>
            <a:ext cx="7243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Российская федерация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ssia.auto-maps.com/maps/map_of_Russia_and_%20neighboring_countr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656"/>
            <a:ext cx="8606760" cy="61926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5209" y="2967335"/>
            <a:ext cx="5133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Границы России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32909" y="476672"/>
            <a:ext cx="5317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Символы России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http://www.gov.ru/main/img/logo_simv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3816424" cy="36724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5976" y="1700809"/>
            <a:ext cx="4531112" cy="31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Россия — священная наша держава,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Россия — любимая наша страна.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Могучая воля, великая слава —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Твоё достоянье на все времена!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Славься, Отечество наше свободное,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Братских народов союз вековой,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Предками данная мудрость народная!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Славься, страна! Мы гордимся тобой!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941168"/>
            <a:ext cx="353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Действует с 25 декабря 2000 года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276872"/>
            <a:ext cx="1802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3" tooltip="11 декабря"/>
              </a:rPr>
              <a:t>11 декабря</a:t>
            </a:r>
            <a:r>
              <a:rPr lang="ru-RU" dirty="0" smtClean="0"/>
              <a:t> </a:t>
            </a:r>
            <a:r>
              <a:rPr lang="ru-RU" dirty="0" smtClean="0">
                <a:hlinkClick r:id="rId4" tooltip="1993 год"/>
              </a:rPr>
              <a:t>1993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6165304"/>
            <a:ext cx="218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tooltip="30 ноября"/>
              </a:rPr>
              <a:t>30 ноября</a:t>
            </a:r>
            <a:r>
              <a:rPr lang="ru-RU" dirty="0" smtClean="0"/>
              <a:t> </a:t>
            </a:r>
            <a:r>
              <a:rPr lang="ru-RU" dirty="0" smtClean="0">
                <a:hlinkClick r:id="rId4" tooltip="1993 год"/>
              </a:rPr>
              <a:t>1993 года</a:t>
            </a:r>
            <a:endParaRPr lang="ru-RU" dirty="0"/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6632"/>
            <a:ext cx="6240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Символы прошлого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482" name="AutoShape 2" descr="&amp;Tcy;&amp;rcy;&amp;iecy;&amp;khcy;&amp;vcy;&amp;ocy;&amp;scy;&amp;tcy;&amp;ncy;&amp;ycy;&amp;jcy; &amp;scy;&amp;tcy;&amp;yacy;&amp;gcy; &amp;scy; &quot;&amp;dcy;&amp;vcy;&amp;ucy;&amp;zcy;&amp;ucy;&amp;bcy;&amp;tscy;&amp;iecy;&amp;mcy;&quot; &amp;Scy;&amp;vcy;&amp;yacy;&amp;tcy;&amp;ocy;&amp;scy;&amp;lcy;&amp;acy;&amp;vcy;&amp;acy;"/>
          <p:cNvSpPr>
            <a:spLocks noChangeAspect="1" noChangeArrowheads="1"/>
          </p:cNvSpPr>
          <p:nvPr/>
        </p:nvSpPr>
        <p:spPr bwMode="auto">
          <a:xfrm>
            <a:off x="155575" y="-449263"/>
            <a:ext cx="1247775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&quot;&amp;Vcy;&amp;iecy;&amp;lcy;&amp;icy;&amp;kcy;&amp;icy;&amp;jcy; &amp;scy;&amp;tcy;&amp;yacy;&amp;gcy;&quot; &amp;Icy;&amp;vcy;&amp;acy;&amp;ncy;&amp;acy; &amp;Gcy;&amp;rcy;&amp;ocy;&amp;zcy;&amp;ncy;&amp;ocy;&amp;g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2232248" cy="16561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420888"/>
            <a:ext cx="35750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"Великий стяг" Ивана Грозного 1560 г.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0486" name="Picture 6" descr="&amp;Gcy;&amp;iecy;&amp;rcy;&amp;bcy;&amp;ocy;&amp;vcy;&amp;ocy;&amp;iecy; &amp;zcy;&amp;ncy;&amp;acy;&amp;mcy;&amp;yacy; 1696 &amp;gcy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908720"/>
            <a:ext cx="2160240" cy="16561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63888" y="2420888"/>
            <a:ext cx="22261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Гербовое знамя 1696 г.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0488" name="Picture 8" descr="&quot;&amp;Pcy;&amp;iecy;&amp;rcy;&amp;vcy;&amp;ycy;&amp;jcy;&quot; &amp;fcy;&amp;lcy;&amp;acy;&amp;gcy; &amp;Pcy;&amp;iecy;&amp;tcy;&amp;rcy;&amp;acy; I &amp;icy;&amp;zcy;  &quot;&amp;Kcy;&amp;ncy;&amp;icy;&amp;gcy;&amp;icy; &amp;ocy; &amp;fcy;&amp;lcy;&amp;acy;&amp;gcy;&amp;acy;&amp;khcy;&quot; &amp;Kcy;. &amp;Acy;&amp;lcy;&amp;yacy;&amp;rcy;&amp;dcy;&amp;a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24944"/>
            <a:ext cx="2160240" cy="147446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07504" y="4509120"/>
            <a:ext cx="27765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Первый флаг (1693 г.) Петра </a:t>
            </a:r>
            <a:r>
              <a:rPr lang="en-US" sz="1600" b="1" dirty="0" smtClean="0">
                <a:solidFill>
                  <a:srgbClr val="0070C0"/>
                </a:solidFill>
              </a:rPr>
              <a:t>I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0490" name="Picture 10" descr="&amp;Gcy;&amp;ocy;&amp;scy;&amp;ucy;&amp;dcy;&amp;acy;&amp;rcy;&amp;scy;&amp;tcy;&amp;vcy;&amp;iecy;&amp;ncy;&amp;ncy;&amp;ycy;&amp;jcy;  (&amp;ncy;&amp;acy;&amp;rcy;&amp;ocy;&amp;dcy;&amp;ncy;&amp;ycy;&amp;jcy;) &amp;fcy;&amp;lcy;&amp;acy;&amp;gcy; &amp;Rcy;&amp;ocy;&amp;scy;&amp;scy;&amp;icy;&amp;jcy;&amp;scy;&amp;kcy;&amp;ocy;&amp;jcy; &amp;icy;&amp;mcy;&amp;pcy;&amp;iecy;&amp;rcy;&amp;icy;&amp;icy; 1858&amp;gcy;&amp;ocy;&amp;d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708920"/>
            <a:ext cx="1872208" cy="194421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843808" y="4221088"/>
            <a:ext cx="28627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Государственный 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флаг 1858 г.</a:t>
            </a: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20492" name="Picture 12" descr="&amp;Gcy;&amp;ocy;&amp;scy;&amp;ucy;&amp;dcy;&amp;acy;&amp;rcy;&amp;scy;&amp;tcy;&amp;vcy;&amp;iecy;&amp;ncy;&amp;ncy;&amp;ycy;&amp;jcy; &amp;fcy;&amp;lcy;&amp;acy;&amp;gcy; &amp;Rcy;&amp;ocy;&amp;scy;&amp;scy;&amp;icy;&amp;icy; 1914 &amp;gcy;&amp;ocy;&amp;dcy;&amp;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376264" cy="201622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084168" y="3789040"/>
            <a:ext cx="2862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Государственный 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флаг 1914 г.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0494" name="Picture 14" descr="&amp;Fcy;&amp;lcy;&amp;acy;&amp;gcy; &amp;rcy;&amp;iecy;&amp;scy;&amp;pcy;&amp;ucy;&amp;bcy;&amp;lcy;&amp;icy;&amp;kcy;&amp;acy;&amp;ncy;&amp;scy;&amp;kcy;&amp;ocy;&amp;jcy; &amp;Rcy;&amp;ocy;&amp;scy;&amp;scy;&amp;icy;&amp;icy; 1917 &amp;gcy;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5157192"/>
            <a:ext cx="1728192" cy="103517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67544" y="6093296"/>
            <a:ext cx="3510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Флаг республиканской России 1917 г.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20496" name="Picture 16" descr="&amp;Fcy;&amp;lcy;&amp;acy;&amp;gcy; &amp;Rcy;&amp;Scy;&amp;Fcy;&amp;Scy;&amp;Rcy; 1918 &amp;gcy;&amp;ocy;&amp;dcy;&amp;acy; (&amp;vcy;&amp;acy;&amp;rcy;.1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4797152"/>
            <a:ext cx="1944216" cy="115212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4788024" y="6021288"/>
            <a:ext cx="34448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Государственный флаг РСФСР 1918 г.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3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3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3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3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3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3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1" grpId="0"/>
      <p:bldP spid="13" grpId="0"/>
      <p:bldP spid="15" grpId="0"/>
      <p:bldP spid="17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350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2014-09-08T17:47:24Z</dcterms:created>
  <dcterms:modified xsi:type="dcterms:W3CDTF">2014-09-16T20:12:52Z</dcterms:modified>
</cp:coreProperties>
</file>