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1" y="3539865"/>
            <a:ext cx="5114779"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D7F8E6C-B547-4528-9873-3C5287AC38E3}" type="datetimeFigureOut">
              <a:rPr lang="ru-RU" smtClean="0"/>
              <a:pPr/>
              <a:t>03.12.2014</a:t>
            </a:fld>
            <a:endParaRPr lang="ru-RU"/>
          </a:p>
        </p:txBody>
      </p:sp>
      <p:sp>
        <p:nvSpPr>
          <p:cNvPr id="18" name="Нижний колонтитул 17"/>
          <p:cNvSpPr>
            <a:spLocks noGrp="1"/>
          </p:cNvSpPr>
          <p:nvPr>
            <p:ph type="ftr" sz="quarter" idx="11"/>
          </p:nvPr>
        </p:nvSpPr>
        <p:spPr>
          <a:xfrm>
            <a:off x="2819400" y="6557946"/>
            <a:ext cx="2927723"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CDCF382-C873-4D83-A035-BC8DAAF89FA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D7F8E6C-B547-4528-9873-3C5287AC38E3}" type="datetimeFigureOut">
              <a:rPr lang="ru-RU" smtClean="0"/>
              <a:pPr/>
              <a:t>03.12.2014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CDCF382-C873-4D83-A035-BC8DAAF89FA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6"/>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3"/>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0D7F8E6C-B547-4528-9873-3C5287AC38E3}" type="datetimeFigureOut">
              <a:rPr lang="ru-RU" smtClean="0"/>
              <a:pPr/>
              <a:t>03.12.2014</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CDCF382-C873-4D83-A035-BC8DAAF89FA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D7F8E6C-B547-4528-9873-3C5287AC38E3}" type="datetimeFigureOut">
              <a:rPr lang="ru-RU" smtClean="0"/>
              <a:pPr/>
              <a:t>03.12.2014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CDCF382-C873-4D83-A035-BC8DAAF89FA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8"/>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1"/>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9" y="6556810"/>
            <a:ext cx="2002464" cy="226902"/>
          </a:xfrm>
        </p:spPr>
        <p:txBody>
          <a:bodyPr bIns="0" anchor="b"/>
          <a:lstStyle>
            <a:lvl1pPr>
              <a:defRPr>
                <a:solidFill>
                  <a:schemeClr val="tx2"/>
                </a:solidFill>
              </a:defRPr>
            </a:lvl1pPr>
            <a:extLst/>
          </a:lstStyle>
          <a:p>
            <a:fld id="{0D7F8E6C-B547-4528-9873-3C5287AC38E3}" type="datetimeFigureOut">
              <a:rPr lang="ru-RU" smtClean="0"/>
              <a:pPr/>
              <a:t>03.12.2014</a:t>
            </a:fld>
            <a:endParaRPr lang="ru-RU"/>
          </a:p>
        </p:txBody>
      </p:sp>
      <p:sp>
        <p:nvSpPr>
          <p:cNvPr id="5" name="Нижний колонтитул 4"/>
          <p:cNvSpPr>
            <a:spLocks noGrp="1"/>
          </p:cNvSpPr>
          <p:nvPr>
            <p:ph type="ftr" sz="quarter" idx="11"/>
          </p:nvPr>
        </p:nvSpPr>
        <p:spPr>
          <a:xfrm>
            <a:off x="1735359"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2CDCF382-C873-4D83-A035-BC8DAAF89FA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1"/>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1"/>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D7F8E6C-B547-4528-9873-3C5287AC38E3}" type="datetimeFigureOut">
              <a:rPr lang="ru-RU" smtClean="0"/>
              <a:pPr/>
              <a:t>03.12.2014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CDCF382-C873-4D83-A035-BC8DAAF89FA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D7F8E6C-B547-4528-9873-3C5287AC38E3}" type="datetimeFigureOut">
              <a:rPr lang="ru-RU" smtClean="0"/>
              <a:pPr/>
              <a:t>03.12.2014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CDCF382-C873-4D83-A035-BC8DAAF89FA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0D7F8E6C-B547-4528-9873-3C5287AC38E3}" type="datetimeFigureOut">
              <a:rPr lang="ru-RU" smtClean="0"/>
              <a:pPr/>
              <a:t>03.12.2014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CDCF382-C873-4D83-A035-BC8DAAF89FA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0D7F8E6C-B547-4528-9873-3C5287AC38E3}" type="datetimeFigureOut">
              <a:rPr lang="ru-RU" smtClean="0"/>
              <a:pPr/>
              <a:t>03.12.2014</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2CDCF382-C873-4D83-A035-BC8DAAF89FA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7"/>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1"/>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D7F8E6C-B547-4528-9873-3C5287AC38E3}" type="datetimeFigureOut">
              <a:rPr lang="ru-RU" smtClean="0"/>
              <a:pPr/>
              <a:t>03.12.2014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CDCF382-C873-4D83-A035-BC8DAAF89FA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70" y="1004669"/>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7" y="998817"/>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9"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9"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0D7F8E6C-B547-4528-9873-3C5287AC38E3}" type="datetimeFigureOut">
              <a:rPr lang="ru-RU" smtClean="0"/>
              <a:pPr/>
              <a:t>03.12.2014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CDCF382-C873-4D83-A035-BC8DAAF89FA7}" type="slidenum">
              <a:rPr lang="ru-RU" smtClean="0"/>
              <a:pPr/>
              <a:t>‹#›</a:t>
            </a:fld>
            <a:endParaRPr lang="ru-RU"/>
          </a:p>
        </p:txBody>
      </p:sp>
      <p:sp>
        <p:nvSpPr>
          <p:cNvPr id="10" name="Рисунок 9"/>
          <p:cNvSpPr>
            <a:spLocks noGrp="1"/>
          </p:cNvSpPr>
          <p:nvPr>
            <p:ph type="pic" idx="1"/>
          </p:nvPr>
        </p:nvSpPr>
        <p:spPr>
          <a:xfrm>
            <a:off x="663683"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D7F8E6C-B547-4528-9873-3C5287AC38E3}" type="datetimeFigureOut">
              <a:rPr lang="ru-RU" smtClean="0"/>
              <a:pPr/>
              <a:t>03.12.2014</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CDCF382-C873-4D83-A035-BC8DAAF89FA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sz="5400" cap="none" dirty="0" smtClean="0"/>
              <a:t>Тургенев </a:t>
            </a:r>
            <a:br>
              <a:rPr lang="ru-RU" sz="5400" cap="none" dirty="0" smtClean="0"/>
            </a:br>
            <a:r>
              <a:rPr lang="ru-RU" sz="5400" cap="none" dirty="0" smtClean="0"/>
              <a:t>Иван Сергеевич</a:t>
            </a:r>
            <a:endParaRPr lang="ru-RU" sz="5400" cap="none" dirty="0"/>
          </a:p>
        </p:txBody>
      </p:sp>
      <p:sp>
        <p:nvSpPr>
          <p:cNvPr id="3" name="Подзаголовок 2"/>
          <p:cNvSpPr>
            <a:spLocks noGrp="1"/>
          </p:cNvSpPr>
          <p:nvPr>
            <p:ph type="subTitle" idx="1"/>
          </p:nvPr>
        </p:nvSpPr>
        <p:spPr>
          <a:xfrm>
            <a:off x="3779912" y="5517232"/>
            <a:ext cx="5114779" cy="1101248"/>
          </a:xfrm>
        </p:spPr>
        <p:txBody>
          <a:bodyPr>
            <a:normAutofit lnSpcReduction="10000"/>
          </a:bodyPr>
          <a:lstStyle/>
          <a:p>
            <a:r>
              <a:rPr lang="ru-RU" dirty="0" smtClean="0"/>
              <a:t>Работу выполнила</a:t>
            </a:r>
          </a:p>
          <a:p>
            <a:r>
              <a:rPr lang="ru-RU" dirty="0" smtClean="0"/>
              <a:t>Ученица 10 Б класса</a:t>
            </a:r>
          </a:p>
          <a:p>
            <a:r>
              <a:rPr lang="ru-RU" i="1" dirty="0" smtClean="0"/>
              <a:t>Евтюнина Кристина</a:t>
            </a:r>
            <a:r>
              <a:rPr lang="ru-RU" dirty="0" smtClean="0"/>
              <a:t>.</a:t>
            </a:r>
            <a:endParaRPr lang="ru-RU" dirty="0"/>
          </a:p>
        </p:txBody>
      </p:sp>
      <p:pic>
        <p:nvPicPr>
          <p:cNvPr id="4" name="Рисунок 3" descr="gai0-008.jpg"/>
          <p:cNvPicPr>
            <a:picLocks noChangeAspect="1"/>
          </p:cNvPicPr>
          <p:nvPr/>
        </p:nvPicPr>
        <p:blipFill>
          <a:blip r:embed="rId2" cstate="print"/>
          <a:stretch>
            <a:fillRect/>
          </a:stretch>
        </p:blipFill>
        <p:spPr>
          <a:xfrm>
            <a:off x="179512" y="1052737"/>
            <a:ext cx="3528392" cy="4785080"/>
          </a:xfrm>
          <a:prstGeom prst="rect">
            <a:avLst/>
          </a:prstGeom>
          <a:ln>
            <a:noFill/>
          </a:ln>
          <a:effectLst>
            <a:softEdge rad="112500"/>
          </a:effectLst>
        </p:spPr>
      </p:pic>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9"/>
            <a:ext cx="4330824" cy="720080"/>
          </a:xfrm>
        </p:spPr>
        <p:txBody>
          <a:bodyPr/>
          <a:lstStyle/>
          <a:p>
            <a:r>
              <a:rPr lang="ru-RU" dirty="0" smtClean="0"/>
              <a:t>Биография: </a:t>
            </a:r>
            <a:endParaRPr lang="ru-RU" dirty="0"/>
          </a:p>
        </p:txBody>
      </p:sp>
      <p:pic>
        <p:nvPicPr>
          <p:cNvPr id="5" name="Содержимое 4" descr="Снимок.PNG"/>
          <p:cNvPicPr>
            <a:picLocks noGrp="1" noChangeAspect="1"/>
          </p:cNvPicPr>
          <p:nvPr>
            <p:ph sz="half" idx="1"/>
          </p:nvPr>
        </p:nvPicPr>
        <p:blipFill>
          <a:blip r:embed="rId2" cstate="print"/>
          <a:stretch>
            <a:fillRect/>
          </a:stretch>
        </p:blipFill>
        <p:spPr>
          <a:xfrm>
            <a:off x="251520" y="1412776"/>
            <a:ext cx="3796995" cy="4752528"/>
          </a:xfrm>
        </p:spPr>
      </p:pic>
      <p:sp>
        <p:nvSpPr>
          <p:cNvPr id="4" name="Содержимое 3"/>
          <p:cNvSpPr>
            <a:spLocks noGrp="1"/>
          </p:cNvSpPr>
          <p:nvPr>
            <p:ph sz="half" idx="2"/>
          </p:nvPr>
        </p:nvSpPr>
        <p:spPr>
          <a:xfrm>
            <a:off x="4139952" y="665313"/>
            <a:ext cx="3600400" cy="5932040"/>
          </a:xfrm>
        </p:spPr>
        <p:txBody>
          <a:bodyPr>
            <a:normAutofit fontScale="70000" lnSpcReduction="20000"/>
          </a:bodyPr>
          <a:lstStyle/>
          <a:p>
            <a:r>
              <a:rPr lang="ru-RU" b="1" dirty="0" smtClean="0"/>
              <a:t>Иван Сергеевич Тургенев</a:t>
            </a:r>
            <a:r>
              <a:rPr lang="ru-RU" dirty="0" smtClean="0"/>
              <a:t> </a:t>
            </a:r>
            <a:r>
              <a:rPr lang="ru-RU" sz="2900" dirty="0" smtClean="0"/>
              <a:t>(28 октября [9 ноября] 1818, Орёл, Российская империя — 22 августа [3 сентября] 1883,Буживаль, Франция) — русский писатель-реалист, поэт, публицист, драматург, переводчик; член-корреспондентимператорской Академии наук по разряду русского языка и словесности (1860), почётный доктор Оксфордского университета (1879). Один из классиков русской литературы, внёсших наиболее значительный вклад в её развитие во второй половине XIX века.</a:t>
            </a:r>
            <a:endParaRPr lang="ru-RU" sz="2900" dirty="0"/>
          </a:p>
        </p:txBody>
      </p:sp>
    </p:spTree>
  </p:cSld>
  <p:clrMapOvr>
    <a:masterClrMapping/>
  </p:clrMapOvr>
  <p:transition>
    <p:wheel spokes="2"/>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7372672" cy="6123080"/>
          </a:xfrm>
        </p:spPr>
        <p:txBody>
          <a:bodyPr>
            <a:normAutofit fontScale="92500" lnSpcReduction="10000"/>
          </a:bodyPr>
          <a:lstStyle/>
          <a:p>
            <a:r>
              <a:rPr lang="ru-RU" dirty="0" smtClean="0"/>
              <a:t>Созданная им художественная система оказала влияние на поэтику не только русского, но и западноевропейского романа второй половины XIX века. Иван Тургенев первым в русской литературе начал изучать личность «нового человека» — шестидесятника, его нравственные качества и психологические особенности, благодаря ему в русском языке стал широко использоваться термин «нигилист». Являлся пропагандистом русской литературы и драматургии на Западе.</a:t>
            </a:r>
          </a:p>
          <a:p>
            <a:r>
              <a:rPr lang="ru-RU" dirty="0" smtClean="0"/>
              <a:t>Изучение произведений И. С. Тургенева является обязательной частью общеобразовательных школьных программ России. Наиболее известные произведения — цикл рассказов «Записки охотника», рассказ «Муму», повесть «Ася», романы «Дворянское гнездо», «Отцы и дети».</a:t>
            </a:r>
          </a:p>
          <a:p>
            <a:endParaRPr lang="ru-RU" dirty="0"/>
          </a:p>
        </p:txBody>
      </p:sp>
    </p:spTree>
  </p:cSld>
  <p:clrMapOvr>
    <a:masterClrMapping/>
  </p:clrMapOvr>
  <p:transition>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0009-018-Sasha-Pushkin-litseist-Lermontov-v-detstve-I.jpg"/>
          <p:cNvPicPr>
            <a:picLocks noGrp="1" noChangeAspect="1"/>
          </p:cNvPicPr>
          <p:nvPr>
            <p:ph sz="quarter" idx="2"/>
          </p:nvPr>
        </p:nvPicPr>
        <p:blipFill>
          <a:blip r:embed="rId2" cstate="print"/>
          <a:stretch>
            <a:fillRect/>
          </a:stretch>
        </p:blipFill>
        <p:spPr>
          <a:xfrm>
            <a:off x="179513" y="116632"/>
            <a:ext cx="2402556" cy="2996952"/>
          </a:xfrm>
          <a:prstGeom prst="rect">
            <a:avLst/>
          </a:prstGeom>
          <a:ln>
            <a:noFill/>
          </a:ln>
          <a:effectLst>
            <a:softEdge rad="112500"/>
          </a:effectLst>
        </p:spPr>
      </p:pic>
      <p:pic>
        <p:nvPicPr>
          <p:cNvPr id="8" name="Содержимое 7" descr="26let.jpg"/>
          <p:cNvPicPr>
            <a:picLocks noGrp="1" noChangeAspect="1"/>
          </p:cNvPicPr>
          <p:nvPr>
            <p:ph sz="quarter" idx="4"/>
          </p:nvPr>
        </p:nvPicPr>
        <p:blipFill>
          <a:blip r:embed="rId3" cstate="print"/>
          <a:stretch>
            <a:fillRect/>
          </a:stretch>
        </p:blipFill>
        <p:spPr>
          <a:xfrm>
            <a:off x="5220072" y="188641"/>
            <a:ext cx="2910603" cy="376776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9" name="Рисунок 8" descr="kinopoisk.ru-Ivan-Turgenev-1282746.jpg"/>
          <p:cNvPicPr>
            <a:picLocks noChangeAspect="1"/>
          </p:cNvPicPr>
          <p:nvPr/>
        </p:nvPicPr>
        <p:blipFill>
          <a:blip r:embed="rId4" cstate="print"/>
          <a:stretch>
            <a:fillRect/>
          </a:stretch>
        </p:blipFill>
        <p:spPr>
          <a:xfrm>
            <a:off x="2627785" y="1196753"/>
            <a:ext cx="2761575" cy="36176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Текст 3"/>
          <p:cNvSpPr>
            <a:spLocks noGrp="1"/>
          </p:cNvSpPr>
          <p:nvPr>
            <p:ph type="body" idx="1"/>
          </p:nvPr>
        </p:nvSpPr>
        <p:spPr>
          <a:xfrm>
            <a:off x="179512" y="5085184"/>
            <a:ext cx="7920880" cy="1584176"/>
          </a:xfrm>
        </p:spPr>
        <p:txBody>
          <a:bodyPr>
            <a:normAutofit fontScale="92500" lnSpcReduction="10000"/>
          </a:bodyPr>
          <a:lstStyle/>
          <a:p>
            <a:r>
              <a:rPr lang="ru-RU" dirty="0" smtClean="0"/>
              <a:t>Семья Ивана Сергеевича Тургенева происходила из древнего рода тульских дворян Тургеневых. В памятной книжке мать будущего писателя записала: «</a:t>
            </a:r>
            <a:r>
              <a:rPr lang="ru-RU" i="1" dirty="0" smtClean="0"/>
              <a:t>1818 года 28 октября, в понедельник, родился сын Иван, ростом 12 вершков, в Орле, в своем доме, в 12 часов утра. Крестили 4-го числа ноября, Феодор Семенович Уваров с сестрою Федосьей Николаевной Тепловой</a:t>
            </a:r>
            <a:r>
              <a:rPr lang="ru-RU" dirty="0" smtClean="0"/>
              <a:t>».</a:t>
            </a:r>
            <a:endParaRPr lang="ru-RU" dirty="0"/>
          </a:p>
        </p:txBody>
      </p:sp>
    </p:spTree>
  </p:cSld>
  <p:clrMapOvr>
    <a:masterClrMapping/>
  </p:clrMapOvr>
  <p:transition>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6624736" cy="1085760"/>
          </a:xfrm>
        </p:spPr>
        <p:txBody>
          <a:bodyPr>
            <a:normAutofit/>
          </a:bodyPr>
          <a:lstStyle/>
          <a:p>
            <a:r>
              <a:rPr lang="ru-RU" sz="3200" dirty="0" smtClean="0"/>
              <a:t>Родители</a:t>
            </a:r>
            <a:br>
              <a:rPr lang="ru-RU" sz="3200" dirty="0" smtClean="0"/>
            </a:br>
            <a:r>
              <a:rPr lang="ru-RU" sz="3200" dirty="0" smtClean="0"/>
              <a:t> Ивана Сергеевича Тургенева </a:t>
            </a:r>
            <a:endParaRPr lang="ru-RU" sz="3200" dirty="0"/>
          </a:p>
        </p:txBody>
      </p:sp>
      <p:sp>
        <p:nvSpPr>
          <p:cNvPr id="3" name="Текст 2"/>
          <p:cNvSpPr>
            <a:spLocks noGrp="1"/>
          </p:cNvSpPr>
          <p:nvPr>
            <p:ph type="body" idx="1"/>
          </p:nvPr>
        </p:nvSpPr>
        <p:spPr/>
        <p:txBody>
          <a:bodyPr>
            <a:normAutofit fontScale="92500"/>
          </a:bodyPr>
          <a:lstStyle/>
          <a:p>
            <a:r>
              <a:rPr lang="ru-RU" dirty="0" smtClean="0"/>
              <a:t>Варвара Петровна Лутовинова</a:t>
            </a:r>
            <a:endParaRPr lang="ru-RU" dirty="0"/>
          </a:p>
        </p:txBody>
      </p:sp>
      <p:sp>
        <p:nvSpPr>
          <p:cNvPr id="4" name="Текст 3"/>
          <p:cNvSpPr>
            <a:spLocks noGrp="1"/>
          </p:cNvSpPr>
          <p:nvPr>
            <p:ph type="body" sz="half" idx="3"/>
          </p:nvPr>
        </p:nvSpPr>
        <p:spPr/>
        <p:txBody>
          <a:bodyPr>
            <a:normAutofit/>
          </a:bodyPr>
          <a:lstStyle/>
          <a:p>
            <a:r>
              <a:rPr lang="ru-RU" dirty="0" smtClean="0"/>
              <a:t>Сергей Николаевич Тургенев</a:t>
            </a:r>
            <a:endParaRPr lang="ru-RU" dirty="0"/>
          </a:p>
        </p:txBody>
      </p:sp>
      <p:pic>
        <p:nvPicPr>
          <p:cNvPr id="7" name="Содержимое 6" descr="0004-004-Otets-Sergej-Nikolaevich-otstavnoj-gusarskij-ofitser-proiskhodil-iz.jpg"/>
          <p:cNvPicPr>
            <a:picLocks noGrp="1" noChangeAspect="1"/>
          </p:cNvPicPr>
          <p:nvPr>
            <p:ph sz="quarter" idx="2"/>
          </p:nvPr>
        </p:nvPicPr>
        <p:blipFill>
          <a:blip r:embed="rId2" cstate="print"/>
          <a:stretch>
            <a:fillRect/>
          </a:stretch>
        </p:blipFill>
        <p:spPr>
          <a:xfrm>
            <a:off x="528638" y="1556792"/>
            <a:ext cx="3505071" cy="4269333"/>
          </a:xfrm>
          <a:prstGeom prst="ellipse">
            <a:avLst/>
          </a:prstGeom>
          <a:ln>
            <a:noFill/>
          </a:ln>
          <a:effectLst>
            <a:softEdge rad="112500"/>
          </a:effectLst>
        </p:spPr>
      </p:pic>
      <p:pic>
        <p:nvPicPr>
          <p:cNvPr id="10" name="Содержимое 9" descr="Serge_Tourguenev.jpg"/>
          <p:cNvPicPr>
            <a:picLocks noGrp="1" noChangeAspect="1"/>
          </p:cNvPicPr>
          <p:nvPr>
            <p:ph sz="quarter" idx="4"/>
          </p:nvPr>
        </p:nvPicPr>
        <p:blipFill>
          <a:blip r:embed="rId3" cstate="print"/>
          <a:stretch>
            <a:fillRect/>
          </a:stretch>
        </p:blipFill>
        <p:spPr>
          <a:xfrm>
            <a:off x="4427984" y="1556792"/>
            <a:ext cx="3299419" cy="4341341"/>
          </a:xfrm>
          <a:prstGeom prst="ellipse">
            <a:avLst/>
          </a:prstGeom>
          <a:ln>
            <a:noFill/>
          </a:ln>
          <a:effectLst>
            <a:softEdge rad="112500"/>
          </a:effectLst>
        </p:spPr>
      </p:pic>
    </p:spTree>
  </p:cSld>
  <p:clrMapOvr>
    <a:masterClrMapping/>
  </p:clrMapOvr>
  <p:transition>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36096" y="260649"/>
            <a:ext cx="3456384" cy="1277888"/>
          </a:xfrm>
        </p:spPr>
        <p:txBody>
          <a:bodyPr>
            <a:noAutofit/>
          </a:bodyPr>
          <a:lstStyle/>
          <a:p>
            <a:r>
              <a:rPr lang="ru-RU" sz="4000" i="1" dirty="0" smtClean="0"/>
              <a:t>Расцвет творчества</a:t>
            </a:r>
            <a:endParaRPr lang="ru-RU" sz="4000" i="1" dirty="0"/>
          </a:p>
        </p:txBody>
      </p:sp>
      <p:sp>
        <p:nvSpPr>
          <p:cNvPr id="3" name="Текст 2"/>
          <p:cNvSpPr>
            <a:spLocks noGrp="1"/>
          </p:cNvSpPr>
          <p:nvPr>
            <p:ph type="body" sz="half" idx="2"/>
          </p:nvPr>
        </p:nvSpPr>
        <p:spPr>
          <a:xfrm>
            <a:off x="5220072" y="1556793"/>
            <a:ext cx="3744416" cy="5301208"/>
          </a:xfrm>
        </p:spPr>
        <p:txBody>
          <a:bodyPr>
            <a:normAutofit fontScale="85000" lnSpcReduction="20000"/>
          </a:bodyPr>
          <a:lstStyle/>
          <a:p>
            <a:r>
              <a:rPr lang="ru-RU" dirty="0" smtClean="0"/>
              <a:t>С 1847 года Иван Тургенев участвовал в преобразованном «Современнике», где сблизился с Н. А. Некрасовым и П. В. Анненковым. В журнале был опубликован его первый фельетон «Современные заметки», начали публиковать первые главы «Записок охотника». В первом же номере «Современника» вышел рассказ «Хорь и Калиныч», открывший бесчисленные издания знаменитой книги. Подзаголовок «Из записок охотника» прибавил редактор И. И. Панаев, чтобы привлечь к рассказу внимание читателей. Успех рассказа оказался огромным, и это навело </a:t>
            </a:r>
          </a:p>
          <a:p>
            <a:r>
              <a:rPr lang="ru-RU" dirty="0" smtClean="0"/>
              <a:t>Тургенева на мысль написать ряд других таких же. По словам Тургенева, «Записки охотника» были выполнением его Аннибаловой клятвы бороться до конца с врагом, которого он возненавидел с детства. «Враг этот имел определённый образ, носил известное имя: враг этот был — крепостное право». Для осуществления своего намерения Тургенев решил уехать из России. «Я не мог, — писал Тургенев, — дышать одним воздухом, оставаться рядом с тем, что я возненавидел &lt;…&gt; Мне необходимо нужно было удалиться от моего врага затем, чтобы из самой моей дали сильнее напасть на него».</a:t>
            </a:r>
          </a:p>
          <a:p>
            <a:r>
              <a:rPr lang="ru-RU" dirty="0" smtClean="0"/>
              <a:t>В 1847 году Тургенев с Белинским уехал за границу и в 1848 году жил в Париже, где стал свидетелем революционных событий. Будучи очевидцем убийства заложников, атак, баррикад февральской французской революции, он навсегда вынес глубокое отвращение к революциям вообще. Чуть позже он сблизился с А. И. Герценом, влюбился в жену Огарёва Н. А. Тучкову.</a:t>
            </a:r>
          </a:p>
          <a:p>
            <a:endParaRPr lang="ru-RU" dirty="0"/>
          </a:p>
        </p:txBody>
      </p:sp>
      <p:pic>
        <p:nvPicPr>
          <p:cNvPr id="7" name="Рисунок 6" descr="ViewImage.php.jpeg"/>
          <p:cNvPicPr>
            <a:picLocks noChangeAspect="1"/>
          </p:cNvPicPr>
          <p:nvPr/>
        </p:nvPicPr>
        <p:blipFill>
          <a:blip r:embed="rId2" cstate="print"/>
          <a:stretch>
            <a:fillRect/>
          </a:stretch>
        </p:blipFill>
        <p:spPr>
          <a:xfrm>
            <a:off x="1115616" y="908720"/>
            <a:ext cx="3384376" cy="453464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1"/>
            <a:ext cx="7283152" cy="698336"/>
          </a:xfrm>
        </p:spPr>
        <p:txBody>
          <a:bodyPr>
            <a:normAutofit/>
          </a:bodyPr>
          <a:lstStyle/>
          <a:p>
            <a:r>
              <a:rPr lang="ru-RU" dirty="0" smtClean="0"/>
              <a:t>Личная Жизнь Тургенева</a:t>
            </a:r>
            <a:endParaRPr lang="ru-RU" dirty="0"/>
          </a:p>
        </p:txBody>
      </p:sp>
      <p:pic>
        <p:nvPicPr>
          <p:cNvPr id="5" name="Содержимое 4" descr="67981212_doch_turg.jpg"/>
          <p:cNvPicPr>
            <a:picLocks noGrp="1" noChangeAspect="1"/>
          </p:cNvPicPr>
          <p:nvPr>
            <p:ph sz="half" idx="1"/>
          </p:nvPr>
        </p:nvPicPr>
        <p:blipFill>
          <a:blip r:embed="rId2" cstate="print"/>
          <a:stretch>
            <a:fillRect/>
          </a:stretch>
        </p:blipFill>
        <p:spPr>
          <a:xfrm>
            <a:off x="1043608" y="1052736"/>
            <a:ext cx="2550871" cy="4398053"/>
          </a:xfrm>
        </p:spPr>
      </p:pic>
      <p:sp>
        <p:nvSpPr>
          <p:cNvPr id="4" name="Содержимое 3"/>
          <p:cNvSpPr>
            <a:spLocks noGrp="1"/>
          </p:cNvSpPr>
          <p:nvPr>
            <p:ph sz="half" idx="2"/>
          </p:nvPr>
        </p:nvSpPr>
        <p:spPr>
          <a:xfrm>
            <a:off x="4178808" y="908721"/>
            <a:ext cx="3777568" cy="5616623"/>
          </a:xfrm>
        </p:spPr>
        <p:txBody>
          <a:bodyPr>
            <a:normAutofit/>
          </a:bodyPr>
          <a:lstStyle/>
          <a:p>
            <a:r>
              <a:rPr lang="ru-RU" sz="1400" dirty="0" smtClean="0"/>
              <a:t>Первым романтическим увлечением юного Тургенева была влюблённость в дочь княгини Шаховской — Екатерину (1815—1836), юную поэтессу. Ему было 15, ей 19. В письмах к сыну Варвара Тургенева называла Екатерину Шаховскую «поэткой» и «злодейкой», поскольку не устоял против чар молодой княжны и сам Сергей Николаевич, отец Ивана Тургенева, которому девушка ответила взаимностью, что разбило сердце будущего писателя.</a:t>
            </a:r>
          </a:p>
          <a:p>
            <a:r>
              <a:rPr lang="ru-RU" sz="1400" dirty="0" smtClean="0"/>
              <a:t>В 1841 году, во время своего возвращения в Лутовиново, Иван увлёкся белошвейкой Дуняшей (Авдотья Ермолаевна Иванова). Между молодыми завязался роман, который закончился беременностью девушки. Иван Сергеевич тут же изъявил желание на ней жениться. Тургенев официально признал ребёнка лишь в 1857 году.</a:t>
            </a:r>
            <a:endParaRPr lang="ru-RU" sz="1400" dirty="0"/>
          </a:p>
        </p:txBody>
      </p:sp>
      <p:sp>
        <p:nvSpPr>
          <p:cNvPr id="7" name="Прямоугольник 6"/>
          <p:cNvSpPr/>
          <p:nvPr/>
        </p:nvSpPr>
        <p:spPr>
          <a:xfrm>
            <a:off x="323528" y="5661248"/>
            <a:ext cx="3672408" cy="861774"/>
          </a:xfrm>
          <a:prstGeom prst="rect">
            <a:avLst/>
          </a:prstGeom>
        </p:spPr>
        <p:txBody>
          <a:bodyPr wrap="square">
            <a:spAutoFit/>
          </a:bodyPr>
          <a:lstStyle/>
          <a:p>
            <a:r>
              <a:rPr lang="ru-RU" b="1" i="1" dirty="0" smtClean="0"/>
              <a:t>Тургенева Пелагея Ивановна</a:t>
            </a:r>
            <a:r>
              <a:rPr lang="ru-RU" dirty="0" smtClean="0"/>
              <a:t>, </a:t>
            </a:r>
            <a:r>
              <a:rPr lang="ru-RU" sz="1600" dirty="0" smtClean="0"/>
              <a:t>дочь Ивана Сергеевича Тургенева.</a:t>
            </a:r>
          </a:p>
          <a:p>
            <a:r>
              <a:rPr lang="ru-RU" sz="1600" dirty="0" smtClean="0"/>
              <a:t>Родилась 26 апреля 1842 года.</a:t>
            </a:r>
            <a:endParaRPr lang="ru-RU" sz="1600" dirty="0"/>
          </a:p>
        </p:txBody>
      </p:sp>
    </p:spTree>
  </p:cSld>
  <p:clrMapOvr>
    <a:masterClrMapping/>
  </p:clrMapOvr>
  <p:transition>
    <p:strips dir="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51520" y="4221088"/>
            <a:ext cx="3744416" cy="2448272"/>
          </a:xfrm>
        </p:spPr>
        <p:txBody>
          <a:bodyPr>
            <a:normAutofit/>
          </a:bodyPr>
          <a:lstStyle/>
          <a:p>
            <a:r>
              <a:rPr lang="ru-RU" sz="1100" dirty="0" smtClean="0"/>
              <a:t>Осенью 1843 года Тургенев впервые увидел </a:t>
            </a:r>
            <a:r>
              <a:rPr lang="ru-RU" sz="1100" i="1" u="sng" dirty="0" smtClean="0">
                <a:solidFill>
                  <a:schemeClr val="tx1">
                    <a:lumMod val="95000"/>
                    <a:lumOff val="5000"/>
                  </a:schemeClr>
                </a:solidFill>
              </a:rPr>
              <a:t>Полину Виардо </a:t>
            </a:r>
            <a:r>
              <a:rPr lang="ru-RU" sz="1100" dirty="0" smtClean="0"/>
              <a:t>на сцене оперного театра, когда великая певица приехала на гастроли в Санкт-Петербург. Тургеневу было 25 лет, Виардо — 22 года. Не имея официального брака, Тургенев жил в семействе Виардо «</a:t>
            </a:r>
            <a:r>
              <a:rPr lang="ru-RU" sz="1100" i="1" dirty="0" smtClean="0"/>
              <a:t>на краю чужого гнезда</a:t>
            </a:r>
            <a:r>
              <a:rPr lang="ru-RU" sz="1100" dirty="0" smtClean="0"/>
              <a:t>», как говорил он сам. Полина Виардо воспитывала внебрачную дочь Тургенева. Война 1870 года вынудила семью Виардо покинуть Германию и переселиться в Париж, куда переехал и писатель.</a:t>
            </a:r>
            <a:endParaRPr lang="ru-RU" sz="1100" dirty="0"/>
          </a:p>
        </p:txBody>
      </p:sp>
      <p:sp>
        <p:nvSpPr>
          <p:cNvPr id="4" name="Текст 3"/>
          <p:cNvSpPr>
            <a:spLocks noGrp="1"/>
          </p:cNvSpPr>
          <p:nvPr>
            <p:ph type="body" sz="half" idx="3"/>
          </p:nvPr>
        </p:nvSpPr>
        <p:spPr>
          <a:xfrm>
            <a:off x="4178808" y="4221088"/>
            <a:ext cx="3633552" cy="2448272"/>
          </a:xfrm>
        </p:spPr>
        <p:txBody>
          <a:bodyPr>
            <a:normAutofit/>
          </a:bodyPr>
          <a:lstStyle/>
          <a:p>
            <a:r>
              <a:rPr lang="ru-RU" sz="1100" dirty="0" smtClean="0"/>
              <a:t>Последней любовью писателя стала актриса Александринского театра </a:t>
            </a:r>
            <a:r>
              <a:rPr lang="ru-RU" sz="1100" i="1" u="sng" dirty="0" smtClean="0">
                <a:solidFill>
                  <a:schemeClr val="tx1">
                    <a:lumMod val="95000"/>
                    <a:lumOff val="5000"/>
                  </a:schemeClr>
                </a:solidFill>
              </a:rPr>
              <a:t>Мария Савина</a:t>
            </a:r>
            <a:r>
              <a:rPr lang="ru-RU" sz="1100" dirty="0" smtClean="0"/>
              <a:t>. Их встреча произошла в 1879 году, когда молодой актрисе было 25 лет, а Тургеневу 61 год. Иван Тургенев влюбился в неё, о чём открыто признался. Редкость их встреч восполнялась регулярной перепиской, которая продолжалась четыре года. Несмотря на искренние отношения Тургенева, для Марии он был скорее хорошим другом. Замуж она собиралась за другого, однако брак так и не состоялся. Браку Савиной с Тургеневым также не суждено было сбыться — писатель умер в кругу семейства Виардо.</a:t>
            </a:r>
            <a:endParaRPr lang="ru-RU" sz="1100" dirty="0"/>
          </a:p>
        </p:txBody>
      </p:sp>
      <p:pic>
        <p:nvPicPr>
          <p:cNvPr id="7" name="Содержимое 6" descr="014_big.jpg"/>
          <p:cNvPicPr>
            <a:picLocks noGrp="1" noChangeAspect="1"/>
          </p:cNvPicPr>
          <p:nvPr>
            <p:ph sz="quarter" idx="2"/>
          </p:nvPr>
        </p:nvPicPr>
        <p:blipFill>
          <a:blip r:embed="rId2" cstate="print"/>
          <a:stretch>
            <a:fillRect/>
          </a:stretch>
        </p:blipFill>
        <p:spPr>
          <a:xfrm>
            <a:off x="707194" y="260350"/>
            <a:ext cx="3192538" cy="3744913"/>
          </a:xfrm>
        </p:spPr>
      </p:pic>
      <p:pic>
        <p:nvPicPr>
          <p:cNvPr id="8" name="Содержимое 7" descr="015_big.jpg"/>
          <p:cNvPicPr>
            <a:picLocks noGrp="1" noChangeAspect="1"/>
          </p:cNvPicPr>
          <p:nvPr>
            <p:ph sz="quarter" idx="4"/>
          </p:nvPr>
        </p:nvPicPr>
        <p:blipFill>
          <a:blip r:embed="rId3" cstate="print"/>
          <a:stretch>
            <a:fillRect/>
          </a:stretch>
        </p:blipFill>
        <p:spPr>
          <a:xfrm>
            <a:off x="4644008" y="260350"/>
            <a:ext cx="2808312" cy="3785983"/>
          </a:xfrm>
        </p:spPr>
      </p:pic>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4762872" cy="554320"/>
          </a:xfrm>
        </p:spPr>
        <p:txBody>
          <a:bodyPr>
            <a:normAutofit fontScale="90000"/>
          </a:bodyPr>
          <a:lstStyle/>
          <a:p>
            <a:r>
              <a:rPr lang="ru-RU" i="1" dirty="0" smtClean="0"/>
              <a:t>Смерть писателя</a:t>
            </a:r>
            <a:endParaRPr lang="ru-RU" i="1" dirty="0"/>
          </a:p>
        </p:txBody>
      </p:sp>
      <p:sp>
        <p:nvSpPr>
          <p:cNvPr id="3" name="Содержимое 2"/>
          <p:cNvSpPr>
            <a:spLocks noGrp="1"/>
          </p:cNvSpPr>
          <p:nvPr>
            <p:ph sz="half" idx="1"/>
          </p:nvPr>
        </p:nvSpPr>
        <p:spPr>
          <a:xfrm>
            <a:off x="457200" y="980728"/>
            <a:ext cx="3610744" cy="5472607"/>
          </a:xfrm>
        </p:spPr>
        <p:txBody>
          <a:bodyPr>
            <a:normAutofit fontScale="55000" lnSpcReduction="20000"/>
          </a:bodyPr>
          <a:lstStyle/>
          <a:p>
            <a:pPr>
              <a:buFont typeface="Wingdings" pitchFamily="2" charset="2"/>
              <a:buChar char="v"/>
            </a:pPr>
            <a:r>
              <a:rPr lang="ru-RU" dirty="0" smtClean="0"/>
              <a:t>Иван Сергеевич Тургенев скончался от миксосаркомы (ракового поражения костей позвоночника). Врач С. П. Боткин свидетельствовал, что истинная причина смерти была выяснена лишь после вскрытия, во время которого учёными-физиологами был также взвешен его мозг. Как оказалось, среди тех, чей мозг был взвешен, Иван Сергеевич Тургенев обладал самым большим мозгом (2012 граммов, что почти на 600 граммов больше среднего веса).</a:t>
            </a:r>
          </a:p>
          <a:p>
            <a:pPr>
              <a:buFont typeface="Wingdings" pitchFamily="2" charset="2"/>
              <a:buChar char="v"/>
            </a:pPr>
            <a:r>
              <a:rPr lang="ru-RU" dirty="0" smtClean="0"/>
              <a:t>Смерть Тургенева стала большим потрясением для его почитателей, выразившимся в весьма внушительных похоронах. Похоронам предшествовали траурные торжества в Париже, на которых приняли участи свыше четырёхсот человек.</a:t>
            </a:r>
          </a:p>
          <a:p>
            <a:pPr>
              <a:buFont typeface="Wingdings" pitchFamily="2" charset="2"/>
              <a:buChar char="v"/>
            </a:pPr>
            <a:r>
              <a:rPr lang="ru-RU" dirty="0" smtClean="0"/>
              <a:t>В соответствии с волей покойного 27 сентября его тело было привезено в Петербург.</a:t>
            </a:r>
            <a:endParaRPr lang="ru-RU" dirty="0"/>
          </a:p>
        </p:txBody>
      </p:sp>
      <p:pic>
        <p:nvPicPr>
          <p:cNvPr id="5" name="Содержимое 4" descr="012_big.jpg"/>
          <p:cNvPicPr>
            <a:picLocks noGrp="1" noChangeAspect="1"/>
          </p:cNvPicPr>
          <p:nvPr>
            <p:ph sz="half" idx="2"/>
          </p:nvPr>
        </p:nvPicPr>
        <p:blipFill>
          <a:blip r:embed="rId2" cstate="print"/>
          <a:stretch>
            <a:fillRect/>
          </a:stretch>
        </p:blipFill>
        <p:spPr>
          <a:xfrm>
            <a:off x="4241601" y="1052736"/>
            <a:ext cx="3805070" cy="5073427"/>
          </a:xfrm>
        </p:spPr>
      </p:pic>
    </p:spTree>
  </p:cSld>
  <p:clrMapOvr>
    <a:masterClrMapping/>
  </p:clrMapOvr>
  <p:transition>
    <p:blinds/>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58</TotalTime>
  <Words>960</Words>
  <Application>Microsoft Office PowerPoint</Application>
  <PresentationFormat>Экран (4:3)</PresentationFormat>
  <Paragraphs>27</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Изящная</vt:lpstr>
      <vt:lpstr>Тургенев  Иван Сергеевич</vt:lpstr>
      <vt:lpstr>Биография: </vt:lpstr>
      <vt:lpstr>Слайд 3</vt:lpstr>
      <vt:lpstr>Слайд 4</vt:lpstr>
      <vt:lpstr>Родители  Ивана Сергеевича Тургенева </vt:lpstr>
      <vt:lpstr>Расцвет творчества</vt:lpstr>
      <vt:lpstr>Личная Жизнь Тургенева</vt:lpstr>
      <vt:lpstr>Слайд 8</vt:lpstr>
      <vt:lpstr>Смерть писателя</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Тургенев  Иван Сергеевич</dc:title>
  <dc:creator>Admin</dc:creator>
  <cp:lastModifiedBy>Admin</cp:lastModifiedBy>
  <cp:revision>7</cp:revision>
  <dcterms:created xsi:type="dcterms:W3CDTF">2014-12-03T15:36:34Z</dcterms:created>
  <dcterms:modified xsi:type="dcterms:W3CDTF">2014-12-03T18:28:39Z</dcterms:modified>
</cp:coreProperties>
</file>