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79" r:id="rId3"/>
    <p:sldId id="257" r:id="rId4"/>
    <p:sldId id="259" r:id="rId5"/>
    <p:sldId id="264" r:id="rId6"/>
    <p:sldId id="265" r:id="rId7"/>
    <p:sldId id="258" r:id="rId8"/>
    <p:sldId id="266" r:id="rId9"/>
    <p:sldId id="280" r:id="rId10"/>
    <p:sldId id="268" r:id="rId11"/>
    <p:sldId id="285" r:id="rId12"/>
    <p:sldId id="277" r:id="rId13"/>
    <p:sldId id="267" r:id="rId14"/>
    <p:sldId id="275" r:id="rId15"/>
    <p:sldId id="269" r:id="rId16"/>
    <p:sldId id="272" r:id="rId17"/>
    <p:sldId id="286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AE11-F40D-453B-B987-645472C9A8C7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CD574-1847-41BE-B3DC-7CE7009F8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3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5112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«Светлячок» г. Советский»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учителя-логопеда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Каравановой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Ирины Анатольевны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14628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Работа с детьми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060848"/>
            <a:ext cx="4310192" cy="4680520"/>
          </a:xfr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1800" dirty="0" smtClean="0"/>
              <a:t>Индивидуально-подгрупповые коррекционно-развивающие НОД </a:t>
            </a:r>
            <a:endParaRPr lang="ru-RU" sz="1800" dirty="0"/>
          </a:p>
        </p:txBody>
      </p:sp>
      <p:pic>
        <p:nvPicPr>
          <p:cNvPr id="1027" name="Picture 3" descr="C:\Users\Ирина\Desktop\предм разв среа светляч\SDC1002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0945" y="5229200"/>
            <a:ext cx="1896209" cy="138381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рина\Desktop\предм разв среа светляч\гимнасти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969" y="2745823"/>
            <a:ext cx="1635294" cy="129614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\Desktop\предм разв среа светляч\SDC101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961" y="2745823"/>
            <a:ext cx="1584176" cy="11881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9" name="Picture 5" descr="C:\Users\Ирина\Desktop\предм разв среа светляч\SDC100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402" y="5229200"/>
            <a:ext cx="1830429" cy="131642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рина\Desktop\предм разв среа светляч\SDC101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57453"/>
            <a:ext cx="2160240" cy="162018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67886" y="2060848"/>
            <a:ext cx="4296602" cy="4608511"/>
          </a:xfr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1800" dirty="0" smtClean="0"/>
              <a:t>Участие детей в конкурсах</a:t>
            </a:r>
            <a:endParaRPr lang="ru-RU" sz="1800" dirty="0"/>
          </a:p>
        </p:txBody>
      </p:sp>
      <p:pic>
        <p:nvPicPr>
          <p:cNvPr id="1031" name="Picture 7" descr="H:\IMG_37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329101"/>
            <a:ext cx="3312368" cy="1994719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Ирина\Desktop\предм разв среа светляч\зпр\SDC1007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922232"/>
            <a:ext cx="2187427" cy="1404228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0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Ирина\Desktop\моё фото\фото собрание\SDC102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50" y="2852936"/>
            <a:ext cx="255291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ина\Desktop\моё фото\фото аттестац\IMG_34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90" y="116632"/>
            <a:ext cx="2872750" cy="26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моё фото\фото аттестац\SDC198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12332"/>
            <a:ext cx="3528391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рина\Desktop\моё фото\фото собрание\SDC103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124" y="548680"/>
            <a:ext cx="2517725" cy="30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Ирина\Desktop\моё фото\фото собрание\SDC1028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7349" y="1988840"/>
            <a:ext cx="33123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моё фото\фото аттестац\IMG_346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03902"/>
            <a:ext cx="3024336" cy="216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рина\Desktop\моё фото\предм разв среа светляч\фото работа\ИРИНА АНАТОЛЬЕВНАфото зпр\SAM_29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509120"/>
            <a:ext cx="3936813" cy="221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Участие </a:t>
            </a:r>
            <a:r>
              <a:rPr lang="ru-RU" sz="4000" dirty="0" smtClean="0"/>
              <a:t>детей в </a:t>
            </a:r>
            <a:r>
              <a:rPr lang="ru-RU" sz="4000" dirty="0"/>
              <a:t>конкурсах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7" y="2240280"/>
            <a:ext cx="3445007" cy="3877056"/>
          </a:xfrm>
        </p:spPr>
        <p:txBody>
          <a:bodyPr/>
          <a:lstStyle/>
          <a:p>
            <a:r>
              <a:rPr lang="ru-RU" dirty="0" smtClean="0"/>
              <a:t>  Международный </a:t>
            </a:r>
            <a:r>
              <a:rPr lang="ru-RU" dirty="0"/>
              <a:t>интеллектуальный детский конкурс «Светлячок» «День мамы» (дипломы </a:t>
            </a:r>
            <a:r>
              <a:rPr lang="en-US" dirty="0"/>
              <a:t>I, II </a:t>
            </a:r>
            <a:r>
              <a:rPr lang="ru-RU" dirty="0"/>
              <a:t>степени)</a:t>
            </a:r>
          </a:p>
          <a:p>
            <a:endParaRPr lang="ru-RU" dirty="0"/>
          </a:p>
        </p:txBody>
      </p:sp>
      <p:pic>
        <p:nvPicPr>
          <p:cNvPr id="5" name="Picture 7" descr="H:\IMG_371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896544" cy="4176464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6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16832"/>
            <a:ext cx="4140320" cy="3672408"/>
          </a:xfrm>
          <a:ln/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600" dirty="0" smtClean="0"/>
              <a:t>Семинар-практикум в средней группе «Развитие артикуляционной и мелкой моторики в профилактике речевых нарушений»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Методическая деятельность с родителями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059832" y="2780928"/>
            <a:ext cx="4176184" cy="338437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Логопедический практикум во второй младшей группе</a:t>
            </a:r>
          </a:p>
          <a:p>
            <a:pPr marL="0" indent="0" algn="just">
              <a:buNone/>
            </a:pPr>
            <a:r>
              <a:rPr lang="ru-RU" sz="1600" dirty="0" smtClean="0"/>
              <a:t>«Развитие речи ребёнка на четвёртом году жизни и как мама может помочь своему ребёнку в развитии речи»</a:t>
            </a:r>
            <a:endParaRPr lang="ru-RU" sz="1600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5292080" y="3933056"/>
            <a:ext cx="3600400" cy="258819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Школа молодых родителей</a:t>
            </a:r>
          </a:p>
          <a:p>
            <a:pPr marL="0" indent="0" algn="just">
              <a:buNone/>
            </a:pPr>
            <a:r>
              <a:rPr lang="ru-RU" sz="1600" dirty="0" smtClean="0"/>
              <a:t> «Причины речевых нарушений. Характеристика речи на 3-4 году жизни. Игры на развитие слухового восприятия»</a:t>
            </a:r>
            <a:endParaRPr lang="ru-RU" sz="1600" dirty="0"/>
          </a:p>
        </p:txBody>
      </p:sp>
      <p:pic>
        <p:nvPicPr>
          <p:cNvPr id="6" name="Рисунок 6" descr="Слайд1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3355702"/>
            <a:ext cx="1368152" cy="201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52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251520" y="332656"/>
            <a:ext cx="4176464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/>
              <a:t>Выступления на родительских собраниях</a:t>
            </a:r>
          </a:p>
          <a:p>
            <a:pPr marL="0" indent="0" algn="ctr">
              <a:buNone/>
            </a:pPr>
            <a:r>
              <a:rPr lang="ru-RU" dirty="0" smtClean="0"/>
              <a:t> «Речевая готовность ребёнка к школе»</a:t>
            </a:r>
            <a:endParaRPr lang="ru-RU" dirty="0"/>
          </a:p>
        </p:txBody>
      </p:sp>
      <p:pic>
        <p:nvPicPr>
          <p:cNvPr id="6" name="Picture 2" descr="J:\фото\IMG_36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71" y="4365104"/>
            <a:ext cx="327767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J:\фото\IMG_3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4350" y="54067"/>
            <a:ext cx="3803650" cy="279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J:\фото\папка на сайт\встречи с родителям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3672407" cy="261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1"/>
          <p:cNvSpPr txBox="1">
            <a:spLocks/>
          </p:cNvSpPr>
          <p:nvPr/>
        </p:nvSpPr>
        <p:spPr>
          <a:xfrm>
            <a:off x="4990256" y="4581128"/>
            <a:ext cx="3960440" cy="1975761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r>
              <a:rPr lang="ru-RU" dirty="0" smtClean="0"/>
              <a:t>Школа речевого развития </a:t>
            </a:r>
          </a:p>
          <a:p>
            <a:pPr marL="0" indent="0" algn="ctr">
              <a:buNone/>
            </a:pPr>
            <a:r>
              <a:rPr lang="ru-RU" dirty="0" smtClean="0"/>
              <a:t>«Уроки фонетики»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5141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Работа в рамках </a:t>
            </a:r>
            <a:br>
              <a:rPr lang="ru-RU" sz="3200" dirty="0" smtClean="0">
                <a:latin typeface="+mn-lt"/>
              </a:rPr>
            </a:br>
            <a:r>
              <a:rPr lang="ru-RU" sz="3200" dirty="0">
                <a:latin typeface="+mn-lt"/>
              </a:rPr>
              <a:t>р</a:t>
            </a:r>
            <a:r>
              <a:rPr lang="ru-RU" sz="3200" dirty="0" smtClean="0">
                <a:latin typeface="+mn-lt"/>
              </a:rPr>
              <a:t>айонного методического объединения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учителей-логопедов 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3240000" cy="1620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15.02.2011г.</a:t>
            </a:r>
          </a:p>
          <a:p>
            <a:r>
              <a:rPr lang="ru-RU" sz="1400" dirty="0" smtClean="0"/>
              <a:t> «Развитие мимической мускулатуры у детей с дизартрией»</a:t>
            </a:r>
            <a:endParaRPr lang="ru-RU" sz="1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48064" y="1713475"/>
            <a:ext cx="3238128" cy="162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30.10.2013г. </a:t>
            </a:r>
          </a:p>
          <a:p>
            <a:r>
              <a:rPr lang="ru-RU" sz="1400" dirty="0" smtClean="0"/>
              <a:t>Сообщение </a:t>
            </a:r>
            <a:r>
              <a:rPr lang="ru-RU" sz="1400" dirty="0"/>
              <a:t>из опыта </a:t>
            </a:r>
            <a:r>
              <a:rPr lang="ru-RU" sz="1400" dirty="0" smtClean="0"/>
              <a:t>работы: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 «Взаимодействие учителя-логопеда и воспитателя в коррекционной работе с детьми с тяжёлыми нарушениями речи»</a:t>
            </a:r>
            <a:endParaRPr lang="ru-RU" sz="1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7544" y="3068960"/>
            <a:ext cx="3238128" cy="162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24.01.2012 г. </a:t>
            </a:r>
          </a:p>
          <a:p>
            <a:r>
              <a:rPr lang="ru-RU" sz="1800" dirty="0" smtClean="0"/>
              <a:t> Показ семинара-практикума с родителями средней группы «Развитие артикуляционной и мелкой моторики в профилактике речевых нарушений»</a:t>
            </a:r>
            <a:endParaRPr lang="ru-RU" sz="1800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5436096" y="2924944"/>
            <a:ext cx="3240000" cy="162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21. 10. 2014 г.</a:t>
            </a:r>
          </a:p>
          <a:p>
            <a:r>
              <a:rPr lang="ru-RU" sz="1400" dirty="0" smtClean="0"/>
              <a:t> Представление опыта работы «Логопедический проект: «Маленькие Грамотеи» Логопедические игры в развитии фонематического слуха у детей 6-7 лет»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043608" y="4788569"/>
            <a:ext cx="3240000" cy="1620000"/>
          </a:xfr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04. 12. 2012 г.</a:t>
            </a:r>
          </a:p>
          <a:p>
            <a:r>
              <a:rPr lang="ru-RU" sz="1400" dirty="0" smtClean="0"/>
              <a:t> «Коррекционно-развивающая работа с детьми с ЗПР»  просмотр НОД в видео записи с ИКТ</a:t>
            </a:r>
            <a:endParaRPr lang="ru-RU" sz="1800" dirty="0"/>
          </a:p>
        </p:txBody>
      </p:sp>
      <p:pic>
        <p:nvPicPr>
          <p:cNvPr id="4098" name="Picture 2" descr="H:\папка на сайт\РМО Радуг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797152"/>
            <a:ext cx="3816424" cy="180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Участие в профессиональных конкурсах</a:t>
            </a:r>
            <a:endParaRPr lang="ru-RU" sz="3200" dirty="0">
              <a:latin typeface="+mn-lt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107504" y="1628800"/>
            <a:ext cx="2736304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Районный конкурс «Лучшая методическая разработка 2013 года»</a:t>
            </a:r>
          </a:p>
          <a:p>
            <a:pPr marL="0" indent="0">
              <a:buNone/>
            </a:pPr>
            <a:r>
              <a:rPr lang="ru-RU" sz="1800" dirty="0" smtClean="0"/>
              <a:t>(участник)</a:t>
            </a:r>
            <a:endParaRPr lang="ru-RU" sz="1800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971600" y="3284984"/>
            <a:ext cx="2736304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Всероссийский конкурс конспектов образовательной деятельности по областям ФГОС ДО</a:t>
            </a:r>
          </a:p>
          <a:p>
            <a:pPr marL="0" indent="0">
              <a:buNone/>
            </a:pPr>
            <a:r>
              <a:rPr lang="ru-RU" sz="1800" dirty="0" smtClean="0"/>
              <a:t>(диплом </a:t>
            </a:r>
            <a:r>
              <a:rPr lang="en-US" sz="1800" dirty="0" smtClean="0"/>
              <a:t>II</a:t>
            </a:r>
            <a:r>
              <a:rPr lang="ru-RU" sz="1800" dirty="0" smtClean="0"/>
              <a:t> степени)</a:t>
            </a:r>
            <a:endParaRPr lang="ru-RU" sz="1800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2843808" y="4869160"/>
            <a:ext cx="2952328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Всероссийский педагогический интернет-конкурс «Моя педагогическая инициатива» (диплом)</a:t>
            </a:r>
            <a:endParaRPr lang="ru-RU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4427984" y="1484984"/>
            <a:ext cx="2736304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Конкурс в МАДОУ д\с «Светлячок» «Создание развивающей среды»</a:t>
            </a:r>
            <a:r>
              <a:rPr lang="ru-RU" sz="1800" dirty="0"/>
              <a:t> </a:t>
            </a:r>
            <a:r>
              <a:rPr lang="ru-RU" sz="1800" dirty="0" smtClean="0"/>
              <a:t>(</a:t>
            </a:r>
            <a:r>
              <a:rPr lang="en-US" sz="1800" dirty="0" smtClean="0"/>
              <a:t>II </a:t>
            </a:r>
            <a:r>
              <a:rPr lang="ru-RU" sz="1800" dirty="0" smtClean="0"/>
              <a:t>место</a:t>
            </a:r>
            <a:r>
              <a:rPr lang="en-US" sz="1800" dirty="0" smtClean="0"/>
              <a:t>)</a:t>
            </a:r>
            <a:endParaRPr lang="ru-RU" sz="1800" dirty="0" smtClean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5364088" y="2924944"/>
            <a:ext cx="2736304" cy="194421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VIII </a:t>
            </a:r>
            <a:r>
              <a:rPr lang="ru-RU" sz="1800" dirty="0"/>
              <a:t>Всероссийский творческий конкурс «</a:t>
            </a:r>
            <a:r>
              <a:rPr lang="ru-RU" sz="1800" dirty="0" err="1"/>
              <a:t>Талантоха</a:t>
            </a:r>
            <a:r>
              <a:rPr lang="ru-RU" sz="1800" dirty="0"/>
              <a:t>». Номинация: «Творческие работы и методические разработки педагогов» консультация для воспитателей и родителей «Значение художественной </a:t>
            </a:r>
            <a:r>
              <a:rPr lang="ru-RU" sz="1800" dirty="0" smtClean="0"/>
              <a:t>литературы </a:t>
            </a:r>
            <a:r>
              <a:rPr lang="ru-RU" sz="1800" dirty="0"/>
              <a:t>в коррекции речевых нарушений у дошкольников»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(</a:t>
            </a:r>
            <a:r>
              <a:rPr lang="en-US" sz="1800" dirty="0"/>
              <a:t>III </a:t>
            </a:r>
            <a:r>
              <a:rPr lang="ru-RU" sz="1800" dirty="0"/>
              <a:t>место)</a:t>
            </a: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156176" y="4725144"/>
            <a:ext cx="2736304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VIII </a:t>
            </a:r>
            <a:r>
              <a:rPr lang="ru-RU" sz="1800" dirty="0"/>
              <a:t>Всероссийский творческий конкурс «</a:t>
            </a:r>
            <a:r>
              <a:rPr lang="ru-RU" sz="1800" dirty="0" err="1"/>
              <a:t>Талантоха</a:t>
            </a:r>
            <a:r>
              <a:rPr lang="ru-RU" sz="1800" dirty="0"/>
              <a:t>». Номинация: «Творческие работы и методические разработки педагогов» мастер-класс для родителей «Недостатки произношения звонких звуков» (</a:t>
            </a:r>
            <a:r>
              <a:rPr lang="en-US" sz="1800" dirty="0"/>
              <a:t>III </a:t>
            </a:r>
            <a:r>
              <a:rPr lang="ru-RU" sz="1800" dirty="0"/>
              <a:t>место)</a:t>
            </a:r>
          </a:p>
        </p:txBody>
      </p:sp>
    </p:spTree>
    <p:extLst>
      <p:ext uri="{BB962C8B-B14F-4D97-AF65-F5344CB8AC3E}">
        <p14:creationId xmlns:p14="http://schemas.microsoft.com/office/powerpoint/2010/main" val="30150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70156"/>
            <a:ext cx="8049217" cy="1054250"/>
          </a:xfrm>
        </p:spPr>
        <p:txBody>
          <a:bodyPr/>
          <a:lstStyle/>
          <a:p>
            <a:r>
              <a:rPr lang="ru-RU" sz="3200" dirty="0" smtClean="0"/>
              <a:t>Дипломы за участие </a:t>
            </a:r>
            <a:r>
              <a:rPr lang="ru-RU" sz="3200" dirty="0"/>
              <a:t>в профессиональных конкурсах</a:t>
            </a:r>
            <a:endParaRPr lang="ru-RU" sz="3200" dirty="0">
              <a:latin typeface="+mn-lt"/>
            </a:endParaRPr>
          </a:p>
        </p:txBody>
      </p:sp>
      <p:pic>
        <p:nvPicPr>
          <p:cNvPr id="5122" name="Picture 2" descr="E:\Мои документы\грамоты21\метод разр советс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42295"/>
            <a:ext cx="181770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Мои документы\грамоты21\международны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111866"/>
            <a:ext cx="1818000" cy="251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Мои документы\грамоты21\шадринс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5704" y="2132856"/>
            <a:ext cx="1818000" cy="25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Мои документы\грамоты21\дош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932" y="4107632"/>
            <a:ext cx="1818000" cy="251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Мои документы\грамоты21\2 место предметная сред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2022368"/>
            <a:ext cx="1818000" cy="250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84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70156"/>
            <a:ext cx="8049217" cy="1054250"/>
          </a:xfrm>
        </p:spPr>
        <p:txBody>
          <a:bodyPr/>
          <a:lstStyle/>
          <a:p>
            <a:r>
              <a:rPr lang="ru-RU" sz="3200" dirty="0"/>
              <a:t>Дипломы за участие в профессиональных конкурсах</a:t>
            </a:r>
            <a:endParaRPr lang="ru-RU" sz="3200" dirty="0">
              <a:latin typeface="+mn-lt"/>
            </a:endParaRPr>
          </a:p>
        </p:txBody>
      </p:sp>
      <p:pic>
        <p:nvPicPr>
          <p:cNvPr id="1026" name="Picture 2" descr="C:\Users\Ирина\Desktop\талантох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33843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талантох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2060848"/>
            <a:ext cx="3384000" cy="447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20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268760"/>
            <a:ext cx="8193233" cy="532859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Общие сведения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Сведения об образовании, курсы повышения квалификации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Тема самообразования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Методическая деятельность с педагогами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Работа с детьми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Методическая работа с родителями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Работа в рамках РМО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Участие в профессиональных конкурсах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Дипломы за участие в профессиональных конкурсах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Предметно-развивающая среда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Мои публикации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Общественная деятельность в ДОО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Ссылки на профессиональные сетевые сообщества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Благодарности и награды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338564"/>
          </a:xfrm>
        </p:spPr>
        <p:txBody>
          <a:bodyPr/>
          <a:lstStyle/>
          <a:p>
            <a:r>
              <a:rPr lang="ru-RU" sz="2800" dirty="0" smtClean="0">
                <a:latin typeface="+mn-lt"/>
              </a:rPr>
              <a:t>Содержание портфолио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733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6298"/>
            <a:ext cx="3638207" cy="573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60648"/>
            <a:ext cx="4429727" cy="61926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600" b="1" i="1" dirty="0" smtClean="0">
                <a:latin typeface="+mn-lt"/>
              </a:rPr>
              <a:t>Караванова </a:t>
            </a:r>
            <a:r>
              <a:rPr lang="ru-RU" sz="3600" b="1" i="1" dirty="0">
                <a:latin typeface="+mn-lt"/>
              </a:rPr>
              <a:t>Ирина Анатольевна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+mn-lt"/>
              </a:rPr>
              <a:t>учитель-логопед МАДОУ «Детский сад «Светлячок» г. Советский</a:t>
            </a:r>
            <a:r>
              <a:rPr lang="ru-RU" sz="2200" dirty="0">
                <a:latin typeface="+mn-lt"/>
              </a:rPr>
              <a:t>» 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>Образование: высшее</a:t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>Квалификационная категория: высшая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Стаж </a:t>
            </a:r>
            <a:r>
              <a:rPr lang="ru-RU" sz="2200" dirty="0">
                <a:latin typeface="+mn-lt"/>
              </a:rPr>
              <a:t>педагогической работы 33 года</a:t>
            </a:r>
            <a:br>
              <a:rPr lang="ru-RU" sz="2200" dirty="0">
                <a:latin typeface="+mn-lt"/>
              </a:rPr>
            </a:br>
            <a:r>
              <a:rPr lang="ru-RU" sz="2200" dirty="0">
                <a:latin typeface="+mn-lt"/>
              </a:rPr>
              <a:t>Стаж работы по специальности </a:t>
            </a:r>
            <a:r>
              <a:rPr lang="ru-RU" sz="2200" dirty="0" smtClean="0">
                <a:latin typeface="+mn-lt"/>
              </a:rPr>
              <a:t>19 </a:t>
            </a:r>
            <a:r>
              <a:rPr lang="ru-RU" sz="2200" dirty="0">
                <a:latin typeface="+mn-lt"/>
              </a:rPr>
              <a:t>лет</a:t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Награждена Почётной Грамотой Министерства образования и науки Российской Федерации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Сведения об образовании</a:t>
            </a:r>
            <a:endParaRPr lang="ru-RU" sz="3200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155472" y="2697544"/>
            <a:ext cx="2664000" cy="3384376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Нижнетагильский государственный педагогический институт</a:t>
            </a:r>
          </a:p>
          <a:p>
            <a:r>
              <a:rPr lang="ru-RU" sz="1800" dirty="0" smtClean="0"/>
              <a:t>Специальность «Русский язык и литература»</a:t>
            </a:r>
          </a:p>
          <a:p>
            <a:r>
              <a:rPr lang="ru-RU" sz="1800" dirty="0" smtClean="0"/>
              <a:t>1994 год</a:t>
            </a:r>
          </a:p>
          <a:p>
            <a:r>
              <a:rPr lang="ru-RU" sz="1800" dirty="0" smtClean="0"/>
              <a:t>Номер диплома </a:t>
            </a:r>
            <a:r>
              <a:rPr lang="ru-RU" sz="1800" dirty="0"/>
              <a:t>ЭВ №155515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060848"/>
            <a:ext cx="2664296" cy="3384376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Нижнетагильское педагогическое училище </a:t>
            </a:r>
          </a:p>
          <a:p>
            <a:r>
              <a:rPr lang="ru-RU" sz="1800" dirty="0" smtClean="0"/>
              <a:t>Специальность «Дошкольное воспитание»</a:t>
            </a:r>
          </a:p>
          <a:p>
            <a:r>
              <a:rPr lang="ru-RU" sz="1800" dirty="0" smtClean="0"/>
              <a:t>Воспитатель детского сада</a:t>
            </a:r>
          </a:p>
          <a:p>
            <a:r>
              <a:rPr lang="ru-RU" sz="1800" dirty="0" smtClean="0"/>
              <a:t>1982 год</a:t>
            </a:r>
          </a:p>
          <a:p>
            <a:r>
              <a:rPr lang="ru-RU" sz="1800" dirty="0" smtClean="0"/>
              <a:t>Номер диплома ДТ- </a:t>
            </a:r>
            <a:r>
              <a:rPr lang="en-US" sz="1800" dirty="0" smtClean="0"/>
              <a:t>I </a:t>
            </a:r>
            <a:r>
              <a:rPr lang="ru-RU" sz="1800" dirty="0" smtClean="0"/>
              <a:t>567720</a:t>
            </a:r>
            <a:endParaRPr lang="ru-RU" sz="18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83568" y="2204864"/>
            <a:ext cx="3803904" cy="3877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6084168" y="3140968"/>
            <a:ext cx="2664296" cy="3384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Уральский </a:t>
            </a:r>
            <a:r>
              <a:rPr lang="ru-RU" sz="1800" dirty="0"/>
              <a:t>государственный педагогический университет</a:t>
            </a:r>
          </a:p>
          <a:p>
            <a:r>
              <a:rPr lang="ru-RU" sz="1800" dirty="0"/>
              <a:t>Квалификация «учитель - логопед»</a:t>
            </a:r>
          </a:p>
          <a:p>
            <a:r>
              <a:rPr lang="ru-RU" sz="1800" dirty="0"/>
              <a:t>Специальность «Логопедия»</a:t>
            </a:r>
          </a:p>
          <a:p>
            <a:r>
              <a:rPr lang="ru-RU" sz="1800" dirty="0"/>
              <a:t>2001 год</a:t>
            </a:r>
          </a:p>
          <a:p>
            <a:r>
              <a:rPr lang="ru-RU" sz="1800" dirty="0"/>
              <a:t>Номер диплома ДВС </a:t>
            </a:r>
            <a:r>
              <a:rPr lang="ru-RU" sz="1800" dirty="0" smtClean="0"/>
              <a:t>0422364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766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Курсы повышения квалификации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060848"/>
            <a:ext cx="4248472" cy="3781008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01.11.2011-12.11.2011</a:t>
            </a:r>
          </a:p>
          <a:p>
            <a:r>
              <a:rPr lang="ru-RU" sz="2000" dirty="0"/>
              <a:t>г. Екатеринбург</a:t>
            </a:r>
          </a:p>
          <a:p>
            <a:r>
              <a:rPr lang="ru-RU" sz="2000" dirty="0" smtClean="0"/>
              <a:t>«Специальное образование. «Логопедия» </a:t>
            </a:r>
          </a:p>
          <a:p>
            <a:r>
              <a:rPr lang="ru-RU" sz="2000" dirty="0" smtClean="0"/>
              <a:t>88 часов </a:t>
            </a:r>
          </a:p>
          <a:p>
            <a:r>
              <a:rPr lang="ru-RU" sz="2000" dirty="0" smtClean="0"/>
              <a:t>Регистрационный номер 649/15Б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3078000"/>
            <a:ext cx="4248000" cy="3780000"/>
          </a:xfrm>
          <a:ln/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17.03.2012-26.03.2012</a:t>
            </a:r>
          </a:p>
          <a:p>
            <a:r>
              <a:rPr lang="ru-RU" sz="2000" dirty="0"/>
              <a:t>г. Екатеринбург</a:t>
            </a:r>
          </a:p>
          <a:p>
            <a:r>
              <a:rPr lang="ru-RU" sz="2000" dirty="0" smtClean="0"/>
              <a:t>«</a:t>
            </a:r>
            <a:r>
              <a:rPr lang="ru-RU" sz="2000" dirty="0"/>
              <a:t>Эффективное использование современных технологий в коррекционной педагогике и социальной психологии</a:t>
            </a:r>
            <a:r>
              <a:rPr lang="ru-RU" sz="2000" dirty="0" smtClean="0"/>
              <a:t>» </a:t>
            </a:r>
          </a:p>
          <a:p>
            <a:r>
              <a:rPr lang="ru-RU" sz="2000" dirty="0" smtClean="0"/>
              <a:t>Серия АА регистрационный номер 410-У</a:t>
            </a:r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7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Курсы повышения </a:t>
            </a:r>
            <a:r>
              <a:rPr lang="ru-RU" sz="3200" dirty="0">
                <a:latin typeface="+mn-lt"/>
              </a:rPr>
              <a:t>квалификации</a:t>
            </a:r>
          </a:p>
        </p:txBody>
      </p:sp>
      <p:sp>
        <p:nvSpPr>
          <p:cNvPr id="5" name="Объект 1"/>
          <p:cNvSpPr>
            <a:spLocks noGrp="1"/>
          </p:cNvSpPr>
          <p:nvPr>
            <p:ph sz="quarter" idx="13"/>
          </p:nvPr>
        </p:nvSpPr>
        <p:spPr>
          <a:xfrm>
            <a:off x="107504" y="2060848"/>
            <a:ext cx="3310136" cy="2592288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07.10.2011</a:t>
            </a:r>
            <a:endParaRPr lang="ru-RU" sz="1800" dirty="0"/>
          </a:p>
          <a:p>
            <a:r>
              <a:rPr lang="ru-RU" sz="1800" dirty="0"/>
              <a:t>г. Советский</a:t>
            </a:r>
          </a:p>
          <a:p>
            <a:r>
              <a:rPr lang="ru-RU" sz="1800" dirty="0"/>
              <a:t>«Основы компьютерной грамотности»</a:t>
            </a:r>
          </a:p>
          <a:p>
            <a:r>
              <a:rPr lang="ru-RU" sz="1800" dirty="0"/>
              <a:t>Рег. № Св-0372</a:t>
            </a:r>
          </a:p>
          <a:p>
            <a:endParaRPr lang="ru-RU" sz="1800" dirty="0" smtClean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267744" y="3068960"/>
            <a:ext cx="3312000" cy="2592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30.04.2014</a:t>
            </a:r>
          </a:p>
          <a:p>
            <a:r>
              <a:rPr lang="ru-RU" sz="1800" dirty="0" smtClean="0"/>
              <a:t>г</a:t>
            </a:r>
            <a:r>
              <a:rPr lang="ru-RU" sz="1800" dirty="0"/>
              <a:t>. Шадринск </a:t>
            </a:r>
          </a:p>
          <a:p>
            <a:r>
              <a:rPr lang="ru-RU" sz="1800" dirty="0"/>
              <a:t>«Стандартизация дошкольного образования: проблемы и перспективы»</a:t>
            </a:r>
          </a:p>
          <a:p>
            <a:r>
              <a:rPr lang="ru-RU" sz="1800" dirty="0"/>
              <a:t>Рег. № 928</a:t>
            </a:r>
          </a:p>
        </p:txBody>
      </p:sp>
      <p:sp>
        <p:nvSpPr>
          <p:cNvPr id="6" name="Объект 1"/>
          <p:cNvSpPr>
            <a:spLocks noGrp="1"/>
          </p:cNvSpPr>
          <p:nvPr>
            <p:ph sz="quarter" idx="14"/>
          </p:nvPr>
        </p:nvSpPr>
        <p:spPr>
          <a:xfrm>
            <a:off x="5364088" y="4266000"/>
            <a:ext cx="3312000" cy="2592000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12.09.2014</a:t>
            </a:r>
          </a:p>
          <a:p>
            <a:r>
              <a:rPr lang="ru-RU" sz="1800" dirty="0" smtClean="0"/>
              <a:t>Издательство «Учитель»</a:t>
            </a:r>
          </a:p>
          <a:p>
            <a:r>
              <a:rPr lang="ru-RU" sz="1800" dirty="0" smtClean="0"/>
              <a:t>Всероссийский учебно-методический семинар «Новый порядок проведения аттестации педагогических работников. Комментарии и разъяснения к приказу от 7 апреля 2014 года № 367 и положению»</a:t>
            </a:r>
          </a:p>
          <a:p>
            <a:r>
              <a:rPr lang="ru-RU" sz="1800" dirty="0" smtClean="0"/>
              <a:t>Сертификат № В73-11/2014-ВУ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2264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905"/>
            <a:ext cx="8229600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6120680"/>
          </a:xfr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Тема самообразования: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«Логопедические игры в развитии фонематического слуха у детей подготовительной к школе группы»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книга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437112"/>
            <a:ext cx="250033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Методическая деятельность в ДОУ с педагогами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074055"/>
            <a:ext cx="3024336" cy="216024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Семинар-практикум </a:t>
            </a:r>
          </a:p>
          <a:p>
            <a:pPr algn="just"/>
            <a:r>
              <a:rPr lang="ru-RU" sz="1600" dirty="0" smtClean="0"/>
              <a:t>«Приёмы формирования грамматически правильной речи у детей дошкольного возраста» 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9552" y="3501008"/>
            <a:ext cx="2867800" cy="230425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Мастер-класс для воспитателей </a:t>
            </a:r>
          </a:p>
          <a:p>
            <a:pPr algn="just"/>
            <a:r>
              <a:rPr lang="ru-RU" sz="1600" dirty="0" smtClean="0"/>
              <a:t>«Развитие звукобуквенного анализа у детей старшего дошкольного возраста»</a:t>
            </a:r>
            <a:endParaRPr lang="ru-RU" sz="16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580112" y="4149080"/>
            <a:ext cx="3155832" cy="230425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/>
              <a:t>Консультации:</a:t>
            </a:r>
          </a:p>
          <a:p>
            <a:pPr algn="just"/>
            <a:r>
              <a:rPr lang="ru-RU" sz="1600" dirty="0" smtClean="0"/>
              <a:t>«Методика работы с предложением»</a:t>
            </a:r>
          </a:p>
          <a:p>
            <a:pPr algn="just"/>
            <a:r>
              <a:rPr lang="ru-RU" sz="1600" dirty="0" smtClean="0"/>
              <a:t>«Значение художественной литературы в коррекции речевых нарушений»</a:t>
            </a:r>
          </a:p>
          <a:p>
            <a:pPr algn="just"/>
            <a:r>
              <a:rPr lang="ru-RU" sz="1600" dirty="0" smtClean="0"/>
              <a:t>«Развитие звуковой культуры речи у детей 2-3 лет»</a:t>
            </a:r>
          </a:p>
          <a:p>
            <a:endParaRPr lang="ru-RU" sz="1600" dirty="0" smtClean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71600" y="5148603"/>
            <a:ext cx="3803904" cy="130473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dirty="0" smtClean="0"/>
          </a:p>
          <a:p>
            <a:pPr algn="just"/>
            <a:r>
              <a:rPr lang="ru-RU" sz="1700" dirty="0" smtClean="0"/>
              <a:t>Логопедический практикум </a:t>
            </a:r>
            <a:r>
              <a:rPr lang="ru-RU" sz="1700" dirty="0"/>
              <a:t>«Артикуляционная гимнастика как профилактика речевых нарушений»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9" name="Рисунок 8" descr="Слайд3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8539" y="3162469"/>
            <a:ext cx="997167" cy="76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233812" y="1924823"/>
            <a:ext cx="3155832" cy="208024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Работа с молодыми педагогами по разделу: «Подготовка к обучению грамоте»</a:t>
            </a:r>
          </a:p>
        </p:txBody>
      </p:sp>
    </p:spTree>
    <p:extLst>
      <p:ext uri="{BB962C8B-B14F-4D97-AF65-F5344CB8AC3E}">
        <p14:creationId xmlns:p14="http://schemas.microsoft.com/office/powerpoint/2010/main" val="12308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Методическая деятельность в ДОУ с педагогами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Ирина\Desktop\фото аттестац\DSC0398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729261"/>
            <a:ext cx="3803073" cy="253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рина\Desktop\моё фото\фото аттестац\DSC039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671" y="1701766"/>
            <a:ext cx="4048289" cy="259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папка на сайт\мастер-класс для педагогов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292138"/>
            <a:ext cx="3746117" cy="249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13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1222</TotalTime>
  <Words>693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Муниципальное автономное дошкольное образовательное учреждение «Детский сад «Светлячок» г. Советский»  Портфолио учителя-логопеда     Каравановой  Ирины Анатольевны </vt:lpstr>
      <vt:lpstr>Содержание портфолио</vt:lpstr>
      <vt:lpstr>  Караванова Ирина Анатольевна  учитель-логопед МАДОУ «Детский сад «Светлячок» г. Советский»  Образование: высшее Квалификационная категория: высшая Стаж педагогической работы 33 года Стаж работы по специальности 19 лет  Награждена Почётной Грамотой Министерства образования и науки Российской Федерации     </vt:lpstr>
      <vt:lpstr>Сведения об образовании</vt:lpstr>
      <vt:lpstr>Курсы повышения квалификации</vt:lpstr>
      <vt:lpstr>Курсы повышения квалификации</vt:lpstr>
      <vt:lpstr>Тема самообразования:  «Логопедические игры в развитии фонематического слуха у детей подготовительной к школе группы»</vt:lpstr>
      <vt:lpstr>Методическая деятельность в ДОУ с педагогами</vt:lpstr>
      <vt:lpstr>Методическая деятельность в ДОУ с педагогами</vt:lpstr>
      <vt:lpstr>Работа с детьми</vt:lpstr>
      <vt:lpstr>Презентация PowerPoint</vt:lpstr>
      <vt:lpstr>Участие детей в конкурсах</vt:lpstr>
      <vt:lpstr>Методическая деятельность с родителями</vt:lpstr>
      <vt:lpstr>Презентация PowerPoint</vt:lpstr>
      <vt:lpstr>Работа в рамках  районного методического объединения учителей-логопедов </vt:lpstr>
      <vt:lpstr>Участие в профессиональных конкурсах</vt:lpstr>
      <vt:lpstr>Дипломы за участие в профессиональных конкурсах</vt:lpstr>
      <vt:lpstr>Дипломы за участие в профессиональных конкурсах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213</cp:revision>
  <dcterms:modified xsi:type="dcterms:W3CDTF">2015-01-13T16:06:47Z</dcterms:modified>
</cp:coreProperties>
</file>