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3" r:id="rId7"/>
    <p:sldId id="265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A453D-527D-4F24-84D9-EE4982B3708A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259200-62C5-4059-8AA1-3FD959532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59200-62C5-4059-8AA1-3FD95953267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nevnov.ru/assets/images/politika/5dnev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3429000"/>
            <a:ext cx="2548771" cy="2232248"/>
          </a:xfrm>
          <a:prstGeom prst="rect">
            <a:avLst/>
          </a:prstGeom>
          <a:noFill/>
          <a:effectLst>
            <a:glow rad="127000">
              <a:schemeClr val="accent3">
                <a:lumMod val="60000"/>
                <a:lumOff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Способы достижения  эффективности чтения на современном уроке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4000504"/>
            <a:ext cx="7772400" cy="114300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tx1"/>
                </a:solidFill>
              </a:rPr>
              <a:t>С.Н. Терских, учитель русского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языка и литературы МБОУ «</a:t>
            </a:r>
            <a:r>
              <a:rPr lang="ru-RU" dirty="0" err="1" smtClean="0">
                <a:solidFill>
                  <a:schemeClr val="tx1"/>
                </a:solidFill>
              </a:rPr>
              <a:t>Опытненская</a:t>
            </a:r>
            <a:r>
              <a:rPr lang="ru-RU" dirty="0" smtClean="0">
                <a:solidFill>
                  <a:schemeClr val="tx1"/>
                </a:solidFill>
              </a:rPr>
              <a:t> СОШ»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lana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39406" y="285728"/>
            <a:ext cx="2167774" cy="3071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571744"/>
            <a:ext cx="8183880" cy="3463296"/>
          </a:xfrm>
        </p:spPr>
        <p:txBody>
          <a:bodyPr>
            <a:normAutofit/>
          </a:bodyPr>
          <a:lstStyle/>
          <a:p>
            <a:r>
              <a:rPr lang="ru-RU" dirty="0" smtClean="0"/>
              <a:t>В.А.Сухомлинский  считал чтение «окошком в мир, важнейшим инструментом учения».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4714884"/>
            <a:ext cx="8183880" cy="57150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1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928926" y="714356"/>
            <a:ext cx="3931920" cy="43176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Осмысленное чтение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57224" y="4000504"/>
            <a:ext cx="7488832" cy="50006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  <a:effectLst>
            <a:glow rad="127000">
              <a:schemeClr val="accent4">
                <a:lumMod val="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азвитие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мышления, творческих способностей,  кругозора, быстроты выполнения УУД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1285860"/>
            <a:ext cx="7488832" cy="49104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/>
            </a:solidFill>
          </a:ln>
          <a:effectLst>
            <a:glow rad="127000">
              <a:schemeClr val="accent1">
                <a:lumMod val="60000"/>
                <a:lumOff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познавательной мотивации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24388" y="2071678"/>
            <a:ext cx="7488832" cy="64294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>
            <a:glow rad="127000">
              <a:schemeClr val="tx2">
                <a:lumMod val="40000"/>
                <a:lumOff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навыкам успешного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 (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слушать и слышать друг друга, выстраивать диалог, задавать вопросы на понимание)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27658" y="3000372"/>
            <a:ext cx="7488832" cy="500066"/>
          </a:xfrm>
          <a:prstGeom prst="roundRect">
            <a:avLst/>
          </a:prstGeom>
          <a:solidFill>
            <a:srgbClr val="92D050"/>
          </a:solidFill>
          <a:ln>
            <a:solidFill>
              <a:schemeClr val="bg2"/>
            </a:solidFill>
          </a:ln>
          <a:effectLst>
            <a:glow rad="127000">
              <a:srgbClr val="92D05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/>
                <a:ea typeface="Times New Roman"/>
              </a:rPr>
              <a:t>развитие навыков самостоятельной учебной деятельности: определение ведущих и промежуточных задач, умение предусматривать последствия своего выбора, его объективная оценка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28662" y="4929198"/>
            <a:ext cx="7488832" cy="49104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/>
            </a:solidFill>
          </a:ln>
          <a:effectLst>
            <a:glow rad="127000">
              <a:schemeClr val="accent1">
                <a:lumMod val="60000"/>
                <a:lumOff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функциональной грамотности, которая обеспечивает результативность обучения по другим  предметам 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i="1" dirty="0" smtClean="0"/>
              <a:t>Чтение           мысль</a:t>
            </a:r>
          </a:p>
          <a:p>
            <a:endParaRPr lang="ru-RU" b="1" i="1" dirty="0" smtClean="0"/>
          </a:p>
          <a:p>
            <a:r>
              <a:rPr lang="ru-RU" b="1" i="1" dirty="0" smtClean="0"/>
              <a:t>Успешность           активность</a:t>
            </a:r>
            <a:endParaRPr lang="ru-RU" b="1" i="1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2571736" y="1285860"/>
            <a:ext cx="785818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643306" y="2214554"/>
            <a:ext cx="100013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http://etssaratov.ru/images/fotogalereja/mini/interaktivnyj-metod-razvitija-i-obrazovanija-det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6" y="2500305"/>
            <a:ext cx="4238628" cy="35763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edu.cap.ru/home/6325/standart_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8" y="0"/>
            <a:ext cx="1285852" cy="15516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18A5C9-7F8B-405A-B43B-D0ABF4D4696D}" type="slidenum">
              <a:rPr lang="ru-RU"/>
              <a:pPr/>
              <a:t>5</a:t>
            </a:fld>
            <a:endParaRPr lang="ru-RU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8842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Цели изучения литературного чтения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427538" y="1125538"/>
            <a:ext cx="4716462" cy="5732462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rgbClr val="FF0000"/>
                </a:solidFill>
              </a:rPr>
              <a:t>Стандарт 2009 года</a:t>
            </a:r>
          </a:p>
          <a:p>
            <a:pPr>
              <a:lnSpc>
                <a:spcPct val="80000"/>
              </a:lnSpc>
              <a:buSzPct val="150000"/>
              <a:buFont typeface="Wingdings" pitchFamily="2" charset="2"/>
              <a:buChar char="§"/>
            </a:pPr>
            <a:r>
              <a:rPr lang="ru-RU" sz="1500" dirty="0"/>
              <a:t>Овладение навыком осознанного, правильного, беглого и выразительного чтения как базовым в системе образования младших школьников, </a:t>
            </a:r>
          </a:p>
          <a:p>
            <a:pPr>
              <a:lnSpc>
                <a:spcPct val="80000"/>
              </a:lnSpc>
              <a:buSzPct val="150000"/>
              <a:buFont typeface="Wingdings" pitchFamily="2" charset="2"/>
              <a:buChar char="§"/>
            </a:pPr>
            <a:r>
              <a:rPr lang="ru-RU" sz="1500" dirty="0"/>
              <a:t>формирование читательского кругозора и приобретение опыта самостоятельной читательской деятельности; </a:t>
            </a:r>
          </a:p>
          <a:p>
            <a:pPr>
              <a:lnSpc>
                <a:spcPct val="80000"/>
              </a:lnSpc>
              <a:buSzPct val="150000"/>
              <a:buFont typeface="Wingdings" pitchFamily="2" charset="2"/>
              <a:buChar char="§"/>
            </a:pPr>
            <a:r>
              <a:rPr lang="ru-RU" sz="1500" dirty="0"/>
              <a:t>совершенствование всех видов речевой деятельности; </a:t>
            </a:r>
            <a:r>
              <a:rPr lang="ru-RU" sz="1500" b="1" dirty="0">
                <a:solidFill>
                  <a:srgbClr val="FF0000"/>
                </a:solidFill>
              </a:rPr>
              <a:t>умение работать с разными видами информации.</a:t>
            </a:r>
          </a:p>
          <a:p>
            <a:pPr>
              <a:lnSpc>
                <a:spcPct val="80000"/>
              </a:lnSpc>
              <a:buSzPct val="150000"/>
              <a:buFont typeface="Wingdings" pitchFamily="2" charset="2"/>
              <a:buChar char="§"/>
            </a:pPr>
            <a:r>
              <a:rPr lang="ru-RU" sz="1500" dirty="0"/>
              <a:t>развитие художественно-творческих и познавательных способностей, эмоциональной отзывчивости при чтении художественных произведений, формирование эстетического отношения к искусству слова;</a:t>
            </a:r>
          </a:p>
          <a:p>
            <a:pPr>
              <a:lnSpc>
                <a:spcPct val="80000"/>
              </a:lnSpc>
              <a:buSzPct val="150000"/>
              <a:buFont typeface="Wingdings" pitchFamily="2" charset="2"/>
              <a:buChar char="§"/>
            </a:pPr>
            <a:r>
              <a:rPr lang="ru-RU" sz="1500" b="1" dirty="0">
                <a:solidFill>
                  <a:srgbClr val="FF0000"/>
                </a:solidFill>
              </a:rPr>
              <a:t>овладение первоначальными навыками работы с учебными и научно-познавательными текстами.</a:t>
            </a:r>
          </a:p>
          <a:p>
            <a:pPr>
              <a:lnSpc>
                <a:spcPct val="80000"/>
              </a:lnSpc>
              <a:buSzPct val="150000"/>
              <a:buFont typeface="Wingdings" pitchFamily="2" charset="2"/>
              <a:buChar char="§"/>
            </a:pPr>
            <a:r>
              <a:rPr lang="ru-RU" sz="1500" dirty="0"/>
              <a:t>воспитание интереса к чтению и книге; </a:t>
            </a:r>
          </a:p>
          <a:p>
            <a:pPr>
              <a:lnSpc>
                <a:spcPct val="80000"/>
              </a:lnSpc>
              <a:buSzPct val="150000"/>
              <a:buFont typeface="Wingdings" pitchFamily="2" charset="2"/>
              <a:buChar char="§"/>
            </a:pPr>
            <a:r>
              <a:rPr lang="ru-RU" sz="1500" dirty="0"/>
              <a:t>обогащение нравственного опыта младших школьников, формирование представлений о добре и зле; </a:t>
            </a:r>
          </a:p>
          <a:p>
            <a:pPr>
              <a:lnSpc>
                <a:spcPct val="80000"/>
              </a:lnSpc>
              <a:buSzPct val="150000"/>
              <a:buFont typeface="Wingdings" pitchFamily="2" charset="2"/>
              <a:buChar char="§"/>
            </a:pPr>
            <a:r>
              <a:rPr lang="ru-RU" sz="1500" dirty="0"/>
              <a:t>развитие нравственных чувств, уважения к культуре народов многонациональной России и других стран.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1125538"/>
            <a:ext cx="4572000" cy="5732462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rgbClr val="FF0000"/>
                </a:solidFill>
              </a:rPr>
              <a:t>Стандарт 2005 года</a:t>
            </a:r>
            <a:endParaRPr lang="ru-RU" sz="1600" dirty="0"/>
          </a:p>
          <a:p>
            <a:pPr>
              <a:lnSpc>
                <a:spcPct val="80000"/>
              </a:lnSpc>
            </a:pPr>
            <a:r>
              <a:rPr lang="ru-RU" sz="1500" dirty="0"/>
              <a:t>овладение навыком осознанного, правильного, беглого и выразительного чтения как базовым в системе образования младших школьников;</a:t>
            </a:r>
          </a:p>
          <a:p>
            <a:pPr>
              <a:lnSpc>
                <a:spcPct val="80000"/>
              </a:lnSpc>
            </a:pPr>
            <a:r>
              <a:rPr lang="ru-RU" sz="1500" dirty="0"/>
              <a:t>формирование читательского кругозора и приобретение опыта самостоятельной читательской деятельности; </a:t>
            </a:r>
          </a:p>
          <a:p>
            <a:pPr>
              <a:lnSpc>
                <a:spcPct val="80000"/>
              </a:lnSpc>
            </a:pPr>
            <a:r>
              <a:rPr lang="ru-RU" sz="1500" dirty="0"/>
              <a:t>совершенствование всех видов речевой деятельности;</a:t>
            </a:r>
          </a:p>
          <a:p>
            <a:pPr>
              <a:lnSpc>
                <a:spcPct val="80000"/>
              </a:lnSpc>
            </a:pPr>
            <a:r>
              <a:rPr lang="ru-RU" sz="1500" dirty="0"/>
              <a:t>развитие художественно-творческих и познавательных способностей, эмоциональной отзывчивости при чтении художественных произведений, формирование эстетического отношения к искусству слова;</a:t>
            </a:r>
          </a:p>
          <a:p>
            <a:pPr>
              <a:lnSpc>
                <a:spcPct val="80000"/>
              </a:lnSpc>
            </a:pPr>
            <a:r>
              <a:rPr lang="ru-RU" sz="1500" dirty="0"/>
              <a:t>воспитание интереса к чтению и книге, потребности в общении с миром художественной литературы; </a:t>
            </a:r>
          </a:p>
          <a:p>
            <a:pPr>
              <a:lnSpc>
                <a:spcPct val="80000"/>
              </a:lnSpc>
            </a:pPr>
            <a:r>
              <a:rPr lang="ru-RU" sz="1500" dirty="0"/>
              <a:t>обогащение нравственного опыта младших школьников, формирование представлений о добре и зле; </a:t>
            </a:r>
          </a:p>
          <a:p>
            <a:pPr>
              <a:lnSpc>
                <a:spcPct val="80000"/>
              </a:lnSpc>
            </a:pPr>
            <a:r>
              <a:rPr lang="ru-RU" sz="1500" dirty="0"/>
              <a:t>развитие нравственных чувств, уважения к культуре народов многонациональной России.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183880" cy="642942"/>
          </a:xfrm>
        </p:spPr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altLang="ru-RU" dirty="0" smtClean="0">
                <a:ln/>
                <a:solidFill>
                  <a:schemeClr val="accent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altLang="ru-RU" dirty="0" smtClean="0">
                <a:ln/>
                <a:solidFill>
                  <a:schemeClr val="accent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altLang="ru-RU" dirty="0" smtClean="0">
                <a:ln/>
                <a:solidFill>
                  <a:schemeClr val="accent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altLang="ru-RU" dirty="0" smtClean="0">
                <a:ln/>
                <a:solidFill>
                  <a:schemeClr val="accent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altLang="ru-RU" dirty="0" smtClean="0">
                <a:ln/>
                <a:solidFill>
                  <a:schemeClr val="accent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altLang="ru-RU" dirty="0" smtClean="0">
                <a:ln/>
                <a:solidFill>
                  <a:schemeClr val="accent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altLang="ru-RU" dirty="0" smtClean="0">
                <a:ln/>
                <a:solidFill>
                  <a:schemeClr val="accent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altLang="ru-RU" dirty="0" smtClean="0">
                <a:ln/>
                <a:solidFill>
                  <a:schemeClr val="accent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altLang="ru-RU" dirty="0" smtClean="0">
                <a:ln/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Способы достижения эффективности чтения на современном уроке</a:t>
            </a:r>
            <a:r>
              <a:rPr lang="ru-RU" altLang="ru-RU" dirty="0" smtClean="0">
                <a:ln/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altLang="ru-RU" dirty="0" smtClean="0">
                <a:ln/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728" y="1285860"/>
          <a:ext cx="7072362" cy="534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6181"/>
                <a:gridCol w="3536181"/>
              </a:tblGrid>
              <a:tr h="811733">
                <a:tc>
                  <a:txBody>
                    <a:bodyPr/>
                    <a:lstStyle/>
                    <a:p>
                      <a:r>
                        <a:rPr lang="ru-RU" dirty="0" smtClean="0"/>
                        <a:t>Начальная</a:t>
                      </a:r>
                      <a:r>
                        <a:rPr lang="ru-RU" baseline="0" dirty="0" smtClean="0"/>
                        <a:t> школа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Средние, старшие классы</a:t>
                      </a:r>
                      <a:endParaRPr lang="ru-RU" dirty="0"/>
                    </a:p>
                  </a:txBody>
                  <a:tcPr/>
                </a:tc>
              </a:tr>
              <a:tr h="1640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Четкий алгоритм работы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Стратегии  и тактики критического мышления (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синквейн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, «корзина идей»,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«толстые» и  «тонкие»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вопросы и др.)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07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Проверка техники чтения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Проверка техники чтения (средние классы)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07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Дневники чтения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Отзывы о прочитанном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07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Игровые методы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Проектные работы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07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Применение </a:t>
                      </a:r>
                      <a:r>
                        <a:rPr lang="ru-RU" sz="2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ИКТ-технологий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, интерактивных методик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Применение </a:t>
                      </a:r>
                      <a:r>
                        <a:rPr lang="ru-RU" sz="2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ИКТ-технологий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, интерактивных методик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24smi.com/img_info_2000_2000_062ee8b4f755f1e9a467c4d66dfbf1b795ed4f5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28" y="3500438"/>
            <a:ext cx="3424844" cy="255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1480"/>
            <a:ext cx="8183880" cy="3071834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«Чтение – вот лучшее умение,… помогает стать «мыслящими» людьми». Умейте читать с интересом и не торопясь».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 (Д.С. Лихачев из «Писем к молодым читателям)</a:t>
            </a: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47</TotalTime>
  <Words>382</Words>
  <PresentationFormat>Экран (4:3)</PresentationFormat>
  <Paragraphs>52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Способы достижения  эффективности чтения на современном уроке</vt:lpstr>
      <vt:lpstr>В.А.Сухомлинский  считал чтение «окошком в мир, важнейшим инструментом учения». </vt:lpstr>
      <vt:lpstr>  </vt:lpstr>
      <vt:lpstr> </vt:lpstr>
      <vt:lpstr>Цели изучения литературного чтения</vt:lpstr>
      <vt:lpstr>    Способы достижения эффективности чтения на современном уроке </vt:lpstr>
      <vt:lpstr>  «Чтение – вот лучшее умение,… помогает стать «мыслящими» людьми». Умейте читать с интересом и не торопясь».   (Д.С. Лихачев из «Писем к молодым читателям)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достижения  эффективности чтения на современном уроке</dc:title>
  <dc:creator>Svetlana</dc:creator>
  <cp:lastModifiedBy>Svetlana</cp:lastModifiedBy>
  <cp:revision>12</cp:revision>
  <dcterms:created xsi:type="dcterms:W3CDTF">2015-01-11T13:08:21Z</dcterms:created>
  <dcterms:modified xsi:type="dcterms:W3CDTF">2015-01-11T14:11:38Z</dcterms:modified>
</cp:coreProperties>
</file>