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69" r:id="rId4"/>
    <p:sldId id="286" r:id="rId5"/>
    <p:sldId id="302" r:id="rId6"/>
    <p:sldId id="303" r:id="rId7"/>
    <p:sldId id="293" r:id="rId8"/>
    <p:sldId id="298" r:id="rId9"/>
    <p:sldId id="290" r:id="rId10"/>
    <p:sldId id="305" r:id="rId11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CC99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99" autoAdjust="0"/>
    <p:restoredTop sz="9466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Учебные заведения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Лист1!$A$2:$A$3</c:f>
              <c:strCache>
                <c:ptCount val="2"/>
                <c:pt idx="0">
                  <c:v>10 класс</c:v>
                </c:pt>
                <c:pt idx="1">
                  <c:v>Колледж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Лист1!$A$2:$A$5</c:f>
              <c:strCache>
                <c:ptCount val="3"/>
                <c:pt idx="0">
                  <c:v>10 класс</c:v>
                </c:pt>
                <c:pt idx="1">
                  <c:v>Колледж</c:v>
                </c:pt>
                <c:pt idx="2">
                  <c:v>Лицей №81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8154543019324576"/>
          <c:y val="0.1976406356019125"/>
          <c:w val="0.29921609528144866"/>
          <c:h val="0.5285664241869563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5">
          <a:noFill/>
        </a:ln>
      </c:spPr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Лист1!$A$2:$A$5</c:f>
              <c:strCache>
                <c:ptCount val="4"/>
                <c:pt idx="0">
                  <c:v>Губ.колледж</c:v>
                </c:pt>
                <c:pt idx="1">
                  <c:v>Мед.колледж</c:v>
                </c:pt>
                <c:pt idx="2">
                  <c:v>Лицей №81</c:v>
                </c:pt>
                <c:pt idx="3">
                  <c:v>ЗАМТ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8963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913" y="9478963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C03D80-883A-45A5-9C9C-BE9E51C0A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621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A6C48D-0316-41DD-9DB3-F890B7C93303}" type="datetimeFigureOut">
              <a:rPr lang="ru-RU"/>
              <a:pPr>
                <a:defRPr/>
              </a:pPr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68AF5C-DFF2-42AF-A4D5-AE18C6AA7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4069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4E98FB-BA74-4CD2-8EB9-DC8413DA2A57}" type="slidenum">
              <a:rPr lang="ru-RU" smtClean="0"/>
              <a:pPr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44838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98AE7E20-D736-434D-84D8-CF2AA047B5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19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A587128-3491-4C64-9F4E-4456104D0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70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A587128-3491-4C64-9F4E-4456104D0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4886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A587128-3491-4C64-9F4E-4456104D0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73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A587128-3491-4C64-9F4E-4456104D0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3350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A587128-3491-4C64-9F4E-4456104D0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608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79F3F-7B64-48F3-95AF-12B7A19D06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89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DCE80-0B4B-4415-BF08-C1B543BB5A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5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3EF55-EF1C-4D2E-B1AF-58A612BA2D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7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803E521B-EF65-40E3-AB65-825738229E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6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57B03C62-7C2E-448B-A2F5-1BF19572C8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24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4DDA2A42-DDBB-44C6-942F-5CAD73F9DA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1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CDBBD5-87E7-4734-A4C4-1556F277C7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6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77182-C0A2-4A63-B3C0-CB07D2D065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58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D50E-B253-4052-A49A-7D7F6CF930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67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A89803E1-AFCB-4D30-8A12-5AD03A0473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2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8A587128-3491-4C64-9F4E-4456104D05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4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2030" y="836712"/>
            <a:ext cx="8229600" cy="223224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err="1">
                <a:latin typeface="Georgia" pitchFamily="18" charset="0"/>
              </a:rPr>
              <a:t>Профориентационная</a:t>
            </a:r>
            <a:r>
              <a:rPr lang="ru-RU" sz="4000" dirty="0">
                <a:latin typeface="Georgia" pitchFamily="18" charset="0"/>
              </a:rPr>
              <a:t> работа в </a:t>
            </a:r>
            <a:r>
              <a:rPr lang="ru-RU" sz="4000" dirty="0" smtClean="0">
                <a:latin typeface="Georgia" pitchFamily="18" charset="0"/>
              </a:rPr>
              <a:t>школе</a:t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/>
            </a:r>
            <a:br>
              <a:rPr lang="ru-RU" sz="4000" dirty="0" smtClean="0">
                <a:latin typeface="Georgia" pitchFamily="18" charset="0"/>
              </a:rPr>
            </a:br>
            <a:endParaRPr lang="ru-RU" sz="4000" dirty="0">
              <a:latin typeface="Georg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eaLnBrk="1" hangingPunct="1"/>
            <a:endParaRPr lang="ru-RU" sz="2400" smtClean="0">
              <a:latin typeface="Georgia" pitchFamily="18" charset="0"/>
            </a:endParaRPr>
          </a:p>
          <a:p>
            <a:pPr eaLnBrk="1" hangingPunct="1"/>
            <a:endParaRPr lang="ru-RU" sz="2400" smtClean="0">
              <a:latin typeface="Georgia" pitchFamily="18" charset="0"/>
            </a:endParaRPr>
          </a:p>
          <a:p>
            <a:pPr eaLnBrk="1" hangingPunct="1"/>
            <a:endParaRPr lang="ru-RU" sz="2400" smtClean="0">
              <a:latin typeface="Georgia" pitchFamily="18" charset="0"/>
            </a:endParaRPr>
          </a:p>
          <a:p>
            <a:pPr eaLnBrk="1" hangingPunct="1"/>
            <a:r>
              <a:rPr lang="ru-RU" sz="2400" smtClean="0">
                <a:latin typeface="Georgia" pitchFamily="18" charset="0"/>
              </a:rPr>
              <a:t> </a:t>
            </a:r>
          </a:p>
          <a:p>
            <a:pPr eaLnBrk="1" hangingPunct="1"/>
            <a:r>
              <a:rPr lang="ru-RU" sz="2400" smtClean="0">
                <a:latin typeface="Georgia" pitchFamily="18" charset="0"/>
              </a:rPr>
              <a:t>МБОУ «Аксентисская основная общеобразовательная школа</a:t>
            </a:r>
          </a:p>
          <a:p>
            <a:pPr eaLnBrk="1" hangingPunct="1"/>
            <a:r>
              <a:rPr lang="ru-RU" sz="2400" smtClean="0">
                <a:latin typeface="Georgia" pitchFamily="18" charset="0"/>
              </a:rPr>
              <a:t>2011-1012 учебный год</a:t>
            </a:r>
          </a:p>
          <a:p>
            <a:pPr eaLnBrk="1" hangingPunct="1"/>
            <a:endParaRPr lang="ru-RU" sz="2400" smtClean="0">
              <a:latin typeface="Georgia" pitchFamily="18" charset="0"/>
            </a:endParaRPr>
          </a:p>
          <a:p>
            <a:pPr eaLnBrk="1" hangingPunct="1"/>
            <a:endParaRPr lang="ru-RU" sz="2400" smtClean="0">
              <a:latin typeface="Georgia" pitchFamily="18" charset="0"/>
            </a:endParaRPr>
          </a:p>
          <a:p>
            <a:pPr eaLnBrk="1" hangingPunct="1"/>
            <a:endParaRPr lang="ru-RU" sz="2400" smtClean="0">
              <a:latin typeface="Georgia" pitchFamily="18" charset="0"/>
            </a:endParaRPr>
          </a:p>
        </p:txBody>
      </p:sp>
      <p:pic>
        <p:nvPicPr>
          <p:cNvPr id="3076" name="Picture 11" descr="IMG_19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2133600"/>
            <a:ext cx="3960813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/>
              <a:t>Наш выбор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Сентябрь Январь Апрель</a:t>
            </a:r>
            <a:endParaRPr lang="ru-RU" sz="3600" dirty="0"/>
          </a:p>
        </p:txBody>
      </p:sp>
      <p:graphicFrame>
        <p:nvGraphicFramePr>
          <p:cNvPr id="13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750" y="1125538"/>
          <a:ext cx="3575050" cy="395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5"/>
          <p:cNvGraphicFramePr>
            <a:graphicFrameLocks/>
          </p:cNvGraphicFramePr>
          <p:nvPr/>
        </p:nvGraphicFramePr>
        <p:xfrm>
          <a:off x="5003800" y="1484313"/>
          <a:ext cx="3960813" cy="316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7"/>
          <p:cNvGraphicFramePr>
            <a:graphicFrameLocks/>
          </p:cNvGraphicFramePr>
          <p:nvPr/>
        </p:nvGraphicFramePr>
        <p:xfrm>
          <a:off x="2268538" y="3068638"/>
          <a:ext cx="4606925" cy="3313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Содержимое 3"/>
          <p:cNvGraphicFramePr>
            <a:graphicFrameLocks/>
          </p:cNvGraphicFramePr>
          <p:nvPr/>
        </p:nvGraphicFramePr>
        <p:xfrm>
          <a:off x="1835150" y="3429000"/>
          <a:ext cx="5184775" cy="2979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155679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Сентябрь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15567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Январь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63093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Апрель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>
                <a:latin typeface="Georgia" pitchFamily="18" charset="0"/>
              </a:rPr>
              <a:t>Цель профориентационной работы в школе: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229600" cy="47085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     Выработка у школьников сознательного отношения к труду, профессиональное самоопределение в условиях свободы выбора сферы деятельности и создание эффективной системы профессионального сопровождения учащихся в соответствии с  их возможностями, способностями и с учетом требований рынка труда.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    </a:t>
            </a:r>
          </a:p>
        </p:txBody>
      </p:sp>
      <p:pic>
        <p:nvPicPr>
          <p:cNvPr id="5" name="Picture 2" descr="D:\Фотографии\Школа\IMG_5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969" y="4750493"/>
            <a:ext cx="2592288" cy="194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Georgia" pitchFamily="18" charset="0"/>
              </a:rPr>
              <a:t>Мероприятия</a:t>
            </a:r>
            <a:endParaRPr lang="ru-RU" sz="3000" dirty="0"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8229600" cy="52562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latin typeface="Georgia" pitchFamily="18" charset="0"/>
              </a:rPr>
              <a:t>Оформление  уголка по профориентации:</a:t>
            </a:r>
          </a:p>
          <a:p>
            <a:pPr eaLnBrk="1" hangingPunct="1"/>
            <a:r>
              <a:rPr lang="ru-RU" sz="2000" smtClean="0">
                <a:latin typeface="Georgia" pitchFamily="18" charset="0"/>
              </a:rPr>
              <a:t>Рабочие места на предприятиях района</a:t>
            </a:r>
          </a:p>
          <a:p>
            <a:pPr eaLnBrk="1" hangingPunct="1"/>
            <a:r>
              <a:rPr lang="ru-RU" sz="2000" smtClean="0">
                <a:latin typeface="Georgia" pitchFamily="18" charset="0"/>
              </a:rPr>
              <a:t>“В мире профессий”</a:t>
            </a:r>
          </a:p>
          <a:p>
            <a:pPr eaLnBrk="1" hangingPunct="1"/>
            <a:r>
              <a:rPr lang="ru-RU" sz="2000" smtClean="0">
                <a:latin typeface="Georgia" pitchFamily="18" charset="0"/>
              </a:rPr>
              <a:t>“Слагаемые выбора профессии”</a:t>
            </a:r>
          </a:p>
          <a:p>
            <a:pPr eaLnBrk="1" hangingPunct="1"/>
            <a:r>
              <a:rPr lang="ru-RU" sz="2000" smtClean="0">
                <a:latin typeface="Georgia" pitchFamily="18" charset="0"/>
              </a:rPr>
              <a:t>“Образовательная карта района и области (учебные заведения)</a:t>
            </a:r>
          </a:p>
          <a:p>
            <a:pPr eaLnBrk="1" hangingPunct="1"/>
            <a:r>
              <a:rPr lang="ru-RU" sz="2000" smtClean="0">
                <a:latin typeface="Georgia" pitchFamily="18" charset="0"/>
              </a:rPr>
              <a:t>“В помощь выпускнику”, “Куда пойти учиться”. </a:t>
            </a:r>
          </a:p>
          <a:p>
            <a:pPr eaLnBrk="1" hangingPunct="1"/>
            <a:r>
              <a:rPr lang="ru-RU" sz="2000" smtClean="0">
                <a:latin typeface="Georgia" pitchFamily="18" charset="0"/>
              </a:rPr>
              <a:t>Советы старшеклассникам в выборе профессии.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Georgia" pitchFamily="18" charset="0"/>
              </a:rPr>
              <a:t>Пополнение библиотечного фонда литературой по профориентации и трудовому обучению.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Georgia" pitchFamily="18" charset="0"/>
              </a:rPr>
              <a:t>Организация работы предметных кружков, декоративно-прикладного творчества, спортивно-технических, художественных.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Georgia" pitchFamily="18" charset="0"/>
              </a:rPr>
              <a:t>Осуществление взаимодействия с учреждениями доп. образования, профориентационным центром района.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smtClean="0">
              <a:latin typeface="Georg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00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Дифференциально-диагностический </a:t>
            </a:r>
            <a:r>
              <a:rPr lang="ru-RU" dirty="0" err="1" smtClean="0"/>
              <a:t>опросник</a:t>
            </a:r>
            <a:r>
              <a:rPr lang="ru-RU" dirty="0" smtClean="0"/>
              <a:t> Е.А.Климова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 1. Человек- Техника (Ч-Т).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2. Человек - Человек (Ч-Ч).</a:t>
            </a:r>
          </a:p>
          <a:p>
            <a:pPr eaLnBrk="1" hangingPunct="1"/>
            <a:r>
              <a:rPr lang="ru-RU" b="1" smtClean="0"/>
              <a:t>3. Человек - Знаковая система (Ч-З).</a:t>
            </a:r>
          </a:p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4. Человек - Природа (Ч-П).</a:t>
            </a:r>
          </a:p>
          <a:p>
            <a:pPr eaLnBrk="1" hangingPunct="1"/>
            <a:r>
              <a:rPr lang="ru-RU" b="1" smtClean="0"/>
              <a:t>5. Человек - Художественный образ (Ч-Х).</a:t>
            </a:r>
            <a:endParaRPr lang="ru-RU" smtClean="0"/>
          </a:p>
        </p:txBody>
      </p:sp>
      <p:pic>
        <p:nvPicPr>
          <p:cNvPr id="13317" name="Picture 7" descr="D:\Фотографии\Школа\IMG_4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653136"/>
            <a:ext cx="27082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D:\Фотографии\Школа\IMG_48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158875"/>
            <a:ext cx="237648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Тест «Карта интересов»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 2" pitchFamily="18" charset="2"/>
              <a:buNone/>
            </a:pPr>
            <a:r>
              <a:rPr lang="ru-RU" smtClean="0"/>
              <a:t>     </a:t>
            </a:r>
            <a:r>
              <a:rPr lang="ru-RU" sz="2400" smtClean="0"/>
              <a:t>Для определения вида профессиональной         деятельности.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    Профиль ваших интересов: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1-сервис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C00000"/>
                </a:solidFill>
              </a:rPr>
              <a:t>2-ухаживать, лечить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C00000"/>
                </a:solidFill>
              </a:rPr>
              <a:t>3-ремонт, монтаж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4-измерять, конструировать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5-водить машины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>
                <a:solidFill>
                  <a:srgbClr val="C00000"/>
                </a:solidFill>
              </a:rPr>
              <a:t>6-растениеводство, животноводство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7-преподавать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8-цифры, компьютер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9-охрана, защита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10-кулинария</a:t>
            </a:r>
          </a:p>
          <a:p>
            <a:pPr>
              <a:buFont typeface="Wingdings 2" pitchFamily="18" charset="2"/>
              <a:buNone/>
            </a:pPr>
            <a:endParaRPr lang="ru-RU" sz="2000" smtClean="0"/>
          </a:p>
          <a:p>
            <a:pPr>
              <a:buFont typeface="Wingdings 2" pitchFamily="18" charset="2"/>
              <a:buNone/>
            </a:pPr>
            <a:endParaRPr lang="ru-RU" sz="2000" smtClean="0"/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endParaRPr lang="ru-RU" smtClean="0"/>
          </a:p>
        </p:txBody>
      </p:sp>
      <p:pic>
        <p:nvPicPr>
          <p:cNvPr id="14340" name="Picture 2" descr="D:\Фотографии\Школа\IMG_5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789040"/>
            <a:ext cx="2710954" cy="203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/>
              <a:t>Экскурсии в учебные заведения</a:t>
            </a:r>
            <a:br>
              <a:rPr lang="ru-RU" sz="3200" dirty="0" smtClean="0"/>
            </a:br>
            <a:r>
              <a:rPr lang="ru-RU" sz="3200" dirty="0" smtClean="0"/>
              <a:t>Встречи с представителями профессий</a:t>
            </a:r>
            <a:endParaRPr lang="ru-RU" sz="3200" dirty="0"/>
          </a:p>
        </p:txBody>
      </p:sp>
      <p:pic>
        <p:nvPicPr>
          <p:cNvPr id="15363" name="Содержимое 3" descr="профориентация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71306" y="2996103"/>
            <a:ext cx="2734887" cy="2053244"/>
          </a:xfrm>
          <a:noFill/>
        </p:spPr>
      </p:pic>
      <p:pic>
        <p:nvPicPr>
          <p:cNvPr id="15368" name="Рисунок 3" descr="профориентация и 8 марта 00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371785"/>
            <a:ext cx="2303785" cy="172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Содержимое 3" descr="Картинка 125 из 163637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101862"/>
            <a:ext cx="216058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/>
              <a:t>День профориентации в ЦЗН</a:t>
            </a:r>
            <a:endParaRPr lang="ru-RU" sz="4000" dirty="0"/>
          </a:p>
        </p:txBody>
      </p:sp>
      <p:pic>
        <p:nvPicPr>
          <p:cNvPr id="16387" name="Picture 2" descr="D:\Фотографии\Школа\IMG_48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2060848"/>
            <a:ext cx="3240088" cy="2430462"/>
          </a:xfrm>
          <a:noFill/>
        </p:spPr>
      </p:pic>
      <p:pic>
        <p:nvPicPr>
          <p:cNvPr id="9" name="Picture 2" descr="D:\Фотографии\Школа\IMG_5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8162" y="3509497"/>
            <a:ext cx="393541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latin typeface="Georgia" pitchFamily="18" charset="0"/>
              </a:rPr>
              <a:t>Профессия моей мечты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Конкурс сочинений</a:t>
            </a:r>
            <a:endParaRPr lang="ru-RU" sz="3100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5211763"/>
          </a:xfrm>
        </p:spPr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mtClean="0"/>
              <a:t>     </a:t>
            </a:r>
            <a:r>
              <a:rPr lang="ru-RU" sz="1600" i="1" smtClean="0"/>
              <a:t>С раннего детства эта профессия привлекает как мальчишек, так и девчонок своей героической романтикой. Профессия полицейского полна увлекательных приключений и захватывающих событий. Полицейский должен находиться в отличной физической форме, быть решительным, отважным и осторожным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                                                                                                Устинов Алексей 9кл.</a:t>
            </a:r>
          </a:p>
          <a:p>
            <a:pPr>
              <a:buFont typeface="Wingdings 2" pitchFamily="18" charset="2"/>
              <a:buNone/>
            </a:pPr>
            <a:r>
              <a:rPr lang="ru-RU" sz="1600" smtClean="0"/>
              <a:t>    </a:t>
            </a:r>
            <a:r>
              <a:rPr lang="ru-RU" sz="1600" i="1" smtClean="0"/>
              <a:t>Тот, кто мечтает о профессии врача, должен быть уверен и в собственной высокой трудоспособности, готовности к самопожертвованию и умении переносить огромные моральные и физические нагрузки.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       Но главное, чем должен обладать врач – любовью к людям.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                                                                                               Грачёва Наталья 9 класс </a:t>
            </a:r>
          </a:p>
          <a:p>
            <a:pPr>
              <a:buFont typeface="Wingdings 2" pitchFamily="18" charset="2"/>
              <a:buNone/>
            </a:pPr>
            <a:r>
              <a:rPr lang="ru-RU" sz="1600" smtClean="0"/>
              <a:t> </a:t>
            </a:r>
            <a:r>
              <a:rPr lang="ru-RU" sz="1600" i="1" smtClean="0"/>
              <a:t>Важный и необходимый человек в жизни каждого ребенка, учитель, чей благородный труд на благо подрастающего поколения подобен героизму, почитаем во все времена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      </a:t>
            </a:r>
            <a:r>
              <a:rPr lang="ru-RU" sz="1600" smtClean="0"/>
              <a:t> </a:t>
            </a:r>
            <a:r>
              <a:rPr lang="ru-RU" sz="1600" i="1" smtClean="0"/>
              <a:t>                                                                                       Новосёлова Юлия 9 класс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       Моя мечта стать пожарным. Я хочу тушить пожары. В нашей стране ценится такая профессия пожарного. Это профессия вредит здоровью, но помогает людям тушить пожар. И никогда не ошибайтесь с выбором своей мечты!!!</a:t>
            </a:r>
          </a:p>
          <a:p>
            <a:pPr>
              <a:buFont typeface="Wingdings 2" pitchFamily="18" charset="2"/>
              <a:buNone/>
            </a:pPr>
            <a:r>
              <a:rPr lang="ru-RU" sz="1600" i="1" smtClean="0"/>
              <a:t>                                                                                           Ожигин Михаил 9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Моя будущая профессия</a:t>
            </a:r>
            <a:endParaRPr lang="ru-RU" dirty="0"/>
          </a:p>
        </p:txBody>
      </p:sp>
      <p:pic>
        <p:nvPicPr>
          <p:cNvPr id="19459" name="Picture 4" descr="D:\Фотографии\Школа\IMG_48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52104" y="1317978"/>
            <a:ext cx="2956458" cy="2218073"/>
          </a:xfrm>
          <a:noFill/>
        </p:spPr>
      </p:pic>
      <p:pic>
        <p:nvPicPr>
          <p:cNvPr id="19460" name="Picture 4" descr="http://img1.liveinternet.ru/images/foto/c/0/apps/3/346/3346547_profe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21320">
            <a:off x="6908268" y="1528541"/>
            <a:ext cx="1826959" cy="227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http://mistergid.ru/image/upload/2011-08-07/330026694634_485_25d78fee7c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02474">
            <a:off x="908644" y="3779762"/>
            <a:ext cx="1892424" cy="235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 descr="http://img1.liveinternet.ru/images/foto/c/0/apps/3/346/3346543_professii_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915432">
            <a:off x="629633" y="1491419"/>
            <a:ext cx="1714288" cy="213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http://school434.edusite.ru/images/voa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56757">
            <a:off x="5349896" y="2142867"/>
            <a:ext cx="1486426" cy="189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Содержимое 3" descr="http://img1.liveinternet.ru/images/foto/c/0/apps/3/346/3346535_professii_4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347846">
            <a:off x="3034959" y="3756520"/>
            <a:ext cx="1758336" cy="2304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8" descr="http://img0.liveinternet.ru/images/foto/c/0/apps/3/346/3346542_professii_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49557">
            <a:off x="7320997" y="4269530"/>
            <a:ext cx="1268272" cy="157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2" descr="http://mistergid.ru/image/upload/2011-08-07/330026694634_501_865d867041c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67690">
            <a:off x="5247150" y="3985173"/>
            <a:ext cx="1722620" cy="21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936</TotalTime>
  <Words>416</Words>
  <Application>Microsoft Office PowerPoint</Application>
  <PresentationFormat>Экран (4:3)</PresentationFormat>
  <Paragraphs>62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Georgia</vt:lpstr>
      <vt:lpstr>Wingdings</vt:lpstr>
      <vt:lpstr>Wingdings 2</vt:lpstr>
      <vt:lpstr>Wingdings 3</vt:lpstr>
      <vt:lpstr>Легкий дым</vt:lpstr>
      <vt:lpstr>Профориентационная работа в школе  </vt:lpstr>
      <vt:lpstr>Цель профориентационной работы в школе:</vt:lpstr>
      <vt:lpstr>Мероприятия</vt:lpstr>
      <vt:lpstr>Дифференциально-диагностический опросник Е.А.Климова</vt:lpstr>
      <vt:lpstr>Тест «Карта интересов»</vt:lpstr>
      <vt:lpstr>Экскурсии в учебные заведения Встречи с представителями профессий</vt:lpstr>
      <vt:lpstr>День профориентации в ЦЗН</vt:lpstr>
      <vt:lpstr>Профессия моей мечты Конкурс сочинений</vt:lpstr>
      <vt:lpstr>Моя будущая профессия</vt:lpstr>
      <vt:lpstr>Наш выбор Сентябрь Январь Апрель</vt:lpstr>
    </vt:vector>
  </TitlesOfParts>
  <Company>CDO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Профориентационная работа в школе</dc:title>
  <dc:creator>harisova</dc:creator>
  <cp:lastModifiedBy>1</cp:lastModifiedBy>
  <cp:revision>101</cp:revision>
  <dcterms:created xsi:type="dcterms:W3CDTF">2009-12-15T05:50:31Z</dcterms:created>
  <dcterms:modified xsi:type="dcterms:W3CDTF">2015-01-13T15:39:13Z</dcterms:modified>
</cp:coreProperties>
</file>