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761F7-3F13-44F8-AAD7-EB41D20F47CF}" type="datetimeFigureOut">
              <a:rPr lang="ru-RU" smtClean="0"/>
              <a:pPr/>
              <a:t>10.04.2009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8BDD6-8F45-4F3C-801C-6E5765B298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761F7-3F13-44F8-AAD7-EB41D20F47CF}" type="datetimeFigureOut">
              <a:rPr lang="ru-RU" smtClean="0"/>
              <a:pPr/>
              <a:t>10.04.2009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8BDD6-8F45-4F3C-801C-6E5765B298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761F7-3F13-44F8-AAD7-EB41D20F47CF}" type="datetimeFigureOut">
              <a:rPr lang="ru-RU" smtClean="0"/>
              <a:pPr/>
              <a:t>10.04.2009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8BDD6-8F45-4F3C-801C-6E5765B298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761F7-3F13-44F8-AAD7-EB41D20F47CF}" type="datetimeFigureOut">
              <a:rPr lang="ru-RU" smtClean="0"/>
              <a:pPr/>
              <a:t>10.04.2009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8BDD6-8F45-4F3C-801C-6E5765B298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761F7-3F13-44F8-AAD7-EB41D20F47CF}" type="datetimeFigureOut">
              <a:rPr lang="ru-RU" smtClean="0"/>
              <a:pPr/>
              <a:t>10.04.2009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B78BDD6-8F45-4F3C-801C-6E5765B298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761F7-3F13-44F8-AAD7-EB41D20F47CF}" type="datetimeFigureOut">
              <a:rPr lang="ru-RU" smtClean="0"/>
              <a:pPr/>
              <a:t>10.04.2009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8BDD6-8F45-4F3C-801C-6E5765B298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761F7-3F13-44F8-AAD7-EB41D20F47CF}" type="datetimeFigureOut">
              <a:rPr lang="ru-RU" smtClean="0"/>
              <a:pPr/>
              <a:t>10.04.2009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8BDD6-8F45-4F3C-801C-6E5765B298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761F7-3F13-44F8-AAD7-EB41D20F47CF}" type="datetimeFigureOut">
              <a:rPr lang="ru-RU" smtClean="0"/>
              <a:pPr/>
              <a:t>10.04.2009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8BDD6-8F45-4F3C-801C-6E5765B298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761F7-3F13-44F8-AAD7-EB41D20F47CF}" type="datetimeFigureOut">
              <a:rPr lang="ru-RU" smtClean="0"/>
              <a:pPr/>
              <a:t>10.04.2009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8BDD6-8F45-4F3C-801C-6E5765B298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761F7-3F13-44F8-AAD7-EB41D20F47CF}" type="datetimeFigureOut">
              <a:rPr lang="ru-RU" smtClean="0"/>
              <a:pPr/>
              <a:t>10.04.2009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8BDD6-8F45-4F3C-801C-6E5765B298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761F7-3F13-44F8-AAD7-EB41D20F47CF}" type="datetimeFigureOut">
              <a:rPr lang="ru-RU" smtClean="0"/>
              <a:pPr/>
              <a:t>10.04.2009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8BDD6-8F45-4F3C-801C-6E5765B298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64761F7-3F13-44F8-AAD7-EB41D20F47CF}" type="datetimeFigureOut">
              <a:rPr lang="ru-RU" smtClean="0"/>
              <a:pPr/>
              <a:t>10.04.2009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B78BDD6-8F45-4F3C-801C-6E5765B2981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4285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ln w="1905"/>
                <a:blipFill>
                  <a:blip r:embed="rId2"/>
                  <a:tile tx="0" ty="0" sx="100000" sy="100000" flip="none" algn="tl"/>
                </a:blip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Проблема</a:t>
            </a:r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ru-RU" sz="6000" b="1" dirty="0" smtClean="0">
                <a:ln w="1905"/>
                <a:blipFill>
                  <a:blip r:embed="rId2"/>
                  <a:tile tx="0" ty="0" sx="100000" sy="100000" flip="none" algn="tl"/>
                </a:blip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текста</a:t>
            </a:r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571876"/>
            <a:ext cx="6400800" cy="2214578"/>
          </a:xfrm>
        </p:spPr>
        <p:txBody>
          <a:bodyPr>
            <a:noAutofit/>
          </a:bodyPr>
          <a:lstStyle/>
          <a:p>
            <a:r>
              <a:rPr lang="ru-RU" sz="4400" dirty="0" smtClean="0"/>
              <a:t>Проблемы  текста – это  вопросы,  которые  рассматривает  автор.</a:t>
            </a:r>
            <a:endParaRPr lang="ru-RU" sz="4400" dirty="0"/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143000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ru-RU" dirty="0" smtClean="0">
                <a:blipFill>
                  <a:blip r:embed="rId3"/>
                  <a:tile tx="0" ty="0" sx="100000" sy="100000" flip="none" algn="tl"/>
                </a:blipFill>
              </a:rPr>
              <a:t>Пятый этап – ваше отношение к позиции автора.</a:t>
            </a:r>
            <a:endParaRPr lang="ru-RU" dirty="0">
              <a:blipFill>
                <a:blip r:embed="rId3"/>
                <a:tile tx="0" ty="0" sx="100000" sy="100000" flip="none" algn="tl"/>
              </a:blip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>
            <a:noAutofit/>
          </a:bodyPr>
          <a:lstStyle/>
          <a:p>
            <a:pPr lvl="2" algn="just"/>
            <a:r>
              <a:rPr lang="ru-RU" sz="5800" dirty="0" smtClean="0"/>
              <a:t>Задайте себе вопрос: разделяете вы точку зрения автора или не согласны с ней?</a:t>
            </a:r>
            <a:endParaRPr lang="ru-RU" sz="5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6000" dirty="0" smtClean="0"/>
              <a:t>Клише.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4400" dirty="0" smtClean="0">
                <a:blipFill>
                  <a:blip r:embed="rId2"/>
                  <a:tile tx="0" ty="0" sx="100000" sy="100000" flip="none" algn="tl"/>
                </a:blipFill>
              </a:rPr>
              <a:t>С мнением (позицией, доводами) автора трудно (не) </a:t>
            </a:r>
            <a:r>
              <a:rPr lang="en-US" sz="4400" dirty="0" smtClean="0">
                <a:blipFill>
                  <a:blip r:embed="rId2"/>
                  <a:tile tx="0" ty="0" sx="100000" sy="100000" flip="none" algn="tl"/>
                </a:blipFill>
              </a:rPr>
              <a:t>c</a:t>
            </a:r>
            <a:r>
              <a:rPr lang="ru-RU" sz="4400" dirty="0" smtClean="0">
                <a:blipFill>
                  <a:blip r:embed="rId2"/>
                  <a:tile tx="0" ty="0" sx="100000" sy="100000" flip="none" algn="tl"/>
                </a:blipFill>
              </a:rPr>
              <a:t>огласиться.</a:t>
            </a:r>
          </a:p>
          <a:p>
            <a:r>
              <a:rPr lang="ru-RU" sz="4400" dirty="0" smtClean="0">
                <a:blipFill>
                  <a:blip r:embed="rId2"/>
                  <a:tile tx="0" ty="0" sx="100000" sy="100000" flip="none" algn="tl"/>
                </a:blipFill>
              </a:rPr>
              <a:t>Я (не) разделяю позицию автора (точку зрения), потому что…</a:t>
            </a:r>
            <a:endParaRPr lang="ru-RU" sz="4400" dirty="0">
              <a:blipFill>
                <a:blip r:embed="rId2"/>
                <a:tile tx="0" ty="0" sx="100000" sy="100000" flip="none" algn="tl"/>
              </a:blip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/>
          <a:lstStyle/>
          <a:p>
            <a:r>
              <a:rPr lang="ru-RU" dirty="0" smtClean="0">
                <a:blipFill>
                  <a:blip r:embed="rId2"/>
                  <a:tile tx="0" ty="0" sx="100000" sy="100000" flip="none" algn="tl"/>
                </a:blipFill>
              </a:rPr>
              <a:t>Аргументация.</a:t>
            </a:r>
            <a:endParaRPr lang="ru-RU" dirty="0">
              <a:blipFill>
                <a:blip r:embed="rId2"/>
                <a:tile tx="0" ty="0" sx="100000" sy="100000" flip="none" algn="tl"/>
              </a:blip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txBody>
          <a:bodyPr>
            <a:normAutofit/>
          </a:bodyPr>
          <a:lstStyle/>
          <a:p>
            <a:r>
              <a:rPr lang="ru-RU" sz="3600" dirty="0" smtClean="0">
                <a:blipFill>
                  <a:blip r:embed="rId3"/>
                  <a:tile tx="0" ty="0" sx="100000" sy="100000" flip="none" algn="tl"/>
                </a:blipFill>
              </a:rPr>
              <a:t>Факты.</a:t>
            </a:r>
          </a:p>
          <a:p>
            <a:r>
              <a:rPr lang="ru-RU" sz="3600" dirty="0" smtClean="0">
                <a:blipFill>
                  <a:blip r:embed="rId3"/>
                  <a:tile tx="0" ty="0" sx="100000" sy="100000" flip="none" algn="tl"/>
                </a:blipFill>
              </a:rPr>
              <a:t>Наблюдения и выводы.</a:t>
            </a:r>
          </a:p>
          <a:p>
            <a:r>
              <a:rPr lang="ru-RU" sz="3600" dirty="0" smtClean="0">
                <a:blipFill>
                  <a:blip r:embed="rId3"/>
                  <a:tile tx="0" ty="0" sx="100000" sy="100000" flip="none" algn="tl"/>
                </a:blipFill>
              </a:rPr>
              <a:t>Пословицы и поговорки.</a:t>
            </a:r>
          </a:p>
          <a:p>
            <a:r>
              <a:rPr lang="ru-RU" sz="3600" dirty="0" smtClean="0">
                <a:blipFill>
                  <a:blip r:embed="rId3"/>
                  <a:tile tx="0" ty="0" sx="100000" sy="100000" flip="none" algn="tl"/>
                </a:blipFill>
              </a:rPr>
              <a:t>Примеры из художественной литературы.</a:t>
            </a:r>
          </a:p>
          <a:p>
            <a:r>
              <a:rPr lang="ru-RU" sz="3600" dirty="0" smtClean="0">
                <a:blipFill>
                  <a:blip r:embed="rId3"/>
                  <a:tile tx="0" ty="0" sx="100000" sy="100000" flip="none" algn="tl"/>
                </a:blipFill>
              </a:rPr>
              <a:t>Знания (примеры из исторической и научно – популярной литературы).</a:t>
            </a:r>
            <a:endParaRPr lang="ru-RU" sz="3600" dirty="0">
              <a:blipFill>
                <a:blip r:embed="rId3"/>
                <a:tile tx="0" ty="0" sx="100000" sy="100000" flip="none" algn="tl"/>
              </a:blip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txBody>
          <a:bodyPr>
            <a:normAutofit/>
          </a:bodyPr>
          <a:lstStyle/>
          <a:p>
            <a:r>
              <a:rPr lang="ru-RU" sz="5400" dirty="0" smtClean="0">
                <a:blipFill>
                  <a:blip r:embed="rId2"/>
                  <a:tile tx="0" ty="0" sx="100000" sy="100000" flip="none" algn="tl"/>
                </a:blipFill>
              </a:rPr>
              <a:t>Заключение.</a:t>
            </a:r>
            <a:endParaRPr lang="ru-RU" sz="5400" dirty="0">
              <a:blipFill>
                <a:blip r:embed="rId2"/>
                <a:tile tx="0" ty="0" sx="100000" sy="100000" flip="none" algn="tl"/>
              </a:blip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pPr lvl="8" algn="just">
              <a:buNone/>
            </a:pPr>
            <a:endParaRPr lang="ru-RU" sz="3200" dirty="0" smtClean="0">
              <a:blipFill>
                <a:blip r:embed="rId3"/>
                <a:tile tx="0" ty="0" sx="100000" sy="100000" flip="none" algn="tl"/>
              </a:blipFill>
            </a:endParaRPr>
          </a:p>
          <a:p>
            <a:r>
              <a:rPr lang="ru-RU" sz="3200" dirty="0" smtClean="0">
                <a:blipFill>
                  <a:blip r:embed="rId3"/>
                  <a:tile tx="0" ty="0" sx="100000" sy="100000" flip="none" algn="tl"/>
                </a:blipFill>
              </a:rPr>
              <a:t>Обобщая сказанное, можно сделать вывод…</a:t>
            </a:r>
          </a:p>
          <a:p>
            <a:r>
              <a:rPr lang="ru-RU" sz="3200" dirty="0" smtClean="0">
                <a:blipFill>
                  <a:blip r:embed="rId3"/>
                  <a:tile tx="0" ty="0" sx="100000" sy="100000" flip="none" algn="tl"/>
                </a:blipFill>
              </a:rPr>
              <a:t>Итак,..</a:t>
            </a:r>
          </a:p>
          <a:p>
            <a:r>
              <a:rPr lang="ru-RU" sz="3200" dirty="0" smtClean="0">
                <a:blipFill>
                  <a:blip r:embed="rId3"/>
                  <a:tile tx="0" ty="0" sx="100000" sy="100000" flip="none" algn="tl"/>
                </a:blipFill>
              </a:rPr>
              <a:t>Следовательно,.</a:t>
            </a:r>
          </a:p>
          <a:p>
            <a:r>
              <a:rPr lang="ru-RU" sz="3200" dirty="0" smtClean="0">
                <a:blipFill>
                  <a:blip r:embed="rId3"/>
                  <a:tile tx="0" ty="0" sx="100000" sy="100000" flip="none" algn="tl"/>
                </a:blipFill>
              </a:rPr>
              <a:t>Таким образом,..</a:t>
            </a:r>
          </a:p>
          <a:p>
            <a:r>
              <a:rPr lang="ru-RU" sz="3200" dirty="0" smtClean="0">
                <a:blipFill>
                  <a:blip r:embed="rId3"/>
                  <a:tile tx="0" ty="0" sx="100000" sy="100000" flip="none" algn="tl"/>
                </a:blipFill>
              </a:rPr>
              <a:t>В заключение хочу подчеркнуть (хотелось бы отметить, важно отметить)…</a:t>
            </a:r>
            <a:endParaRPr lang="ru-RU" sz="3200" dirty="0">
              <a:blipFill>
                <a:blip r:embed="rId3"/>
                <a:tile tx="0" ty="0" sx="100000" sy="100000" flip="none" algn="tl"/>
              </a:blip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ru-RU" sz="4400" dirty="0" smtClean="0">
                <a:blipFill>
                  <a:blip r:embed="rId3"/>
                  <a:tile tx="0" ty="0" sx="100000" sy="100000" flip="none" algn="tl"/>
                </a:blipFill>
              </a:rPr>
              <a:t>Основная  проблема – это  та,</a:t>
            </a:r>
            <a:endParaRPr lang="ru-RU" sz="4400" dirty="0">
              <a:blipFill>
                <a:blip r:embed="rId3"/>
                <a:tile tx="0" ty="0" sx="100000" sy="100000" flip="none" algn="tl"/>
              </a:blip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lvl="8">
              <a:buNone/>
            </a:pPr>
            <a:r>
              <a:rPr lang="ru-RU" sz="3200" dirty="0" smtClean="0">
                <a:blipFill>
                  <a:blip r:embed="rId4"/>
                  <a:tile tx="0" ty="0" sx="100000" sy="100000" flip="none" algn="tl"/>
                </a:blipFill>
              </a:rPr>
              <a:t>-которая стала объектом  раздумий автора;</a:t>
            </a:r>
          </a:p>
          <a:p>
            <a:pPr lvl="8">
              <a:buNone/>
            </a:pPr>
            <a:r>
              <a:rPr lang="ru-RU" sz="3200" dirty="0" smtClean="0">
                <a:blipFill>
                  <a:blip r:embed="rId4"/>
                  <a:tile tx="0" ty="0" sx="100000" sy="100000" flip="none" algn="tl"/>
                </a:blipFill>
              </a:rPr>
              <a:t>-над  которой  он  в  основном  размышляет;</a:t>
            </a:r>
          </a:p>
          <a:p>
            <a:pPr lvl="8">
              <a:buNone/>
            </a:pPr>
            <a:r>
              <a:rPr lang="ru-RU" sz="3200" dirty="0" smtClean="0">
                <a:blipFill>
                  <a:blip r:embed="rId4"/>
                  <a:tile tx="0" ty="0" sx="100000" sy="100000" flip="none" algn="tl"/>
                </a:blipFill>
              </a:rPr>
              <a:t>-к которой  он  неоднократно  возвращается;</a:t>
            </a:r>
          </a:p>
          <a:p>
            <a:pPr lvl="8">
              <a:buNone/>
            </a:pPr>
            <a:r>
              <a:rPr lang="ru-RU" sz="3200" dirty="0" smtClean="0">
                <a:blipFill>
                  <a:blip r:embed="rId4"/>
                  <a:tile tx="0" ty="0" sx="100000" sy="100000" flip="none" algn="tl"/>
                </a:blipFill>
              </a:rPr>
              <a:t>-по  которой  отчётливо  заявлена  авторская  позиция.</a:t>
            </a:r>
            <a:endParaRPr lang="ru-RU" sz="3200" dirty="0">
              <a:blipFill>
                <a:blip r:embed="rId4"/>
                <a:tile tx="0" ty="0" sx="100000" sy="100000" flip="none" algn="tl"/>
              </a:blip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ru-RU" sz="3600" b="0" dirty="0" smtClean="0"/>
              <a:t>Автором  проблема  может  быть</a:t>
            </a:r>
            <a:endParaRPr lang="ru-RU" sz="3600" b="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 numCol="1">
            <a:noAutofit/>
          </a:bodyPr>
          <a:lstStyle/>
          <a:p>
            <a:pPr lvl="2">
              <a:buNone/>
            </a:pPr>
            <a:r>
              <a:rPr lang="ru-RU" sz="3600" dirty="0" smtClean="0">
                <a:blipFill>
                  <a:blip r:embed="rId2"/>
                  <a:tile tx="0" ty="0" sx="100000" sy="100000" flip="none" algn="tl"/>
                </a:blipFill>
              </a:rPr>
              <a:t>-поставлена			-изложена</a:t>
            </a:r>
            <a:endParaRPr lang="ru-RU" dirty="0" smtClean="0">
              <a:blipFill>
                <a:blip r:embed="rId2"/>
                <a:tile tx="0" ty="0" sx="100000" sy="100000" flip="none" algn="tl"/>
              </a:blipFill>
            </a:endParaRPr>
          </a:p>
          <a:p>
            <a:pPr>
              <a:buFont typeface="Wingdings" pitchFamily="2" charset="2"/>
              <a:buChar char="v"/>
            </a:pPr>
            <a:r>
              <a:rPr lang="ru-RU" sz="3600" dirty="0" smtClean="0">
                <a:blipFill>
                  <a:blip r:embed="rId2"/>
                  <a:tile tx="0" ty="0" sx="100000" sy="100000" flip="none" algn="tl"/>
                </a:blipFill>
              </a:rPr>
              <a:t>рассмотрена	</a:t>
            </a:r>
            <a:r>
              <a:rPr lang="ru-RU" sz="3200" dirty="0" smtClean="0">
                <a:blipFill>
                  <a:blip r:embed="rId2"/>
                  <a:tile tx="0" ty="0" sx="100000" sy="100000" flip="none" algn="tl"/>
                </a:blipFill>
              </a:rPr>
              <a:t>		-</a:t>
            </a:r>
            <a:r>
              <a:rPr lang="ru-RU" sz="3600" dirty="0" smtClean="0">
                <a:blipFill>
                  <a:blip r:embed="rId2"/>
                  <a:tile tx="0" ty="0" sx="100000" sy="100000" flip="none" algn="tl"/>
                </a:blipFill>
              </a:rPr>
              <a:t>выдвинута</a:t>
            </a:r>
            <a:endParaRPr lang="ru-RU" dirty="0" smtClean="0">
              <a:blipFill>
                <a:blip r:embed="rId2"/>
                <a:tile tx="0" ty="0" sx="100000" sy="100000" flip="none" algn="tl"/>
              </a:blipFill>
            </a:endParaRPr>
          </a:p>
          <a:p>
            <a:pPr>
              <a:buFont typeface="Wingdings" pitchFamily="2" charset="2"/>
              <a:buChar char="v"/>
            </a:pPr>
            <a:r>
              <a:rPr lang="ru-RU" sz="3600" dirty="0" smtClean="0">
                <a:blipFill>
                  <a:blip r:embed="rId2"/>
                  <a:tile tx="0" ty="0" sx="100000" sy="100000" flip="none" algn="tl"/>
                </a:blipFill>
              </a:rPr>
              <a:t>затронута</a:t>
            </a:r>
          </a:p>
          <a:p>
            <a:pPr lvl="1">
              <a:buNone/>
            </a:pPr>
            <a:r>
              <a:rPr lang="ru-RU" dirty="0" smtClean="0">
                <a:blipFill>
                  <a:blip r:embed="rId2"/>
                  <a:tile tx="0" ty="0" sx="100000" sy="100000" flip="none" algn="tl"/>
                </a:blipFill>
              </a:rPr>
              <a:t>						</a:t>
            </a:r>
            <a:r>
              <a:rPr lang="ru-RU" sz="3600" dirty="0" smtClean="0">
                <a:blipFill>
                  <a:blip r:embed="rId2"/>
                  <a:tile tx="0" ty="0" sx="100000" sy="100000" flip="none" algn="tl"/>
                </a:blipFill>
              </a:rPr>
              <a:t>	-поднята</a:t>
            </a:r>
            <a:endParaRPr lang="ru-RU" dirty="0" smtClean="0">
              <a:blipFill>
                <a:blip r:embed="rId2"/>
                <a:tile tx="0" ty="0" sx="100000" sy="100000" flip="none" algn="tl"/>
              </a:blipFill>
            </a:endParaRPr>
          </a:p>
          <a:p>
            <a:pPr>
              <a:buFont typeface="Wingdings" pitchFamily="2" charset="2"/>
              <a:buChar char="v"/>
            </a:pPr>
            <a:r>
              <a:rPr lang="ru-RU" sz="3600" dirty="0" smtClean="0">
                <a:blipFill>
                  <a:blip r:embed="rId2"/>
                  <a:tile tx="0" ty="0" sx="100000" sy="100000" flip="none" algn="tl"/>
                </a:blipFill>
              </a:rPr>
              <a:t>сформулирована</a:t>
            </a:r>
          </a:p>
          <a:p>
            <a:pPr lvl="8">
              <a:buNone/>
            </a:pPr>
            <a:endParaRPr lang="ru-RU" dirty="0" smtClean="0">
              <a:blipFill>
                <a:blip r:embed="rId2"/>
                <a:tile tx="0" ty="0" sx="100000" sy="100000" flip="none" algn="tl"/>
              </a:blipFill>
            </a:endParaRPr>
          </a:p>
          <a:p>
            <a:pPr lvl="2" algn="ctr">
              <a:buFont typeface="Wingdings" pitchFamily="2" charset="2"/>
              <a:buChar char="v"/>
            </a:pPr>
            <a:r>
              <a:rPr lang="ru-RU" sz="3600" dirty="0" smtClean="0">
                <a:blipFill>
                  <a:blip r:embed="rId2"/>
                  <a:tile tx="0" ty="0" sx="100000" sy="100000" flip="none" algn="tl"/>
                </a:blipFill>
              </a:rPr>
              <a:t>проанализирована</a:t>
            </a:r>
            <a:endParaRPr lang="ru-RU" sz="3200" dirty="0">
              <a:blipFill>
                <a:blip r:embed="rId2"/>
                <a:tile tx="0" ty="0" sx="100000" sy="100000" flip="none" algn="tl"/>
              </a:blip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8229600" cy="1143000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ru-RU" dirty="0" smtClean="0">
                <a:blipFill>
                  <a:blip r:embed="rId3"/>
                  <a:tile tx="0" ty="0" sx="100000" sy="100000" flip="none" algn="tl"/>
                </a:blipFill>
              </a:rPr>
              <a:t>Проблема  бывает</a:t>
            </a:r>
            <a:endParaRPr lang="ru-RU" dirty="0">
              <a:blipFill>
                <a:blip r:embed="rId3"/>
                <a:tile tx="0" ty="0" sx="100000" sy="100000" flip="none" algn="tl"/>
              </a:blip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4"/>
            <a:tile tx="0" ty="0" sx="100000" sy="100000" flip="none" algn="tl"/>
          </a:blipFill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 lvl="8">
              <a:buNone/>
            </a:pPr>
            <a:r>
              <a:rPr lang="ru-RU" sz="4000" dirty="0" smtClean="0">
                <a:blipFill>
                  <a:blip r:embed="rId5"/>
                  <a:tile tx="0" ty="0" sx="100000" sy="100000" flip="none" algn="tl"/>
                </a:blipFill>
              </a:rPr>
              <a:t>острая	</a:t>
            </a:r>
          </a:p>
          <a:p>
            <a:pPr lvl="8">
              <a:buNone/>
            </a:pPr>
            <a:r>
              <a:rPr lang="ru-RU" sz="4000" dirty="0" smtClean="0">
                <a:blipFill>
                  <a:blip r:embed="rId5"/>
                  <a:tile tx="0" ty="0" sx="100000" sy="100000" flip="none" algn="tl"/>
                </a:blipFill>
              </a:rPr>
              <a:t>важная</a:t>
            </a:r>
          </a:p>
          <a:p>
            <a:pPr lvl="8">
              <a:buNone/>
            </a:pPr>
            <a:r>
              <a:rPr lang="ru-RU" sz="4000" dirty="0" smtClean="0">
                <a:blipFill>
                  <a:blip r:embed="rId5"/>
                  <a:tile tx="0" ty="0" sx="100000" sy="100000" flip="none" algn="tl"/>
                </a:blipFill>
              </a:rPr>
              <a:t>животрепещущая</a:t>
            </a:r>
          </a:p>
          <a:p>
            <a:pPr lvl="8">
              <a:buNone/>
            </a:pPr>
            <a:r>
              <a:rPr lang="ru-RU" sz="4000" dirty="0" smtClean="0">
                <a:blipFill>
                  <a:blip r:embed="rId5"/>
                  <a:tile tx="0" ty="0" sx="100000" sy="100000" flip="none" algn="tl"/>
                </a:blipFill>
              </a:rPr>
              <a:t>спорная</a:t>
            </a:r>
          </a:p>
          <a:p>
            <a:pPr lvl="8">
              <a:buNone/>
            </a:pPr>
            <a:r>
              <a:rPr lang="ru-RU" sz="4000" dirty="0" smtClean="0">
                <a:blipFill>
                  <a:blip r:embed="rId5"/>
                  <a:tile tx="0" ty="0" sx="100000" sy="100000" flip="none" algn="tl"/>
                </a:blipFill>
              </a:rPr>
              <a:t>актуальная</a:t>
            </a:r>
          </a:p>
          <a:p>
            <a:pPr lvl="8">
              <a:buNone/>
            </a:pPr>
            <a:r>
              <a:rPr lang="ru-RU" sz="4000" dirty="0" smtClean="0">
                <a:blipFill>
                  <a:blip r:embed="rId5"/>
                  <a:tile tx="0" ty="0" sx="100000" sy="100000" flip="none" algn="tl"/>
                </a:blipFill>
              </a:rPr>
              <a:t>серьёзная</a:t>
            </a:r>
            <a:endParaRPr lang="ru-RU" sz="4000" dirty="0">
              <a:blipFill>
                <a:blip r:embed="rId5"/>
                <a:tile tx="0" ty="0" sx="100000" sy="100000" flip="none" algn="tl"/>
              </a:blip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тексте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Исследуется</a:t>
            </a:r>
          </a:p>
          <a:p>
            <a:r>
              <a:rPr lang="ru-RU" dirty="0" smtClean="0"/>
              <a:t>Анализируется</a:t>
            </a:r>
          </a:p>
          <a:p>
            <a:r>
              <a:rPr lang="ru-RU" dirty="0" smtClean="0"/>
              <a:t>Поднимается</a:t>
            </a:r>
          </a:p>
          <a:p>
            <a:r>
              <a:rPr lang="ru-RU" dirty="0" smtClean="0"/>
              <a:t>Рассматривается</a:t>
            </a:r>
          </a:p>
          <a:p>
            <a:pPr lvl="2"/>
            <a:r>
              <a:rPr lang="ru-RU" sz="4000" dirty="0" smtClean="0"/>
              <a:t>Проблема</a:t>
            </a:r>
          </a:p>
          <a:p>
            <a:pPr lvl="4"/>
            <a:r>
              <a:rPr lang="ru-RU" sz="2800" dirty="0" smtClean="0"/>
              <a:t>Нравственного  выбора</a:t>
            </a:r>
          </a:p>
          <a:p>
            <a:pPr lvl="4"/>
            <a:r>
              <a:rPr lang="ru-RU" sz="2800" dirty="0" smtClean="0"/>
              <a:t>Добра  и  зла</a:t>
            </a:r>
          </a:p>
          <a:p>
            <a:pPr lvl="4"/>
            <a:r>
              <a:rPr lang="ru-RU" sz="2800" dirty="0" smtClean="0"/>
              <a:t>Человеческого  достоинства</a:t>
            </a: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blipFill>
            <a:blip r:embed="rId2"/>
            <a:tile tx="0" ty="0" sx="100000" sy="100000" flip="none" algn="tl"/>
          </a:blip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ru-RU" sz="4800" dirty="0" smtClean="0">
                <a:blipFill>
                  <a:blip r:embed="rId3"/>
                  <a:tile tx="0" ty="0" sx="100000" sy="100000" flip="none" algn="tl"/>
                </a:blipFill>
              </a:rPr>
              <a:t>Проблема исходного текста -</a:t>
            </a:r>
            <a:br>
              <a:rPr lang="ru-RU" sz="4800" dirty="0" smtClean="0">
                <a:blipFill>
                  <a:blip r:embed="rId3"/>
                  <a:tile tx="0" ty="0" sx="100000" sy="100000" flip="none" algn="tl"/>
                </a:blipFill>
              </a:rPr>
            </a:br>
            <a:endParaRPr lang="ru-RU" sz="4800" dirty="0">
              <a:blipFill>
                <a:blip r:embed="rId3"/>
                <a:tile tx="0" ty="0" sx="100000" sy="100000" flip="none" algn="tl"/>
              </a:blip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4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5400" dirty="0" smtClean="0">
                <a:blipFill>
                  <a:blip r:embed="rId5"/>
                  <a:tile tx="0" ty="0" sx="100000" sy="100000" flip="none" algn="tl"/>
                </a:blipFill>
              </a:rPr>
              <a:t>проблема  образования.</a:t>
            </a:r>
          </a:p>
          <a:p>
            <a:pPr>
              <a:buNone/>
            </a:pPr>
            <a:endParaRPr lang="ru-RU" sz="5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ru-RU" dirty="0" smtClean="0">
                <a:blipFill>
                  <a:blip r:embed="rId3"/>
                  <a:tile tx="0" ty="0" sx="100000" sy="100000" flip="none" algn="tl"/>
                </a:blipFill>
              </a:rPr>
              <a:t>Как начать сочинение.</a:t>
            </a:r>
            <a:endParaRPr lang="ru-RU" dirty="0">
              <a:blipFill>
                <a:blip r:embed="rId3"/>
                <a:tile tx="0" ty="0" sx="100000" sy="100000" flip="none" algn="tl"/>
              </a:blip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4"/>
            <a:tile tx="0" ty="0" sx="100000" sy="100000" flip="none" algn="tl"/>
          </a:blipFill>
        </p:spPr>
        <p:txBody>
          <a:bodyPr/>
          <a:lstStyle/>
          <a:p>
            <a:pPr lvl="1"/>
            <a:r>
              <a:rPr lang="ru-RU" sz="3200" dirty="0" smtClean="0">
                <a:blipFill>
                  <a:blip r:embed="rId5"/>
                  <a:tile tx="0" ty="0" sx="100000" sy="100000" flip="none" algn="tl"/>
                </a:blipFill>
              </a:rPr>
              <a:t>1. Роль образования в жизни общества.</a:t>
            </a:r>
          </a:p>
          <a:p>
            <a:pPr lvl="1"/>
            <a:endParaRPr lang="ru-RU" sz="3200" dirty="0" smtClean="0">
              <a:blipFill>
                <a:blip r:embed="rId5"/>
                <a:tile tx="0" ty="0" sx="100000" sy="100000" flip="none" algn="tl"/>
              </a:blipFill>
            </a:endParaRPr>
          </a:p>
          <a:p>
            <a:pPr lvl="1"/>
            <a:r>
              <a:rPr lang="ru-RU" sz="3200" dirty="0" smtClean="0">
                <a:blipFill>
                  <a:blip r:embed="rId5"/>
                  <a:tile tx="0" ty="0" sx="100000" sy="100000" flip="none" algn="tl"/>
                </a:blipFill>
              </a:rPr>
              <a:t>2.Вопросы.</a:t>
            </a:r>
          </a:p>
          <a:p>
            <a:pPr lvl="1"/>
            <a:r>
              <a:rPr lang="ru-RU" sz="3200" dirty="0" smtClean="0">
                <a:blipFill>
                  <a:blip r:embed="rId5"/>
                  <a:tile tx="0" ty="0" sx="100000" sy="100000" flip="none" algn="tl"/>
                </a:blipFill>
              </a:rPr>
              <a:t>-Что такое  образование?</a:t>
            </a:r>
          </a:p>
          <a:p>
            <a:pPr lvl="1"/>
            <a:r>
              <a:rPr lang="ru-RU" sz="3200" dirty="0" smtClean="0">
                <a:blipFill>
                  <a:blip r:embed="rId5"/>
                  <a:tile tx="0" ty="0" sx="100000" sy="100000" flip="none" algn="tl"/>
                </a:blipFill>
              </a:rPr>
              <a:t>- Каким  объёмом знаний должен  обладать  образованный  человек?</a:t>
            </a:r>
            <a:endParaRPr lang="ru-RU" sz="3200" dirty="0">
              <a:blipFill>
                <a:blip r:embed="rId5"/>
                <a:tile tx="0" ty="0" sx="100000" sy="100000" flip="none" algn="tl"/>
              </a:blip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ru-RU" dirty="0" smtClean="0">
                <a:blipFill>
                  <a:blip r:embed="rId3"/>
                  <a:tile tx="0" ty="0" sx="100000" sy="100000" flip="none" algn="tl"/>
                </a:blipFill>
              </a:rPr>
              <a:t>Комментарий  исходного текста – это не пересказ текста, это толкование текста.</a:t>
            </a:r>
            <a:endParaRPr lang="ru-RU" dirty="0">
              <a:blipFill>
                <a:blip r:embed="rId3"/>
                <a:tile tx="0" ty="0" sx="100000" sy="100000" flip="none" algn="tl"/>
              </a:blip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С. </a:t>
            </a:r>
            <a:r>
              <a:rPr lang="ru-RU" dirty="0" err="1" smtClean="0"/>
              <a:t>Кокорина</a:t>
            </a:r>
            <a:r>
              <a:rPr lang="ru-RU" dirty="0" smtClean="0"/>
              <a:t>  отмечает…</a:t>
            </a:r>
          </a:p>
          <a:p>
            <a:r>
              <a:rPr lang="ru-RU" dirty="0" smtClean="0"/>
              <a:t>С. </a:t>
            </a:r>
            <a:r>
              <a:rPr lang="ru-RU" dirty="0" err="1" smtClean="0"/>
              <a:t>Кокорина</a:t>
            </a:r>
            <a:r>
              <a:rPr lang="ru-RU" dirty="0" smtClean="0"/>
              <a:t>  высказывает  интересное  предположение…</a:t>
            </a:r>
          </a:p>
          <a:p>
            <a:r>
              <a:rPr lang="ru-RU" dirty="0" smtClean="0"/>
              <a:t>Автор  размышляет…  ставит вопрос…</a:t>
            </a:r>
          </a:p>
          <a:p>
            <a:r>
              <a:rPr lang="ru-RU" dirty="0" smtClean="0"/>
              <a:t>Согласно  С. Кокориной, образование – это…</a:t>
            </a:r>
          </a:p>
          <a:p>
            <a:r>
              <a:rPr lang="ru-RU" dirty="0" smtClean="0"/>
              <a:t>Автор  замечает…</a:t>
            </a:r>
          </a:p>
          <a:p>
            <a:r>
              <a:rPr lang="ru-RU" dirty="0" smtClean="0"/>
              <a:t>С.</a:t>
            </a:r>
            <a:r>
              <a:rPr lang="en-US" smtClean="0"/>
              <a:t> </a:t>
            </a:r>
            <a:r>
              <a:rPr lang="ru-RU" smtClean="0"/>
              <a:t>Кокорина  </a:t>
            </a:r>
            <a:r>
              <a:rPr lang="ru-RU" dirty="0" smtClean="0"/>
              <a:t>подчёркивает….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8229600" cy="114300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txBody>
          <a:bodyPr/>
          <a:lstStyle/>
          <a:p>
            <a:r>
              <a:rPr lang="ru-RU" dirty="0" smtClean="0">
                <a:blipFill>
                  <a:blip r:embed="rId2"/>
                  <a:tile tx="0" ty="0" sx="100000" sy="100000" flip="none" algn="tl"/>
                </a:blipFill>
              </a:rPr>
              <a:t>Позиция  автора.</a:t>
            </a:r>
            <a:endParaRPr lang="ru-RU" dirty="0">
              <a:blipFill>
                <a:blip r:embed="rId2"/>
                <a:tile tx="0" ty="0" sx="100000" sy="100000" flip="none" algn="tl"/>
              </a:blip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5400" dirty="0" smtClean="0"/>
              <a:t>Образование – это «погружение человека в прошлое, настоящее, будущее культуры».</a:t>
            </a:r>
            <a:endParaRPr lang="ru-RU" sz="5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357</TotalTime>
  <Words>283</Words>
  <Application>Microsoft Office PowerPoint</Application>
  <PresentationFormat>Экран (4:3)</PresentationFormat>
  <Paragraphs>67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Проблема  текста.</vt:lpstr>
      <vt:lpstr>Основная  проблема – это  та,</vt:lpstr>
      <vt:lpstr>Автором  проблема  может  быть</vt:lpstr>
      <vt:lpstr>Проблема  бывает</vt:lpstr>
      <vt:lpstr>В тексте</vt:lpstr>
      <vt:lpstr>Проблема исходного текста - </vt:lpstr>
      <vt:lpstr>Как начать сочинение.</vt:lpstr>
      <vt:lpstr>Комментарий  исходного текста – это не пересказ текста, это толкование текста.</vt:lpstr>
      <vt:lpstr>Позиция  автора.</vt:lpstr>
      <vt:lpstr>Пятый этап – ваше отношение к позиции автора.</vt:lpstr>
      <vt:lpstr>Клише.</vt:lpstr>
      <vt:lpstr>Аргументация.</vt:lpstr>
      <vt:lpstr>Заключение.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Проблема  текста.</dc:title>
  <dc:creator>Administrator</dc:creator>
  <cp:lastModifiedBy>Administrator</cp:lastModifiedBy>
  <cp:revision>53</cp:revision>
  <dcterms:created xsi:type="dcterms:W3CDTF">2009-03-16T12:10:13Z</dcterms:created>
  <dcterms:modified xsi:type="dcterms:W3CDTF">2009-04-10T07:22:03Z</dcterms:modified>
</cp:coreProperties>
</file>