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2" r:id="rId2"/>
    <p:sldId id="259" r:id="rId3"/>
    <p:sldId id="257" r:id="rId4"/>
    <p:sldId id="258" r:id="rId5"/>
    <p:sldId id="260" r:id="rId6"/>
    <p:sldId id="263" r:id="rId7"/>
    <p:sldId id="264" r:id="rId8"/>
    <p:sldId id="265" r:id="rId9"/>
    <p:sldId id="266" r:id="rId10"/>
    <p:sldId id="267" r:id="rId11"/>
    <p:sldId id="269" r:id="rId12"/>
    <p:sldId id="256" r:id="rId13"/>
    <p:sldId id="270" r:id="rId14"/>
    <p:sldId id="268" r:id="rId15"/>
    <p:sldId id="261" r:id="rId16"/>
    <p:sldId id="273" r:id="rId17"/>
    <p:sldId id="274" r:id="rId18"/>
    <p:sldId id="271" r:id="rId19"/>
    <p:sldId id="275" r:id="rId20"/>
    <p:sldId id="276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BBE63-92ED-476C-A5A8-9C21B9C1479F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D811E-4D0D-4C6A-BF83-E7E804BA6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67081B-A210-43A3-94F5-5650F852317B}" type="slidenum">
              <a:rPr lang="ru-RU">
                <a:latin typeface="Arial" charset="0"/>
              </a:rPr>
              <a:pPr/>
              <a:t>1</a:t>
            </a:fld>
            <a:endParaRPr lang="ru-RU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Появление надписи – автоматически после первого щелчка мыши (с задержкой для чтения строк).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701BDEA-9F1E-4B07-8AE8-AF15395E9281}" type="slidenum">
              <a:rPr lang="ru-RU">
                <a:latin typeface="Arial" charset="0"/>
              </a:rPr>
              <a:pPr/>
              <a:t>20</a:t>
            </a:fld>
            <a:endParaRPr lang="ru-RU">
              <a:latin typeface="Arial" charset="0"/>
            </a:endParaRPr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Появление строк – автоматически после первого щелчка мыши (с задержкой для чтения строк).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67DA2-2943-4C9D-B05B-C1014CAAE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908050"/>
            <a:ext cx="7086600" cy="4267200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ru-RU" sz="4400" b="1" dirty="0" smtClean="0">
                <a:latin typeface="Monotype Corsiva" pitchFamily="66" charset="0"/>
              </a:rPr>
              <a:t>Два  мира  есть  у  человека  -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latin typeface="Monotype Corsiva" pitchFamily="66" charset="0"/>
              </a:rPr>
              <a:t>Один,  который  нас  творил.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latin typeface="Monotype Corsiva" pitchFamily="66" charset="0"/>
              </a:rPr>
              <a:t>Другой,  который  мы  от  века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latin typeface="Monotype Corsiva" pitchFamily="66" charset="0"/>
              </a:rPr>
              <a:t>Творим  по  мере  наших  сил.</a:t>
            </a:r>
          </a:p>
          <a:p>
            <a:pPr algn="r" eaLnBrk="1" hangingPunct="1">
              <a:buFontTx/>
              <a:buNone/>
            </a:pPr>
            <a:r>
              <a:rPr lang="ru-RU" sz="4400" b="1" dirty="0" smtClean="0"/>
              <a:t>                               Н.Заболоцкий.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042988" y="620713"/>
            <a:ext cx="7024687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Заповеди Иисуса Христа</a:t>
            </a:r>
          </a:p>
        </p:txBody>
      </p:sp>
      <p:pic>
        <p:nvPicPr>
          <p:cNvPr id="10243" name="Picture 2" descr="C:\Users\Стёпа\Desktop\Заповеди Христа\Н.з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1989138"/>
            <a:ext cx="3587750" cy="4084637"/>
          </a:xfrm>
          <a:noFill/>
        </p:spPr>
      </p:pic>
      <p:sp>
        <p:nvSpPr>
          <p:cNvPr id="5" name="TextBox 4"/>
          <p:cNvSpPr txBox="1"/>
          <p:nvPr/>
        </p:nvSpPr>
        <p:spPr>
          <a:xfrm>
            <a:off x="931863" y="2276475"/>
            <a:ext cx="3600450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«Возлюби Господа Бога   твоего всем сердцем твоим и всею душою твоею и всем разумением твоим»;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«Возлюби ближнего твоего, как самого себя».</a:t>
            </a:r>
          </a:p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    (Евангелие от Матфея,   </a:t>
            </a:r>
          </a:p>
          <a:p>
            <a:pPr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     глава 22, стихи 37,39)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8446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smtClean="0">
                <a:solidFill>
                  <a:schemeClr val="tx1"/>
                </a:solidFill>
                <a:latin typeface="Monotype Corsiva" pitchFamily="66" charset="0"/>
              </a:rPr>
              <a:t>Чем отличается </a:t>
            </a:r>
            <a:br>
              <a:rPr lang="ru-RU" sz="600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6000" smtClean="0">
                <a:solidFill>
                  <a:schemeClr val="tx1"/>
                </a:solidFill>
                <a:latin typeface="Monotype Corsiva" pitchFamily="66" charset="0"/>
              </a:rPr>
              <a:t>нравственность </a:t>
            </a:r>
            <a:br>
              <a:rPr lang="ru-RU" sz="600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6000" smtClean="0">
                <a:solidFill>
                  <a:schemeClr val="tx1"/>
                </a:solidFill>
                <a:latin typeface="Monotype Corsiva" pitchFamily="66" charset="0"/>
              </a:rPr>
              <a:t>от морали?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Пирамида морали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143000" y="1371600"/>
            <a:ext cx="6324600" cy="472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2286000"/>
            <a:ext cx="320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Мораль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мысли, идеи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как надо поступать</a:t>
            </a:r>
          </a:p>
          <a:p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Нравственность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совокупность нравов, практические поступки      людей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Нравы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сама жизнь, поведение и поступки людей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4572000" y="5886450"/>
            <a:ext cx="4176713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800"/>
              <a:t>Мир сущего</a:t>
            </a:r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250825" y="5886450"/>
            <a:ext cx="4176713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800"/>
              <a:t>Мир должного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572000" y="1052513"/>
            <a:ext cx="4176713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800"/>
              <a:t>принципы реального практического поведения людей</a:t>
            </a:r>
          </a:p>
          <a:p>
            <a:pPr algn="ctr">
              <a:spcBef>
                <a:spcPct val="20000"/>
              </a:spcBef>
            </a:pPr>
            <a:endParaRPr lang="ru-RU" sz="2800"/>
          </a:p>
          <a:p>
            <a:pPr algn="ctr">
              <a:spcBef>
                <a:spcPct val="20000"/>
              </a:spcBef>
            </a:pPr>
            <a:r>
              <a:rPr lang="ru-RU" sz="2800"/>
              <a:t>степень усвоения личностью моральных ценностей общества и практическое следование им в повседневной жизни</a:t>
            </a:r>
          </a:p>
          <a:p>
            <a:pPr algn="ctr">
              <a:spcBef>
                <a:spcPct val="20000"/>
              </a:spcBef>
            </a:pPr>
            <a:endParaRPr lang="ru-RU" sz="2800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323850" y="1052513"/>
            <a:ext cx="4176713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800" dirty="0" smtClean="0"/>
              <a:t>сфера </a:t>
            </a:r>
            <a:r>
              <a:rPr lang="ru-RU" sz="2800" dirty="0"/>
              <a:t>культуры, в которой концентрируются и обобщаются высокие идеалы и строгие нормы поведения, регулирующие поведение и сознание человека в различных областях общественной жизни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4572000" y="352425"/>
            <a:ext cx="4176713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480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Нравственность 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95288" y="352425"/>
            <a:ext cx="4176712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480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Мораль </a:t>
            </a:r>
          </a:p>
        </p:txBody>
      </p:sp>
      <p:sp>
        <p:nvSpPr>
          <p:cNvPr id="14344" name="Line 10"/>
          <p:cNvSpPr>
            <a:spLocks noChangeShapeType="1"/>
          </p:cNvSpPr>
          <p:nvPr/>
        </p:nvSpPr>
        <p:spPr bwMode="auto">
          <a:xfrm>
            <a:off x="0" y="352425"/>
            <a:ext cx="8353425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5" name="Line 11"/>
          <p:cNvSpPr>
            <a:spLocks noChangeShapeType="1"/>
          </p:cNvSpPr>
          <p:nvPr/>
        </p:nvSpPr>
        <p:spPr bwMode="auto">
          <a:xfrm>
            <a:off x="395288" y="1052513"/>
            <a:ext cx="83534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6" name="Line 12"/>
          <p:cNvSpPr>
            <a:spLocks noChangeShapeType="1"/>
          </p:cNvSpPr>
          <p:nvPr/>
        </p:nvSpPr>
        <p:spPr bwMode="auto">
          <a:xfrm>
            <a:off x="395288" y="6451600"/>
            <a:ext cx="8353425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7" name="Line 13"/>
          <p:cNvSpPr>
            <a:spLocks noChangeShapeType="1"/>
          </p:cNvSpPr>
          <p:nvPr/>
        </p:nvSpPr>
        <p:spPr bwMode="auto">
          <a:xfrm>
            <a:off x="0" y="352425"/>
            <a:ext cx="0" cy="58848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8" name="Line 14"/>
          <p:cNvSpPr>
            <a:spLocks noChangeShapeType="1"/>
          </p:cNvSpPr>
          <p:nvPr/>
        </p:nvSpPr>
        <p:spPr bwMode="auto">
          <a:xfrm>
            <a:off x="4572000" y="404813"/>
            <a:ext cx="0" cy="6048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9" name="Line 15"/>
          <p:cNvSpPr>
            <a:spLocks noChangeShapeType="1"/>
          </p:cNvSpPr>
          <p:nvPr/>
        </p:nvSpPr>
        <p:spPr bwMode="auto">
          <a:xfrm>
            <a:off x="9144000" y="352425"/>
            <a:ext cx="0" cy="58848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0" name="Line 19"/>
          <p:cNvSpPr>
            <a:spLocks noChangeShapeType="1"/>
          </p:cNvSpPr>
          <p:nvPr/>
        </p:nvSpPr>
        <p:spPr bwMode="auto">
          <a:xfrm>
            <a:off x="395288" y="5884863"/>
            <a:ext cx="83534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8" grpId="0"/>
      <p:bldP spid="27666" grpId="0"/>
      <p:bldP spid="27657" grpId="0"/>
      <p:bldP spid="276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4724400" cy="561386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Нравственность — это степень </a:t>
            </a:r>
            <a:r>
              <a:rPr lang="ru-RU" sz="3600" dirty="0" smtClean="0"/>
              <a:t>усвоения личностью моральных ценностей общества и практическое следование им в повседневной жизни, т.е. выражение человеческого в человеке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482" name="Picture 2" descr="E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708920"/>
            <a:ext cx="2952328" cy="3191466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2400" y="152400"/>
            <a:ext cx="8991600" cy="592772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Что, по вашему мнению, в большей степени стимулирует нравственное поведение людей?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Выберите свой  </a:t>
            </a:r>
            <a:r>
              <a:rPr lang="ru-RU" dirty="0" smtClean="0"/>
              <a:t>вариант ответа: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6000"/>
            <a:ext cx="8686800" cy="379412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i="1" dirty="0" smtClean="0"/>
              <a:t>Боязнь общественного осуждения</a:t>
            </a:r>
            <a:endParaRPr lang="ru-RU" dirty="0" smtClean="0"/>
          </a:p>
          <a:p>
            <a:pPr lvl="0"/>
            <a:r>
              <a:rPr lang="ru-RU" i="1" dirty="0" smtClean="0"/>
              <a:t>Совесть, чувство долга</a:t>
            </a:r>
            <a:endParaRPr lang="ru-RU" dirty="0" smtClean="0"/>
          </a:p>
          <a:p>
            <a:pPr lvl="0"/>
            <a:r>
              <a:rPr lang="ru-RU" i="1" dirty="0" smtClean="0"/>
              <a:t>Одобрение окружающих</a:t>
            </a:r>
            <a:endParaRPr lang="ru-RU" dirty="0" smtClean="0"/>
          </a:p>
          <a:p>
            <a:pPr lvl="0"/>
            <a:r>
              <a:rPr lang="ru-RU" i="1" dirty="0" smtClean="0"/>
              <a:t>Желание делать,  как все</a:t>
            </a:r>
            <a:endParaRPr lang="ru-RU" dirty="0" smtClean="0"/>
          </a:p>
          <a:p>
            <a:pPr lvl="0"/>
            <a:r>
              <a:rPr lang="ru-RU" i="1" dirty="0" smtClean="0"/>
              <a:t>Боязнь наказания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latin typeface="Monotype Corsiva" pitchFamily="66" charset="0"/>
              </a:rPr>
              <a:t>Этапы формирования </a:t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3200" b="1" dirty="0" smtClean="0">
                <a:latin typeface="Monotype Corsiva" pitchFamily="66" charset="0"/>
              </a:rPr>
              <a:t>нравственной культуры личности</a:t>
            </a: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4343400" y="5257800"/>
            <a:ext cx="2232025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/>
              <a:t>Совесть </a:t>
            </a:r>
          </a:p>
          <a:p>
            <a:pPr>
              <a:spcBef>
                <a:spcPct val="20000"/>
              </a:spcBef>
            </a:pPr>
            <a:r>
              <a:rPr lang="ru-RU" sz="2000" dirty="0"/>
              <a:t>«Что я сам о себе подумаю?»</a:t>
            </a: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1524000" y="5257800"/>
            <a:ext cx="2087562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 err="1"/>
              <a:t>Саморегуляция</a:t>
            </a:r>
            <a:r>
              <a:rPr lang="ru-RU" sz="2000" dirty="0"/>
              <a:t> 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1524000" y="5257800"/>
            <a:ext cx="2160588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endParaRPr lang="ru-RU" sz="2000" dirty="0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6804025" y="4102100"/>
            <a:ext cx="1944688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endParaRPr lang="ru-RU" sz="2000"/>
          </a:p>
          <a:p>
            <a:pPr>
              <a:spcBef>
                <a:spcPct val="20000"/>
              </a:spcBef>
            </a:pPr>
            <a:endParaRPr lang="ru-RU" sz="2000"/>
          </a:p>
          <a:p>
            <a:pPr algn="ctr">
              <a:spcBef>
                <a:spcPct val="20000"/>
              </a:spcBef>
            </a:pPr>
            <a:r>
              <a:rPr lang="ru-RU" sz="2000"/>
              <a:t>Взрослые </a:t>
            </a:r>
          </a:p>
          <a:p>
            <a:pPr algn="ctr">
              <a:spcBef>
                <a:spcPct val="20000"/>
              </a:spcBef>
            </a:pPr>
            <a:r>
              <a:rPr lang="ru-RU" sz="2000"/>
              <a:t>люди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4343400" y="4114800"/>
            <a:ext cx="2232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/>
              <a:t>Стыд, честь</a:t>
            </a:r>
          </a:p>
          <a:p>
            <a:pPr>
              <a:spcBef>
                <a:spcPct val="20000"/>
              </a:spcBef>
            </a:pPr>
            <a:r>
              <a:rPr lang="ru-RU" sz="2000" dirty="0"/>
              <a:t>«Что обо мне подумают?»</a:t>
            </a:r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1524000" y="4114800"/>
            <a:ext cx="2087562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/>
              <a:t>Общественное мнение</a:t>
            </a: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323850" y="4102100"/>
            <a:ext cx="2160588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endParaRPr lang="ru-RU" sz="2000" dirty="0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6804025" y="2732088"/>
            <a:ext cx="2016125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/>
              <a:t>Дети</a:t>
            </a:r>
          </a:p>
          <a:p>
            <a:pPr algn="ctr">
              <a:spcBef>
                <a:spcPct val="20000"/>
              </a:spcBef>
            </a:pPr>
            <a:r>
              <a:rPr lang="ru-RU" sz="2000"/>
              <a:t>Инфантильные взрослые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4343400" y="2743200"/>
            <a:ext cx="2232025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/>
              <a:t>Страх, боязнь наказания</a:t>
            </a:r>
          </a:p>
          <a:p>
            <a:pPr>
              <a:spcBef>
                <a:spcPct val="20000"/>
              </a:spcBef>
            </a:pPr>
            <a:r>
              <a:rPr lang="ru-RU" sz="2000" dirty="0"/>
              <a:t>«Что со мной сделают?»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1524000" y="2743200"/>
            <a:ext cx="2087562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/>
              <a:t>Послушание и подражание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395288" y="2732088"/>
            <a:ext cx="20891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endParaRPr lang="ru-RU" sz="2000" dirty="0"/>
          </a:p>
        </p:txBody>
      </p:sp>
      <p:sp>
        <p:nvSpPr>
          <p:cNvPr id="18446" name="Rectangle 9"/>
          <p:cNvSpPr>
            <a:spLocks noChangeArrowheads="1"/>
          </p:cNvSpPr>
          <p:nvPr/>
        </p:nvSpPr>
        <p:spPr bwMode="auto">
          <a:xfrm>
            <a:off x="6804025" y="1600200"/>
            <a:ext cx="1944688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/>
              <a:t>Для кого характерна</a:t>
            </a:r>
          </a:p>
        </p:txBody>
      </p:sp>
      <p:sp>
        <p:nvSpPr>
          <p:cNvPr id="18447" name="Rectangle 8"/>
          <p:cNvSpPr>
            <a:spLocks noChangeArrowheads="1"/>
          </p:cNvSpPr>
          <p:nvPr/>
        </p:nvSpPr>
        <p:spPr bwMode="auto">
          <a:xfrm>
            <a:off x="4191000" y="1524000"/>
            <a:ext cx="2232025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 dirty="0"/>
              <a:t>Главный мотив нравственного поведения</a:t>
            </a:r>
          </a:p>
        </p:txBody>
      </p:sp>
      <p:sp>
        <p:nvSpPr>
          <p:cNvPr id="18448" name="Rectangle 7"/>
          <p:cNvSpPr>
            <a:spLocks noChangeArrowheads="1"/>
          </p:cNvSpPr>
          <p:nvPr/>
        </p:nvSpPr>
        <p:spPr bwMode="auto">
          <a:xfrm>
            <a:off x="1600200" y="1600200"/>
            <a:ext cx="2133600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000" dirty="0"/>
              <a:t>На чем основана</a:t>
            </a:r>
          </a:p>
        </p:txBody>
      </p:sp>
      <p:sp>
        <p:nvSpPr>
          <p:cNvPr id="18449" name="Rectangle 6"/>
          <p:cNvSpPr>
            <a:spLocks noChangeArrowheads="1"/>
          </p:cNvSpPr>
          <p:nvPr/>
        </p:nvSpPr>
        <p:spPr bwMode="auto">
          <a:xfrm>
            <a:off x="250825" y="1600200"/>
            <a:ext cx="2233613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000" dirty="0"/>
          </a:p>
        </p:txBody>
      </p:sp>
      <p:sp>
        <p:nvSpPr>
          <p:cNvPr id="18450" name="Line 24"/>
          <p:cNvSpPr>
            <a:spLocks noChangeShapeType="1"/>
          </p:cNvSpPr>
          <p:nvPr/>
        </p:nvSpPr>
        <p:spPr bwMode="auto">
          <a:xfrm>
            <a:off x="338138" y="4095750"/>
            <a:ext cx="83804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1" name="Line 25"/>
          <p:cNvSpPr>
            <a:spLocks noChangeShapeType="1"/>
          </p:cNvSpPr>
          <p:nvPr/>
        </p:nvSpPr>
        <p:spPr bwMode="auto">
          <a:xfrm>
            <a:off x="395288" y="5229225"/>
            <a:ext cx="6408737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2" name="Line 26"/>
          <p:cNvSpPr>
            <a:spLocks noChangeShapeType="1"/>
          </p:cNvSpPr>
          <p:nvPr/>
        </p:nvSpPr>
        <p:spPr bwMode="auto">
          <a:xfrm>
            <a:off x="395288" y="6381750"/>
            <a:ext cx="835342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3" name="Line 27"/>
          <p:cNvSpPr>
            <a:spLocks noChangeShapeType="1"/>
          </p:cNvSpPr>
          <p:nvPr/>
        </p:nvSpPr>
        <p:spPr bwMode="auto">
          <a:xfrm>
            <a:off x="0" y="1557338"/>
            <a:ext cx="0" cy="476408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4" name="Line 28"/>
          <p:cNvSpPr>
            <a:spLocks noChangeShapeType="1"/>
          </p:cNvSpPr>
          <p:nvPr/>
        </p:nvSpPr>
        <p:spPr bwMode="auto">
          <a:xfrm>
            <a:off x="1524000" y="1600200"/>
            <a:ext cx="0" cy="4764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5" name="Line 29"/>
          <p:cNvSpPr>
            <a:spLocks noChangeShapeType="1"/>
          </p:cNvSpPr>
          <p:nvPr/>
        </p:nvSpPr>
        <p:spPr bwMode="auto">
          <a:xfrm>
            <a:off x="3886200" y="1676400"/>
            <a:ext cx="0" cy="4764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6" name="Line 30"/>
          <p:cNvSpPr>
            <a:spLocks noChangeShapeType="1"/>
          </p:cNvSpPr>
          <p:nvPr/>
        </p:nvSpPr>
        <p:spPr bwMode="auto">
          <a:xfrm>
            <a:off x="6804025" y="1600200"/>
            <a:ext cx="0" cy="4764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7" name="Line 31"/>
          <p:cNvSpPr>
            <a:spLocks noChangeShapeType="1"/>
          </p:cNvSpPr>
          <p:nvPr/>
        </p:nvSpPr>
        <p:spPr bwMode="auto">
          <a:xfrm>
            <a:off x="9144000" y="1600200"/>
            <a:ext cx="0" cy="47640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8" name="Line 51"/>
          <p:cNvSpPr>
            <a:spLocks noChangeShapeType="1"/>
          </p:cNvSpPr>
          <p:nvPr/>
        </p:nvSpPr>
        <p:spPr bwMode="auto">
          <a:xfrm>
            <a:off x="395288" y="1557338"/>
            <a:ext cx="835342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9" name="Line 52"/>
          <p:cNvSpPr>
            <a:spLocks noChangeShapeType="1"/>
          </p:cNvSpPr>
          <p:nvPr/>
        </p:nvSpPr>
        <p:spPr bwMode="auto">
          <a:xfrm>
            <a:off x="395288" y="2708275"/>
            <a:ext cx="83804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6" grpId="0"/>
      <p:bldP spid="34835" grpId="0"/>
      <p:bldP spid="34834" grpId="0"/>
      <p:bldP spid="34833" grpId="0"/>
      <p:bldP spid="34832" grpId="0"/>
      <p:bldP spid="34831" grpId="0"/>
      <p:bldP spid="34830" grpId="0"/>
      <p:bldP spid="34829" grpId="0"/>
      <p:bldP spid="34828" grpId="0"/>
      <p:bldP spid="34827" grpId="0"/>
      <p:bldP spid="348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484313"/>
            <a:ext cx="7991475" cy="3313112"/>
          </a:xfrm>
        </p:spPr>
        <p:txBody>
          <a:bodyPr>
            <a:normAutofit lnSpcReduction="10000"/>
          </a:bodyPr>
          <a:lstStyle/>
          <a:p>
            <a:pPr algn="ctr" eaLnBrk="1" hangingPunct="1">
              <a:defRPr/>
            </a:pPr>
            <a:r>
              <a:rPr lang="ru-RU" sz="7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Назовите </a:t>
            </a:r>
          </a:p>
          <a:p>
            <a:pPr algn="ctr" eaLnBrk="1" hangingPunct="1">
              <a:defRPr/>
            </a:pPr>
            <a:r>
              <a:rPr lang="ru-RU" sz="7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вечные универсальные ценности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905000"/>
            <a:ext cx="8686800" cy="25146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Добро – то, что служит сохранению и развитию жизни, зло есть то, что уничтожает жизнь или препятствует ей»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90800"/>
            <a:ext cx="8686800" cy="63547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А</a:t>
            </a:r>
            <a:r>
              <a:rPr lang="ru-RU" dirty="0" smtClean="0"/>
              <a:t>. </a:t>
            </a:r>
            <a:r>
              <a:rPr lang="ru-RU" dirty="0" err="1" smtClean="0"/>
              <a:t>Швейцер</a:t>
            </a:r>
            <a:r>
              <a:rPr lang="ru-RU" dirty="0" smtClean="0"/>
              <a:t> (1875 – 1965),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немецко-французский философ, врач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ChangeArrowheads="1"/>
          </p:cNvSpPr>
          <p:nvPr/>
        </p:nvSpPr>
        <p:spPr bwMode="auto">
          <a:xfrm>
            <a:off x="611188" y="404813"/>
            <a:ext cx="7921625" cy="863600"/>
          </a:xfrm>
          <a:prstGeom prst="rect">
            <a:avLst/>
          </a:prstGeom>
          <a:solidFill>
            <a:srgbClr val="EDE4C8"/>
          </a:solidFill>
          <a:ln w="76200" cmpd="thinThick">
            <a:solidFill>
              <a:srgbClr val="9966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534400" cy="115252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60000"/>
              </a:lnSpc>
            </a:pPr>
            <a:r>
              <a:rPr lang="ru-RU" sz="2400" dirty="0" smtClean="0">
                <a:latin typeface="Monotype Corsiva" pitchFamily="66" charset="0"/>
              </a:rPr>
              <a:t>Духовно-нравственные </a:t>
            </a:r>
            <a:r>
              <a:rPr lang="ru-RU" sz="2400" dirty="0" smtClean="0">
                <a:latin typeface="Monotype Corsiva" pitchFamily="66" charset="0"/>
              </a:rPr>
              <a:t> заповеди   академика </a:t>
            </a:r>
            <a:r>
              <a:rPr lang="ru-RU" sz="2400" b="1" dirty="0" smtClean="0">
                <a:latin typeface="Monotype Corsiva" pitchFamily="66" charset="0"/>
              </a:rPr>
              <a:t>Дмитрия Сергеевича Лихачёва</a:t>
            </a:r>
            <a:r>
              <a:rPr lang="ru-RU" sz="2400" dirty="0" smtClean="0">
                <a:latin typeface="Monotype Corsiva" pitchFamily="66" charset="0"/>
              </a:rPr>
              <a:t>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6408738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ru-RU" sz="2800" smtClean="0">
                <a:latin typeface="Monotype Corsiva" pitchFamily="66" charset="0"/>
              </a:rPr>
              <a:t>Люби людей – и ближних, и дальних.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ru-RU" sz="2800" smtClean="0">
                <a:latin typeface="Monotype Corsiva" pitchFamily="66" charset="0"/>
              </a:rPr>
              <a:t>Твори добро, не видя в том заслуги.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ru-RU" sz="2800" smtClean="0">
                <a:latin typeface="Monotype Corsiva" pitchFamily="66" charset="0"/>
              </a:rPr>
              <a:t>Люби мир в себе, а не себя в мире.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ru-RU" sz="2800" smtClean="0">
                <a:latin typeface="Monotype Corsiva" pitchFamily="66" charset="0"/>
              </a:rPr>
              <a:t>Будь искренним: вводя в заблуждение 	других, обманываешься сам.</a:t>
            </a: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1412875"/>
            <a:ext cx="1974850" cy="2520950"/>
          </a:xfrm>
          <a:prstGeom prst="rect">
            <a:avLst/>
          </a:prstGeom>
          <a:noFill/>
          <a:ln w="88900" cmpd="thinThick">
            <a:solidFill>
              <a:srgbClr val="996633"/>
            </a:solidFill>
            <a:miter lim="800000"/>
            <a:headEnd/>
            <a:tailEnd/>
          </a:ln>
          <a:effectLst/>
        </p:spPr>
      </p:pic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250825" y="4005263"/>
            <a:ext cx="83534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>
                <a:latin typeface="Monotype Corsiva" pitchFamily="66" charset="0"/>
              </a:rPr>
              <a:t> Учись читать с интересом, с удовольствием и не 	торопясь; чтение – путь к житейской мудрости, не 	гнушайся им!</a:t>
            </a:r>
          </a:p>
          <a:p>
            <a:pPr>
              <a:buFontTx/>
              <a:buChar char="•"/>
            </a:pPr>
            <a:r>
              <a:rPr lang="ru-RU" sz="2800">
                <a:latin typeface="Monotype Corsiva" pitchFamily="66" charset="0"/>
              </a:rPr>
              <a:t> Будь верующим – вера обогащает душу и укрепляет дух.</a:t>
            </a:r>
          </a:p>
          <a:p>
            <a:pPr>
              <a:buFontTx/>
              <a:buChar char="•"/>
            </a:pPr>
            <a:r>
              <a:rPr lang="ru-RU" sz="2800">
                <a:latin typeface="Monotype Corsiva" pitchFamily="66" charset="0"/>
              </a:rPr>
              <a:t> Будь совестлив: вся мораль в совести.</a:t>
            </a:r>
          </a:p>
          <a:p>
            <a:pPr>
              <a:buFontTx/>
              <a:buChar char="•"/>
            </a:pPr>
            <a:r>
              <a:rPr lang="ru-RU" sz="2800">
                <a:latin typeface="Monotype Corsiva" pitchFamily="66" charset="0"/>
              </a:rPr>
              <a:t> Чти прошлое, твори настоящее, верь в будущее.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304801"/>
            <a:ext cx="8496300" cy="329565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800" b="1" dirty="0" smtClean="0">
                <a:latin typeface="Monotype Corsiva" pitchFamily="66" charset="0"/>
              </a:rPr>
              <a:t>«Лишь две вещи на свете </a:t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4800" b="1" dirty="0" smtClean="0">
                <a:latin typeface="Monotype Corsiva" pitchFamily="66" charset="0"/>
              </a:rPr>
              <a:t>способны тревожить </a:t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4800" b="1" dirty="0" smtClean="0">
                <a:latin typeface="Monotype Corsiva" pitchFamily="66" charset="0"/>
              </a:rPr>
              <a:t>наше воображение: </a:t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4800" b="1" dirty="0" smtClean="0">
                <a:latin typeface="Monotype Corsiva" pitchFamily="66" charset="0"/>
              </a:rPr>
              <a:t>звездное небо над нами и нравственный закон внутри нас»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276600"/>
            <a:ext cx="6400800" cy="1752600"/>
          </a:xfrm>
        </p:spPr>
        <p:txBody>
          <a:bodyPr>
            <a:normAutofit lnSpcReduction="10000"/>
          </a:bodyPr>
          <a:lstStyle/>
          <a:p>
            <a:pPr algn="r" eaLnBrk="1" hangingPunct="1"/>
            <a:endParaRPr lang="ru-RU" dirty="0" smtClean="0"/>
          </a:p>
          <a:p>
            <a:pPr algn="r" eaLnBrk="1" hangingPunct="1"/>
            <a:endParaRPr lang="ru-RU" dirty="0" smtClean="0"/>
          </a:p>
          <a:p>
            <a:pPr algn="r" eaLnBrk="1" hangingPunct="1"/>
            <a:endParaRPr lang="ru-RU" dirty="0" smtClean="0"/>
          </a:p>
          <a:p>
            <a:pPr algn="r" eaLnBrk="1" hangingPunct="1"/>
            <a:r>
              <a:rPr lang="ru-RU" b="1" dirty="0" smtClean="0"/>
              <a:t>И. Кант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1066800" y="5562600"/>
            <a:ext cx="712946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E0DC84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 ли философ?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5763" y="404813"/>
            <a:ext cx="6202362" cy="617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Время  эти  понятия  не  стёрло.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Нужно  только  поднять  верхний  пласт.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И  дымящейся  кровью  у  горла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Чувства  вечные  хлынут  из  нас.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Ныне  присно,  во  веки  веков,  старина,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И  цена  есть  цена,  и  вина  есть  вина,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И  всегда   хорошо,  если  честь  спасена,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Если  духом  надёжно  прикрыта  спина.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Чистоту,  простоту  мы  у  древних  берём,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Саги,  сказки  из  прошлого  тащим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Потому,  что  добро  остаётся  добром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В  прошлом,  будущем  и  настоящем.</a:t>
            </a:r>
          </a:p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                        В.  Высоцкий. </a:t>
            </a:r>
          </a:p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«Баллада о времени»</a:t>
            </a:r>
            <a:r>
              <a:rPr lang="ru-RU" sz="2000" baseline="-2000" smtClean="0"/>
              <a:t> 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1763" y="476250"/>
            <a:ext cx="2193925" cy="3384550"/>
          </a:xfrm>
          <a:prstGeom prst="rect">
            <a:avLst/>
          </a:prstGeom>
          <a:noFill/>
          <a:ln w="88900" cmpd="thinThick">
            <a:solidFill>
              <a:srgbClr val="996633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/>
              <a:t>араграф 5 , задания «В классе и дома» </a:t>
            </a:r>
          </a:p>
          <a:p>
            <a:pPr>
              <a:buNone/>
            </a:pPr>
            <a:r>
              <a:rPr lang="ru-RU" dirty="0" smtClean="0"/>
              <a:t>№ 1-3( письменно);</a:t>
            </a:r>
          </a:p>
          <a:p>
            <a:r>
              <a:rPr lang="ru-RU" dirty="0" smtClean="0"/>
              <a:t>п</a:t>
            </a:r>
            <a:r>
              <a:rPr lang="ru-RU" dirty="0" smtClean="0"/>
              <a:t>одобрать материалы из средств массовой информации или художественной литературы о моральном выборе человека или</a:t>
            </a:r>
          </a:p>
          <a:p>
            <a:r>
              <a:rPr lang="ru-RU" dirty="0" smtClean="0"/>
              <a:t>н</a:t>
            </a:r>
            <a:r>
              <a:rPr lang="ru-RU" dirty="0" smtClean="0"/>
              <a:t>аписать мини-сочинение на тему «Приходилось ли тебе когда-нибудь делать выбор между добром и злом?»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628775"/>
            <a:ext cx="8078788" cy="863600"/>
          </a:xfrm>
        </p:spPr>
        <p:txBody>
          <a:bodyPr>
            <a:normAutofit fontScale="9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sz="8800" dirty="0" smtClean="0">
                <a:latin typeface="Monotype Corsiva" pitchFamily="66" charset="0"/>
              </a:rPr>
              <a:t>   Тема урока </a:t>
            </a:r>
            <a:br>
              <a:rPr lang="ru-RU" sz="8800" dirty="0" smtClean="0">
                <a:latin typeface="Monotype Corsiva" pitchFamily="66" charset="0"/>
              </a:rPr>
            </a:br>
            <a:r>
              <a:rPr lang="ru-RU" sz="8800" dirty="0" smtClean="0">
                <a:latin typeface="Monotype Corsiva" pitchFamily="66" charset="0"/>
              </a:rPr>
              <a:t>                         </a:t>
            </a:r>
            <a:r>
              <a:rPr lang="ru-RU" sz="10700" b="1" dirty="0" smtClean="0">
                <a:latin typeface="Monotype Corsiva" pitchFamily="66" charset="0"/>
              </a:rPr>
              <a:t>Мораль  </a:t>
            </a:r>
            <a:r>
              <a:rPr lang="ru-RU" sz="10700" dirty="0" smtClean="0">
                <a:latin typeface="Monotype Corsiva" pitchFamily="66" charset="0"/>
              </a:rPr>
              <a:t/>
            </a:r>
            <a:br>
              <a:rPr lang="ru-RU" sz="10700" dirty="0" smtClean="0">
                <a:latin typeface="Monotype Corsiva" pitchFamily="66" charset="0"/>
              </a:rPr>
            </a:br>
            <a:endParaRPr lang="ru-RU" sz="10700" dirty="0" smtClean="0">
              <a:latin typeface="Monotype Corsiva" pitchFamily="66" charset="0"/>
            </a:endParaRPr>
          </a:p>
        </p:txBody>
      </p:sp>
      <p:sp>
        <p:nvSpPr>
          <p:cNvPr id="7171" name="Text Box 13"/>
          <p:cNvSpPr txBox="1">
            <a:spLocks noChangeArrowheads="1"/>
          </p:cNvSpPr>
          <p:nvPr/>
        </p:nvSpPr>
        <p:spPr bwMode="auto">
          <a:xfrm>
            <a:off x="2514600" y="5334000"/>
            <a:ext cx="39821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Обществознание</a:t>
            </a:r>
          </a:p>
          <a:p>
            <a:pPr algn="ctr"/>
            <a:r>
              <a:rPr lang="ru-RU" sz="4000" dirty="0" smtClean="0"/>
              <a:t> 8  класс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3124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План урока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1. Мораль, нравственность</a:t>
            </a:r>
            <a:br>
              <a:rPr lang="ru-RU" dirty="0" smtClean="0"/>
            </a:br>
            <a:r>
              <a:rPr lang="ru-RU" dirty="0" smtClean="0"/>
              <a:t>   2. Основные ценности и нормы морали</a:t>
            </a:r>
            <a:br>
              <a:rPr lang="ru-RU" dirty="0" smtClean="0"/>
            </a:br>
            <a:r>
              <a:rPr lang="ru-RU" dirty="0" smtClean="0"/>
              <a:t>   3. Добро и зло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200400"/>
            <a:ext cx="8686800" cy="33369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«Добрый человек – не тот, кто умеет делать добро, а тот, кто не умеет делать зло»</a:t>
            </a:r>
          </a:p>
          <a:p>
            <a:pPr>
              <a:buNone/>
            </a:pPr>
            <a:r>
              <a:rPr lang="ru-RU" sz="4000" b="1" dirty="0" smtClean="0"/>
              <a:t>                                </a:t>
            </a:r>
            <a:r>
              <a:rPr lang="ru-RU" sz="4000" dirty="0" smtClean="0"/>
              <a:t>В.О.Ключевский</a:t>
            </a:r>
            <a:endParaRPr lang="ru-RU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Мораль (от лат. </a:t>
            </a:r>
            <a:r>
              <a:rPr lang="en-US" dirty="0" err="1" smtClean="0"/>
              <a:t>moralis</a:t>
            </a:r>
            <a:r>
              <a:rPr lang="ru-RU" dirty="0" smtClean="0"/>
              <a:t> – моральный,      </a:t>
            </a:r>
            <a:r>
              <a:rPr lang="en-US" dirty="0" err="1" smtClean="0"/>
              <a:t>moris</a:t>
            </a:r>
            <a:r>
              <a:rPr lang="en-US" dirty="0" smtClean="0"/>
              <a:t> – </a:t>
            </a:r>
            <a:r>
              <a:rPr lang="ru-RU" dirty="0" smtClean="0"/>
              <a:t>обычай)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совокупность исторически обусловленных правил, </a:t>
            </a:r>
            <a:r>
              <a:rPr lang="ru-RU" smtClean="0"/>
              <a:t>норм, обычаев</a:t>
            </a:r>
            <a:r>
              <a:rPr lang="ru-RU" dirty="0" smtClean="0"/>
              <a:t>, принципов существования и поведения людей, их отношений в процессе производства материальных и духовных ценностей, которые определяют их обязанности одного перед другим, к социальным группам, слоям, классам, к обществу, выполнение которых базируется на общественной мысли.</a:t>
            </a:r>
          </a:p>
          <a:p>
            <a:pPr algn="ctr">
              <a:buNone/>
            </a:pPr>
            <a:r>
              <a:rPr lang="ru-RU" dirty="0" smtClean="0"/>
              <a:t>   Кондрашов В.А. Новейший философский словарь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26035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10600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Мораль -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773238"/>
            <a:ext cx="7696200" cy="4627562"/>
          </a:xfrm>
        </p:spPr>
        <p:txBody>
          <a:bodyPr>
            <a:normAutofit fontScale="92500" lnSpcReduction="10000"/>
          </a:bodyPr>
          <a:lstStyle/>
          <a:p>
            <a:pPr algn="ctr" eaLnBrk="1" hangingPunct="1"/>
            <a:r>
              <a:rPr lang="ru-RU" sz="4400" dirty="0" smtClean="0"/>
              <a:t>особые духовные правила, регулирующие  поведение человека, его отношение к другим людям, к окружающей среде и к самому себе с позиции добра и зла, справедливости и несправедливости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692150"/>
            <a:ext cx="7024687" cy="1143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Дарование Богом Моисею</a:t>
            </a:r>
            <a:br>
              <a:rPr lang="ru-RU" b="1" dirty="0" smtClean="0"/>
            </a:br>
            <a:r>
              <a:rPr lang="ru-RU" b="1" dirty="0" smtClean="0"/>
              <a:t>Десяти заповедей</a:t>
            </a:r>
            <a:endParaRPr lang="ru-RU" b="1" dirty="0"/>
          </a:p>
        </p:txBody>
      </p:sp>
      <p:pic>
        <p:nvPicPr>
          <p:cNvPr id="7171" name="Picture 2" descr="C:\Users\Стёпа\Desktop\Декалог\шавуот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2492375"/>
            <a:ext cx="3663950" cy="3240088"/>
          </a:xfrm>
          <a:noFill/>
        </p:spPr>
      </p:pic>
      <p:pic>
        <p:nvPicPr>
          <p:cNvPr id="7172" name="Picture 3" descr="C:\Users\Стёпа\Desktop\Декалог\моисей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060575"/>
            <a:ext cx="5073650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42988" y="333375"/>
            <a:ext cx="7024687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Заповеди христианства</a:t>
            </a:r>
          </a:p>
        </p:txBody>
      </p:sp>
      <p:pic>
        <p:nvPicPr>
          <p:cNvPr id="8195" name="Picture 2" descr="C:\Users\Стёпа\Desktop\Декалог\моисей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2039938"/>
            <a:ext cx="4254500" cy="3449637"/>
          </a:xfrm>
          <a:noFill/>
        </p:spPr>
      </p:pic>
      <p:pic>
        <p:nvPicPr>
          <p:cNvPr id="8196" name="Picture 3" descr="C:\Users\Стёпа\Desktop\Декалог\10 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628775"/>
            <a:ext cx="3378200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187450" y="476250"/>
            <a:ext cx="7024688" cy="11430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Нагорная проповедь Христа</a:t>
            </a:r>
          </a:p>
        </p:txBody>
      </p:sp>
      <p:pic>
        <p:nvPicPr>
          <p:cNvPr id="9219" name="Picture 3" descr="C:\Users\Стёпа\Desktop\Заповеди Христа\НЗ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928813"/>
            <a:ext cx="5805488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250</TotalTime>
  <Words>678</Words>
  <Application>Microsoft Office PowerPoint</Application>
  <PresentationFormat>Экран (4:3)</PresentationFormat>
  <Paragraphs>117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Слайд 1</vt:lpstr>
      <vt:lpstr>«Лишь две вещи на свете  способны тревожить  наше воображение:  звездное небо над нами и нравственный закон внутри нас»</vt:lpstr>
      <vt:lpstr>   Тема урока                           Мораль   </vt:lpstr>
      <vt:lpstr>                                 План урока     1. Мораль, нравственность    2. Основные ценности и нормы морали    3. Добро и зло </vt:lpstr>
      <vt:lpstr>Мораль (от лат. moralis – моральный,      moris – обычай) - </vt:lpstr>
      <vt:lpstr>   Мораль -</vt:lpstr>
      <vt:lpstr>Дарование Богом Моисею Десяти заповедей</vt:lpstr>
      <vt:lpstr>Заповеди христианства</vt:lpstr>
      <vt:lpstr>Нагорная проповедь Христа</vt:lpstr>
      <vt:lpstr>Заповеди Иисуса Христа</vt:lpstr>
      <vt:lpstr>Чем отличается  нравственность  от морали?</vt:lpstr>
      <vt:lpstr>Пирамида морали</vt:lpstr>
      <vt:lpstr>Слайд 13</vt:lpstr>
      <vt:lpstr>Нравственность — это степень усвоения личностью моральных ценностей общества и практическое следование им в повседневной жизни, т.е. выражение человеческого в человеке.</vt:lpstr>
      <vt:lpstr>Что, по вашему мнению, в большей степени стимулирует нравственное поведение людей?  Выберите свой  вариант ответа:</vt:lpstr>
      <vt:lpstr>Этапы формирования  нравственной культуры личности</vt:lpstr>
      <vt:lpstr>Слайд 17</vt:lpstr>
      <vt:lpstr>Добро – то, что служит сохранению и развитию жизни, зло есть то, что уничтожает жизнь или препятствует ей»</vt:lpstr>
      <vt:lpstr>Духовно-нравственные  заповеди   академика Дмитрия Сергеевича Лихачёва:</vt:lpstr>
      <vt:lpstr>Слайд 20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Андрей</cp:lastModifiedBy>
  <cp:revision>27</cp:revision>
  <dcterms:modified xsi:type="dcterms:W3CDTF">2014-10-14T19:29:12Z</dcterms:modified>
</cp:coreProperties>
</file>