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00px-Apostol_1564_Frontisp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Апостол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450 лет</a:t>
            </a:r>
            <a:endParaRPr lang="ru-RU" sz="72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857752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Апостол и Евангелист Лука</a:t>
            </a:r>
            <a:endParaRPr lang="ru-RU" sz="7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" name="Содержимое 6" descr="_____20101106_154071890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4429124" cy="573968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857752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Апостол и Евангелист Марк</a:t>
            </a:r>
            <a:endParaRPr lang="ru-RU" sz="7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Содержимое 8" descr="Кудрявцева-Иван-Иванович-иконы-евангелист-мар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5682"/>
          <a:stretch>
            <a:fillRect/>
          </a:stretch>
        </p:blipFill>
        <p:spPr>
          <a:xfrm>
            <a:off x="0" y="1142984"/>
            <a:ext cx="4500562" cy="575571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857752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Апостол и Евангелист Иоанн</a:t>
            </a:r>
            <a:endParaRPr lang="ru-RU" sz="7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Содержимое 5" descr="78876531_i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4572000" cy="567417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857752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Апостол и Евангелист Иоанн</a:t>
            </a:r>
            <a:endParaRPr lang="ru-RU" sz="7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" name="Содержимое 6" descr="0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4646220" cy="571501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857752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Апостол Пётр</a:t>
            </a:r>
            <a:endParaRPr lang="ru-RU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Содержимое 5" descr="124282.b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3880496" cy="571501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786446" y="1600200"/>
            <a:ext cx="3357554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Апостол Пётр</a:t>
            </a:r>
            <a:endParaRPr lang="ru-RU" sz="7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" name="Содержимое 9" descr="182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68642"/>
            <a:ext cx="5792333" cy="568935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Содержимое 10" descr="12368066700861748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12" y="1142984"/>
            <a:ext cx="4714888" cy="5715016"/>
          </a:xfrm>
        </p:spPr>
      </p:pic>
      <p:pic>
        <p:nvPicPr>
          <p:cNvPr id="10" name="Содержимое 9" descr="st-paul-conversion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28736"/>
            <a:ext cx="4580251" cy="450059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Дополнительный вопрос</a:t>
            </a:r>
          </a:p>
          <a:p>
            <a:pPr algn="ctr">
              <a:buNone/>
            </a:pPr>
            <a:endParaRPr lang="ru-RU" sz="96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" name="Содержимое 6" descr="ib30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357298"/>
            <a:ext cx="4351050" cy="5263366"/>
          </a:xfrm>
        </p:spPr>
      </p:pic>
      <p:pic>
        <p:nvPicPr>
          <p:cNvPr id="6" name="Содержимое 5" descr="image_4dfd14cb0b1ff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142984"/>
            <a:ext cx="4405026" cy="5715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Содержимое 8" descr="luk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4143372" cy="5688840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57203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Апостол и Евангелист Лука</a:t>
            </a: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Разминка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каком году был издан «Апостол»?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1564</a:t>
            </a:r>
            <a:endParaRPr lang="ru-RU" sz="6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9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Блиц-вопросы</a:t>
            </a:r>
            <a:endParaRPr lang="ru-RU" sz="9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Блиц-вопросы</a:t>
            </a:r>
            <a:endParaRPr lang="ru-RU" sz="9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57203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142984"/>
            <a:ext cx="9144000" cy="571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1. Сколько книг в Новом Завете?</a:t>
            </a: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27</a:t>
            </a:r>
            <a:endParaRPr lang="ru-RU" dirty="0" smtClean="0">
              <a:latin typeface="Bookman Old Style" pitchFamily="18" charset="0"/>
            </a:endParaRP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33</a:t>
            </a:r>
            <a:endParaRPr lang="ru-RU" dirty="0" smtClean="0">
              <a:latin typeface="Bookman Old Style" pitchFamily="18" charset="0"/>
            </a:endParaRP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25</a:t>
            </a:r>
            <a:endParaRPr lang="ru-RU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2. Какая книга не входит в «Апостол»?</a:t>
            </a: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Соборное послание Иуды</a:t>
            </a:r>
            <a:endParaRPr lang="ru-RU" dirty="0" smtClean="0">
              <a:latin typeface="Bookman Old Style" pitchFamily="18" charset="0"/>
            </a:endParaRP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Откровение Иоанна Богослова</a:t>
            </a:r>
            <a:endParaRPr lang="ru-RU" dirty="0" smtClean="0">
              <a:latin typeface="Bookman Old Style" pitchFamily="18" charset="0"/>
            </a:endParaRP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Послание к Евреям </a:t>
            </a:r>
            <a:r>
              <a:rPr lang="ru-RU" b="1" dirty="0" err="1" smtClean="0">
                <a:latin typeface="Bookman Old Style" pitchFamily="18" charset="0"/>
              </a:rPr>
              <a:t>ап</a:t>
            </a:r>
            <a:r>
              <a:rPr lang="ru-RU" b="1" dirty="0" smtClean="0">
                <a:latin typeface="Bookman Old Style" pitchFamily="18" charset="0"/>
              </a:rPr>
              <a:t>. Павла.</a:t>
            </a:r>
            <a:endParaRPr lang="ru-RU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3. Как сказать по-гречески «посланник»?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4. Сколько дьяконов было избрано апостолами?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5. Почему послания </a:t>
            </a:r>
            <a:r>
              <a:rPr lang="ru-RU" dirty="0" err="1" smtClean="0">
                <a:latin typeface="Bookman Old Style" pitchFamily="18" charset="0"/>
              </a:rPr>
              <a:t>ап</a:t>
            </a:r>
            <a:r>
              <a:rPr lang="ru-RU" dirty="0" smtClean="0">
                <a:latin typeface="Bookman Old Style" pitchFamily="18" charset="0"/>
              </a:rPr>
              <a:t>. Павла не называются соборными?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Блиц-вопросы</a:t>
            </a:r>
            <a:endParaRPr lang="ru-RU" sz="9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572032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142984"/>
            <a:ext cx="9144000" cy="57150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1. Сколько книг в «Апостоле»?</a:t>
            </a: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21</a:t>
            </a:r>
            <a:endParaRPr lang="ru-RU" dirty="0" smtClean="0">
              <a:latin typeface="Bookman Old Style" pitchFamily="18" charset="0"/>
            </a:endParaRP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22</a:t>
            </a:r>
            <a:endParaRPr lang="ru-RU" dirty="0" smtClean="0">
              <a:latin typeface="Bookman Old Style" pitchFamily="18" charset="0"/>
            </a:endParaRP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23</a:t>
            </a:r>
            <a:endParaRPr lang="ru-RU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2. Какая книга из перечисленных является «учительной»?</a:t>
            </a: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Соборное послание Иуды</a:t>
            </a:r>
            <a:endParaRPr lang="ru-RU" dirty="0" smtClean="0">
              <a:latin typeface="Bookman Old Style" pitchFamily="18" charset="0"/>
            </a:endParaRP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Откровение Иоанна Богослова</a:t>
            </a:r>
            <a:endParaRPr lang="ru-RU" dirty="0" smtClean="0">
              <a:latin typeface="Bookman Old Style" pitchFamily="18" charset="0"/>
            </a:endParaRPr>
          </a:p>
          <a:p>
            <a:pPr lvl="1">
              <a:buNone/>
            </a:pPr>
            <a:r>
              <a:rPr lang="ru-RU" b="1" dirty="0" smtClean="0">
                <a:latin typeface="Bookman Old Style" pitchFamily="18" charset="0"/>
              </a:rPr>
              <a:t>Деяния святых апостолов</a:t>
            </a:r>
            <a:endParaRPr lang="ru-RU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3. Как сказать по-гречески «откровение»?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4. Кто из христиан первым принял мученическую кончину?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5. Почему послания </a:t>
            </a:r>
            <a:r>
              <a:rPr lang="ru-RU" dirty="0" err="1" smtClean="0">
                <a:latin typeface="Bookman Old Style" pitchFamily="18" charset="0"/>
              </a:rPr>
              <a:t>ап</a:t>
            </a:r>
            <a:r>
              <a:rPr lang="ru-RU" dirty="0" smtClean="0">
                <a:latin typeface="Bookman Old Style" pitchFamily="18" charset="0"/>
              </a:rPr>
              <a:t>. Иоанна Богослова называются соборными?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Письменное слово - от истоков к современности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Поставьте в хронологическом порядке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57203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142984"/>
            <a:ext cx="9144000" cy="571501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latin typeface="Bookman Old Style" pitchFamily="18" charset="0"/>
              </a:rPr>
              <a:t>Синодальный перевод Библии </a:t>
            </a:r>
            <a:r>
              <a:rPr lang="ru-RU" sz="4800" dirty="0" err="1" smtClean="0">
                <a:latin typeface="Bookman Old Style" pitchFamily="18" charset="0"/>
              </a:rPr>
              <a:t>Свт</a:t>
            </a:r>
            <a:r>
              <a:rPr lang="ru-RU" sz="4800" dirty="0" smtClean="0">
                <a:latin typeface="Bookman Old Style" pitchFamily="18" charset="0"/>
              </a:rPr>
              <a:t>. Филарета Московского.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latin typeface="Bookman Old Style" pitchFamily="18" charset="0"/>
              </a:rPr>
              <a:t>«Повесть временных лет» св. Нестора Летописца 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latin typeface="Bookman Old Style" pitchFamily="18" charset="0"/>
              </a:rPr>
              <a:t>«Апостол» Ивана Фёдорова. 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Поставьте в хронологическом порядке</a:t>
            </a:r>
          </a:p>
        </p:txBody>
      </p:sp>
      <p:pic>
        <p:nvPicPr>
          <p:cNvPr id="6" name="Содержимое 5" descr="povest-vremennyh-let-nestor-letopise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21589" t="13574" r="23167" b="13819"/>
          <a:stretch>
            <a:fillRect/>
          </a:stretch>
        </p:blipFill>
        <p:spPr>
          <a:xfrm>
            <a:off x="0" y="2357430"/>
            <a:ext cx="2500330" cy="3286148"/>
          </a:xfrm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142984"/>
            <a:ext cx="9144000" cy="5715016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4800" dirty="0" smtClean="0">
                <a:latin typeface="Bookman Old Style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7" name="Рисунок 6" descr="87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2428868"/>
            <a:ext cx="2948821" cy="3235278"/>
          </a:xfrm>
          <a:prstGeom prst="rect">
            <a:avLst/>
          </a:prstGeom>
        </p:spPr>
      </p:pic>
      <p:pic>
        <p:nvPicPr>
          <p:cNvPr id="9" name="Рисунок 8" descr="ib18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2428868"/>
            <a:ext cx="2446355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Жития Апостолов.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Конкурс капитанов.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Тропарь Крещению Господню.</a:t>
            </a:r>
            <a:endParaRPr lang="ru-RU" sz="5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572032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142984"/>
            <a:ext cx="9144000" cy="571501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800" dirty="0" smtClean="0">
                <a:latin typeface="Monotype Corsiva" pitchFamily="66" charset="0"/>
              </a:rPr>
              <a:t>Во Иордане </a:t>
            </a:r>
            <a:r>
              <a:rPr lang="ru-RU" sz="4800" dirty="0" err="1" smtClean="0">
                <a:latin typeface="Monotype Corsiva" pitchFamily="66" charset="0"/>
              </a:rPr>
              <a:t>крещающуся</a:t>
            </a:r>
            <a:r>
              <a:rPr lang="ru-RU" sz="4800" dirty="0" smtClean="0">
                <a:latin typeface="Monotype Corsiva" pitchFamily="66" charset="0"/>
              </a:rPr>
              <a:t> Тебе, Господи, / </a:t>
            </a:r>
            <a:r>
              <a:rPr lang="ru-RU" sz="4800" dirty="0" err="1" smtClean="0">
                <a:latin typeface="Monotype Corsiva" pitchFamily="66" charset="0"/>
              </a:rPr>
              <a:t>троическое</a:t>
            </a:r>
            <a:r>
              <a:rPr lang="ru-RU" sz="4800" dirty="0" smtClean="0">
                <a:latin typeface="Monotype Corsiva" pitchFamily="66" charset="0"/>
              </a:rPr>
              <a:t> </a:t>
            </a:r>
            <a:r>
              <a:rPr lang="ru-RU" sz="4800" dirty="0" err="1" smtClean="0">
                <a:latin typeface="Monotype Corsiva" pitchFamily="66" charset="0"/>
              </a:rPr>
              <a:t>явися</a:t>
            </a:r>
            <a:r>
              <a:rPr lang="ru-RU" sz="4800" dirty="0" smtClean="0">
                <a:latin typeface="Monotype Corsiva" pitchFamily="66" charset="0"/>
              </a:rPr>
              <a:t> поклонение, / </a:t>
            </a:r>
            <a:r>
              <a:rPr lang="ru-RU" sz="4800" dirty="0" err="1" smtClean="0">
                <a:latin typeface="Monotype Corsiva" pitchFamily="66" charset="0"/>
              </a:rPr>
              <a:t>Родителев</a:t>
            </a:r>
            <a:r>
              <a:rPr lang="ru-RU" sz="4800" dirty="0" smtClean="0">
                <a:latin typeface="Monotype Corsiva" pitchFamily="66" charset="0"/>
              </a:rPr>
              <a:t> </a:t>
            </a:r>
            <a:r>
              <a:rPr lang="ru-RU" sz="4800" dirty="0" err="1" smtClean="0">
                <a:latin typeface="Monotype Corsiva" pitchFamily="66" charset="0"/>
              </a:rPr>
              <a:t>бо</a:t>
            </a:r>
            <a:r>
              <a:rPr lang="ru-RU" sz="4800" dirty="0" smtClean="0">
                <a:latin typeface="Monotype Corsiva" pitchFamily="66" charset="0"/>
              </a:rPr>
              <a:t> глас </a:t>
            </a:r>
            <a:r>
              <a:rPr lang="ru-RU" sz="4800" dirty="0" err="1" smtClean="0">
                <a:latin typeface="Monotype Corsiva" pitchFamily="66" charset="0"/>
              </a:rPr>
              <a:t>свидетельствоваше</a:t>
            </a:r>
            <a:r>
              <a:rPr lang="ru-RU" sz="4800" dirty="0" smtClean="0">
                <a:latin typeface="Monotype Corsiva" pitchFamily="66" charset="0"/>
              </a:rPr>
              <a:t> Тебе, / возлюбленного </a:t>
            </a:r>
            <a:r>
              <a:rPr lang="ru-RU" sz="4800" dirty="0" err="1" smtClean="0">
                <a:latin typeface="Monotype Corsiva" pitchFamily="66" charset="0"/>
              </a:rPr>
              <a:t>Тя</a:t>
            </a:r>
            <a:r>
              <a:rPr lang="ru-RU" sz="4800" dirty="0" smtClean="0">
                <a:latin typeface="Monotype Corsiva" pitchFamily="66" charset="0"/>
              </a:rPr>
              <a:t> Сына именуя, / и Дух в виде </a:t>
            </a:r>
            <a:r>
              <a:rPr lang="ru-RU" sz="4800" dirty="0" err="1" smtClean="0">
                <a:latin typeface="Monotype Corsiva" pitchFamily="66" charset="0"/>
              </a:rPr>
              <a:t>голубине</a:t>
            </a:r>
            <a:r>
              <a:rPr lang="ru-RU" sz="4800" dirty="0" smtClean="0">
                <a:latin typeface="Monotype Corsiva" pitchFamily="66" charset="0"/>
              </a:rPr>
              <a:t>, / </a:t>
            </a:r>
            <a:r>
              <a:rPr lang="ru-RU" sz="4800" dirty="0" err="1" smtClean="0">
                <a:latin typeface="Monotype Corsiva" pitchFamily="66" charset="0"/>
              </a:rPr>
              <a:t>извествоваше</a:t>
            </a:r>
            <a:r>
              <a:rPr lang="ru-RU" sz="4800" dirty="0" smtClean="0">
                <a:latin typeface="Monotype Corsiva" pitchFamily="66" charset="0"/>
              </a:rPr>
              <a:t> </a:t>
            </a:r>
            <a:r>
              <a:rPr lang="ru-RU" sz="4800" dirty="0" err="1" smtClean="0">
                <a:latin typeface="Monotype Corsiva" pitchFamily="66" charset="0"/>
              </a:rPr>
              <a:t>словесе</a:t>
            </a:r>
            <a:r>
              <a:rPr lang="ru-RU" sz="4800" dirty="0" smtClean="0">
                <a:latin typeface="Monotype Corsiva" pitchFamily="66" charset="0"/>
              </a:rPr>
              <a:t> утверждение. / </a:t>
            </a:r>
            <a:r>
              <a:rPr lang="ru-RU" sz="4800" dirty="0" err="1" smtClean="0">
                <a:latin typeface="Monotype Corsiva" pitchFamily="66" charset="0"/>
              </a:rPr>
              <a:t>Явлейся</a:t>
            </a:r>
            <a:r>
              <a:rPr lang="ru-RU" sz="4800" dirty="0" smtClean="0">
                <a:latin typeface="Monotype Corsiva" pitchFamily="66" charset="0"/>
              </a:rPr>
              <a:t> Христе Боже, / и мир </a:t>
            </a:r>
            <a:r>
              <a:rPr lang="ru-RU" sz="4800" dirty="0" err="1" smtClean="0">
                <a:latin typeface="Monotype Corsiva" pitchFamily="66" charset="0"/>
              </a:rPr>
              <a:t>просвещей</a:t>
            </a:r>
            <a:r>
              <a:rPr lang="ru-RU" sz="4800" dirty="0" smtClean="0">
                <a:latin typeface="Monotype Corsiva" pitchFamily="66" charset="0"/>
              </a:rPr>
              <a:t>, слава Тебе.</a:t>
            </a:r>
          </a:p>
          <a:p>
            <a:pPr algn="ctr">
              <a:buNone/>
            </a:pPr>
            <a:r>
              <a:rPr lang="ru-RU" sz="4800" b="1" dirty="0" smtClean="0">
                <a:latin typeface="Monotype Corsiva" pitchFamily="66" charset="0"/>
              </a:rPr>
              <a:t> </a:t>
            </a:r>
            <a:endParaRPr lang="ru-RU" sz="4800" dirty="0" smtClean="0">
              <a:latin typeface="Monotype Corsiva" pitchFamily="66" charset="0"/>
            </a:endParaRPr>
          </a:p>
          <a:p>
            <a:pPr marL="514350" indent="-514350">
              <a:buNone/>
            </a:pPr>
            <a:endParaRPr lang="ru-RU" sz="4800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Тропарь Сретению Господню.</a:t>
            </a:r>
            <a:endParaRPr lang="ru-RU" sz="5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572032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142984"/>
            <a:ext cx="9144000" cy="5715016"/>
          </a:xfrm>
        </p:spPr>
        <p:txBody>
          <a:bodyPr>
            <a:normAutofit lnSpcReduction="10000"/>
          </a:bodyPr>
          <a:lstStyle/>
          <a:p>
            <a:pPr marL="514350" indent="-514350" algn="ctr">
              <a:buNone/>
            </a:pPr>
            <a:r>
              <a:rPr lang="ru-RU" sz="4800" dirty="0" smtClean="0">
                <a:latin typeface="Monotype Corsiva" pitchFamily="66" charset="0"/>
              </a:rPr>
              <a:t>Радуйся, Благодатная Богородице </a:t>
            </a:r>
            <a:r>
              <a:rPr lang="ru-RU" sz="4800" dirty="0" err="1" smtClean="0">
                <a:latin typeface="Monotype Corsiva" pitchFamily="66" charset="0"/>
              </a:rPr>
              <a:t>Дево</a:t>
            </a:r>
            <a:r>
              <a:rPr lang="ru-RU" sz="4800" dirty="0" smtClean="0">
                <a:latin typeface="Monotype Corsiva" pitchFamily="66" charset="0"/>
              </a:rPr>
              <a:t>, / из Тебе </a:t>
            </a:r>
            <a:r>
              <a:rPr lang="ru-RU" sz="4800" dirty="0" err="1" smtClean="0">
                <a:latin typeface="Monotype Corsiva" pitchFamily="66" charset="0"/>
              </a:rPr>
              <a:t>бо</a:t>
            </a:r>
            <a:r>
              <a:rPr lang="ru-RU" sz="4800" dirty="0" smtClean="0">
                <a:latin typeface="Monotype Corsiva" pitchFamily="66" charset="0"/>
              </a:rPr>
              <a:t> </a:t>
            </a:r>
            <a:r>
              <a:rPr lang="ru-RU" sz="4800" dirty="0" err="1" smtClean="0">
                <a:latin typeface="Monotype Corsiva" pitchFamily="66" charset="0"/>
              </a:rPr>
              <a:t>возсия</a:t>
            </a:r>
            <a:r>
              <a:rPr lang="ru-RU" sz="4800" dirty="0" smtClean="0">
                <a:latin typeface="Monotype Corsiva" pitchFamily="66" charset="0"/>
              </a:rPr>
              <a:t> Солнце правды, Христос Бог наш, / </a:t>
            </a:r>
            <a:r>
              <a:rPr lang="ru-RU" sz="4800" dirty="0" err="1" smtClean="0">
                <a:latin typeface="Monotype Corsiva" pitchFamily="66" charset="0"/>
              </a:rPr>
              <a:t>просвещаяй</a:t>
            </a:r>
            <a:r>
              <a:rPr lang="ru-RU" sz="4800" dirty="0" smtClean="0">
                <a:latin typeface="Monotype Corsiva" pitchFamily="66" charset="0"/>
              </a:rPr>
              <a:t> </a:t>
            </a:r>
            <a:r>
              <a:rPr lang="ru-RU" sz="4800" dirty="0" err="1" smtClean="0">
                <a:latin typeface="Monotype Corsiva" pitchFamily="66" charset="0"/>
              </a:rPr>
              <a:t>сущия</a:t>
            </a:r>
            <a:r>
              <a:rPr lang="ru-RU" sz="4800" dirty="0" smtClean="0">
                <a:latin typeface="Monotype Corsiva" pitchFamily="66" charset="0"/>
              </a:rPr>
              <a:t> во тьме. / </a:t>
            </a:r>
            <a:r>
              <a:rPr lang="ru-RU" sz="4800" dirty="0" err="1" smtClean="0">
                <a:latin typeface="Monotype Corsiva" pitchFamily="66" charset="0"/>
              </a:rPr>
              <a:t>Веселися</a:t>
            </a:r>
            <a:r>
              <a:rPr lang="ru-RU" sz="4800" dirty="0" smtClean="0">
                <a:latin typeface="Monotype Corsiva" pitchFamily="66" charset="0"/>
              </a:rPr>
              <a:t> и ты, старче праведный, / </a:t>
            </a:r>
            <a:r>
              <a:rPr lang="ru-RU" sz="4800" dirty="0" err="1" smtClean="0">
                <a:latin typeface="Monotype Corsiva" pitchFamily="66" charset="0"/>
              </a:rPr>
              <a:t>приемый</a:t>
            </a:r>
            <a:r>
              <a:rPr lang="ru-RU" sz="4800" dirty="0" smtClean="0">
                <a:latin typeface="Monotype Corsiva" pitchFamily="66" charset="0"/>
              </a:rPr>
              <a:t> во объятия </a:t>
            </a:r>
            <a:r>
              <a:rPr lang="ru-RU" sz="4800" dirty="0" err="1" smtClean="0">
                <a:latin typeface="Monotype Corsiva" pitchFamily="66" charset="0"/>
              </a:rPr>
              <a:t>Свободителя</a:t>
            </a:r>
            <a:r>
              <a:rPr lang="ru-RU" sz="4800" dirty="0" smtClean="0">
                <a:latin typeface="Monotype Corsiva" pitchFamily="66" charset="0"/>
              </a:rPr>
              <a:t> душ наших, / </a:t>
            </a:r>
            <a:r>
              <a:rPr lang="ru-RU" sz="4800" dirty="0" err="1" smtClean="0">
                <a:latin typeface="Monotype Corsiva" pitchFamily="66" charset="0"/>
              </a:rPr>
              <a:t>дарующаго</a:t>
            </a:r>
            <a:r>
              <a:rPr lang="ru-RU" sz="4800" dirty="0" smtClean="0">
                <a:latin typeface="Monotype Corsiva" pitchFamily="66" charset="0"/>
              </a:rPr>
              <a:t> нам воскресение.</a:t>
            </a:r>
          </a:p>
          <a:p>
            <a:pPr marL="514350" indent="-514350">
              <a:buNone/>
            </a:pPr>
            <a:endParaRPr lang="ru-RU" sz="4800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Домашнее задание</a:t>
            </a:r>
          </a:p>
          <a:p>
            <a:pPr algn="ctr">
              <a:buNone/>
            </a:pPr>
            <a:endParaRPr lang="ru-RU" sz="96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Monotype Corsiva" pitchFamily="66" charset="0"/>
              </a:rPr>
              <a:t>Тропарь. Благовещению Пресвятой Богородицы.</a:t>
            </a:r>
            <a:endParaRPr lang="ru-RU" sz="5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57203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428736"/>
            <a:ext cx="9144000" cy="5429264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sz="4800" dirty="0" smtClean="0">
                <a:latin typeface="Monotype Corsiva" pitchFamily="66" charset="0"/>
              </a:rPr>
              <a:t>Днесь спасения нашего </a:t>
            </a:r>
            <a:r>
              <a:rPr lang="ru-RU" sz="4800" dirty="0" err="1" smtClean="0">
                <a:latin typeface="Monotype Corsiva" pitchFamily="66" charset="0"/>
              </a:rPr>
              <a:t>главизна</a:t>
            </a:r>
            <a:r>
              <a:rPr lang="ru-RU" sz="4800" dirty="0" smtClean="0">
                <a:latin typeface="Monotype Corsiva" pitchFamily="66" charset="0"/>
              </a:rPr>
              <a:t>, / и еже от века таинства явление, / Сын Божий, Сын Девы бывает, / и Гавриил благодать благовествует, / тем же и мы с ним Богородице </a:t>
            </a:r>
            <a:r>
              <a:rPr lang="ru-RU" sz="4800" dirty="0" err="1" smtClean="0">
                <a:latin typeface="Monotype Corsiva" pitchFamily="66" charset="0"/>
              </a:rPr>
              <a:t>возопиим</a:t>
            </a:r>
            <a:r>
              <a:rPr lang="ru-RU" sz="4800" dirty="0" smtClean="0">
                <a:latin typeface="Monotype Corsiva" pitchFamily="66" charset="0"/>
              </a:rPr>
              <a:t>: / радуйся, Благодатная, / Господь с Тобою.</a:t>
            </a:r>
          </a:p>
          <a:p>
            <a:pPr marL="514350" indent="-514350" algn="ctr">
              <a:buNone/>
            </a:pPr>
            <a:endParaRPr lang="ru-RU" sz="4800" dirty="0" smtClean="0">
              <a:latin typeface="Monotype Corsiva" pitchFamily="66" charset="0"/>
            </a:endParaRPr>
          </a:p>
          <a:p>
            <a:pPr marL="514350" indent="-514350">
              <a:buNone/>
            </a:pPr>
            <a:endParaRPr lang="ru-RU" sz="4800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Чтение текста</a:t>
            </a:r>
          </a:p>
          <a:p>
            <a:pPr algn="ctr">
              <a:buNone/>
            </a:pPr>
            <a:endParaRPr lang="ru-RU" sz="96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Иконография апостолов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Содержимое 3" descr="__20110711_207970972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142984"/>
            <a:ext cx="3607023" cy="5929354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Апостол Пётр</a:t>
            </a:r>
            <a:endParaRPr lang="ru-RU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Апостол Павел</a:t>
            </a:r>
            <a:endParaRPr lang="ru-RU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Рисунок 4" descr="0IkonaApostolPavelTverIko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4124547" cy="571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Апостол Пётр</a:t>
            </a:r>
            <a:endParaRPr lang="ru-RU" sz="8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Содержимое 8" descr="66222.p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4071934" cy="567297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это?</a:t>
            </a:r>
            <a:endParaRPr lang="ru-RU" sz="9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857752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Апостол и Евангелист Матфей</a:t>
            </a:r>
            <a:endParaRPr lang="ru-RU" sz="7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Содержимое 5" descr="51418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9258"/>
          <a:stretch>
            <a:fillRect/>
          </a:stretch>
        </p:blipFill>
        <p:spPr>
          <a:xfrm>
            <a:off x="0" y="2143116"/>
            <a:ext cx="4429124" cy="350117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213</TotalTime>
  <Words>419</Words>
  <Application>Microsoft Office PowerPoint</Application>
  <PresentationFormat>Экран (4:3)</PresentationFormat>
  <Paragraphs>82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Апостол</vt:lpstr>
      <vt:lpstr>Разминка</vt:lpstr>
      <vt:lpstr>Слайд 3</vt:lpstr>
      <vt:lpstr>Слайд 4</vt:lpstr>
      <vt:lpstr>Слайд 5</vt:lpstr>
      <vt:lpstr>Кто это?</vt:lpstr>
      <vt:lpstr>Кто это?</vt:lpstr>
      <vt:lpstr>Кто это?</vt:lpstr>
      <vt:lpstr>Кто это?</vt:lpstr>
      <vt:lpstr>Кто это?</vt:lpstr>
      <vt:lpstr>Кто это?</vt:lpstr>
      <vt:lpstr>Кто это?</vt:lpstr>
      <vt:lpstr>Кто это?</vt:lpstr>
      <vt:lpstr>Кто это?</vt:lpstr>
      <vt:lpstr>Кто это?</vt:lpstr>
      <vt:lpstr>Кто это?</vt:lpstr>
      <vt:lpstr>Слайд 17</vt:lpstr>
      <vt:lpstr>Кто это?</vt:lpstr>
      <vt:lpstr>Кто это?</vt:lpstr>
      <vt:lpstr>Слайд 20</vt:lpstr>
      <vt:lpstr>Блиц-вопросы</vt:lpstr>
      <vt:lpstr>Блиц-вопросы</vt:lpstr>
      <vt:lpstr>Слайд 23</vt:lpstr>
      <vt:lpstr>Поставьте в хронологическом порядке</vt:lpstr>
      <vt:lpstr>Поставьте в хронологическом порядке</vt:lpstr>
      <vt:lpstr>Слайд 26</vt:lpstr>
      <vt:lpstr>Слайд 27</vt:lpstr>
      <vt:lpstr>Тропарь Крещению Господню.</vt:lpstr>
      <vt:lpstr>Тропарь Сретению Господню.</vt:lpstr>
      <vt:lpstr>Тропарь. Благовещению Пресвятой Богородицы.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34</cp:revision>
  <dcterms:modified xsi:type="dcterms:W3CDTF">2015-01-14T19:26:33Z</dcterms:modified>
</cp:coreProperties>
</file>