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77" r:id="rId5"/>
    <p:sldId id="258" r:id="rId6"/>
    <p:sldId id="261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5" r:id="rId18"/>
    <p:sldId id="270" r:id="rId19"/>
    <p:sldId id="276" r:id="rId20"/>
    <p:sldId id="25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3F367-8556-483F-BFB1-C15C07F4DF6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88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02AE1-266E-4E4D-A4E5-13A122B74FC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6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F0A4D-16DB-4F52-8D93-88B8B2DA182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348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3F367-8556-483F-BFB1-C15C07F4DF6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92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9242-7D58-4E81-84F6-9498B47689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65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5D1EE-73C0-4945-8B92-86DFD3E0E4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863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1ED40-FF19-4C94-AC1D-D2B472CFFE2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60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01275-D07D-4415-91E8-23DA1A7C79A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330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6A0EE-1298-422E-B4B0-2455062B2D9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65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D7286-F131-48FD-B010-2E5E5280CA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12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B33AD-6209-4D18-81D5-8719F1BDC5F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49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9242-7D58-4E81-84F6-9498B47689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9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50585-ECAA-4292-81BB-F818B935C96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758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02AE1-266E-4E4D-A4E5-13A122B74FC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352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F0A4D-16DB-4F52-8D93-88B8B2DA182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9956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3F367-8556-483F-BFB1-C15C07F4DF6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345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9242-7D58-4E81-84F6-9498B47689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4905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5D1EE-73C0-4945-8B92-86DFD3E0E4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0775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1ED40-FF19-4C94-AC1D-D2B472CFFE2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7432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01275-D07D-4415-91E8-23DA1A7C79A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6941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6A0EE-1298-422E-B4B0-2455062B2D9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6706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D7286-F131-48FD-B010-2E5E5280CA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152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5D1EE-73C0-4945-8B92-86DFD3E0E4F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1737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B33AD-6209-4D18-81D5-8719F1BDC5F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8757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50585-ECAA-4292-81BB-F818B935C96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4626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02AE1-266E-4E4D-A4E5-13A122B74FC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955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F0A4D-16DB-4F52-8D93-88B8B2DA182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379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1ED40-FF19-4C94-AC1D-D2B472CFFE2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06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01275-D07D-4415-91E8-23DA1A7C79A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972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6A0EE-1298-422E-B4B0-2455062B2D9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980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D7286-F131-48FD-B010-2E5E5280CA2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04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B33AD-6209-4D18-81D5-8719F1BDC5F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3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50585-ECAA-4292-81BB-F818B935C96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04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4F12DC-9C33-4CA5-B8C0-8AE0DB9956B0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37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4F12DC-9C33-4CA5-B8C0-8AE0DB9956B0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969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4F12DC-9C33-4CA5-B8C0-8AE0DB9956B0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8516"/>
            <a:ext cx="9054210" cy="1972816"/>
          </a:xfrm>
        </p:spPr>
        <p:txBody>
          <a:bodyPr/>
          <a:lstStyle/>
          <a:p>
            <a:r>
              <a:rPr lang="ru-RU" altLang="ru-RU" b="1" dirty="0">
                <a:solidFill>
                  <a:srgbClr val="000099"/>
                </a:solidFill>
                <a:latin typeface="HeinrichScript" panose="02000505020000020004" pitchFamily="2" charset="0"/>
              </a:rPr>
              <a:t>Чеховские традиции в лирике А.А. Блока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36096" y="4221088"/>
            <a:ext cx="3600400" cy="17526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</a:rPr>
              <a:t>Работу выполнила учащаяся</a:t>
            </a:r>
          </a:p>
          <a:p>
            <a:pPr algn="l">
              <a:lnSpc>
                <a:spcPct val="80000"/>
              </a:lnSpc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</a:rPr>
              <a:t>11 «А» класса МБОУ СОШ №11</a:t>
            </a:r>
          </a:p>
          <a:p>
            <a:pPr algn="l">
              <a:lnSpc>
                <a:spcPct val="80000"/>
              </a:lnSpc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</a:rPr>
              <a:t>Мартыненко Ирина Олеговна</a:t>
            </a:r>
          </a:p>
          <a:p>
            <a:pPr algn="l">
              <a:lnSpc>
                <a:spcPct val="80000"/>
              </a:lnSpc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</a:rPr>
              <a:t>Научный руководитель: </a:t>
            </a:r>
          </a:p>
          <a:p>
            <a:pPr algn="l">
              <a:lnSpc>
                <a:spcPct val="80000"/>
              </a:lnSpc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</a:rPr>
              <a:t>Гущина Татьяна Ивановна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048000" y="6172200"/>
            <a:ext cx="3048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</a:defRPr>
            </a:lvl1pPr>
            <a:lvl2pPr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</a:defRPr>
            </a:lvl2pPr>
            <a:lvl3pPr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</a:defRPr>
            </a:lvl3pPr>
            <a:lvl4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lnSpc>
                <a:spcPct val="80000"/>
              </a:lnSpc>
              <a:spcAft>
                <a:spcPct val="0"/>
              </a:spcAft>
            </a:pPr>
            <a:r>
              <a:rPr lang="ru-RU" altLang="ru-RU" sz="1800" dirty="0">
                <a:solidFill>
                  <a:srgbClr val="000000"/>
                </a:solidFill>
              </a:rPr>
              <a:t>г</a:t>
            </a:r>
            <a:r>
              <a:rPr lang="ru-RU" altLang="ru-RU" sz="1800" dirty="0" smtClean="0">
                <a:solidFill>
                  <a:srgbClr val="000000"/>
                </a:solidFill>
              </a:rPr>
              <a:t>. Нижний </a:t>
            </a:r>
            <a:r>
              <a:rPr lang="ru-RU" altLang="ru-RU" sz="1800" dirty="0">
                <a:solidFill>
                  <a:srgbClr val="000000"/>
                </a:solidFill>
              </a:rPr>
              <a:t>Новгород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</a:pPr>
            <a:r>
              <a:rPr lang="ru-RU" altLang="ru-RU" sz="1800" dirty="0" smtClean="0">
                <a:solidFill>
                  <a:srgbClr val="000000"/>
                </a:solidFill>
              </a:rPr>
              <a:t>2014г</a:t>
            </a:r>
            <a:r>
              <a:rPr lang="ru-RU" altLang="ru-RU" sz="18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813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00607" y="692696"/>
            <a:ext cx="8835889" cy="3168352"/>
            <a:chOff x="200607" y="692696"/>
            <a:chExt cx="8835889" cy="3168352"/>
          </a:xfrm>
        </p:grpSpPr>
        <p:sp>
          <p:nvSpPr>
            <p:cNvPr id="5" name="Овал 4"/>
            <p:cNvSpPr/>
            <p:nvPr/>
          </p:nvSpPr>
          <p:spPr>
            <a:xfrm>
              <a:off x="200607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Прошлое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 flipH="1" flipV="1">
              <a:off x="3059832" y="2348880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Овал 2"/>
            <p:cNvSpPr/>
            <p:nvPr/>
          </p:nvSpPr>
          <p:spPr>
            <a:xfrm>
              <a:off x="3131840" y="69269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Старый уклад жизни</a:t>
              </a:r>
              <a:endParaRPr lang="ru-RU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 стрелкой 5"/>
            <p:cNvCxnSpPr>
              <a:stCxn id="4" idx="0"/>
            </p:cNvCxnSpPr>
            <p:nvPr/>
          </p:nvCxnSpPr>
          <p:spPr>
            <a:xfrm flipV="1">
              <a:off x="4608004" y="1772816"/>
              <a:ext cx="0" cy="79208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7"/>
            <p:cNvSpPr/>
            <p:nvPr/>
          </p:nvSpPr>
          <p:spPr>
            <a:xfrm>
              <a:off x="6084168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Красота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rot="6480000" flipH="1" flipV="1">
              <a:off x="5725446" y="2392411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Овал 3"/>
            <p:cNvSpPr/>
            <p:nvPr/>
          </p:nvSpPr>
          <p:spPr>
            <a:xfrm>
              <a:off x="2843808" y="2564904"/>
              <a:ext cx="3528392" cy="12961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Вишнёвый сад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103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00607" y="692696"/>
            <a:ext cx="8835889" cy="3960440"/>
            <a:chOff x="200607" y="692696"/>
            <a:chExt cx="8835889" cy="3960440"/>
          </a:xfrm>
        </p:grpSpPr>
        <p:sp>
          <p:nvSpPr>
            <p:cNvPr id="8" name="Овал 7"/>
            <p:cNvSpPr/>
            <p:nvPr/>
          </p:nvSpPr>
          <p:spPr>
            <a:xfrm>
              <a:off x="6084168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Красота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6084168" y="357301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Россия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200607" y="692696"/>
              <a:ext cx="6171593" cy="3362571"/>
              <a:chOff x="200607" y="692696"/>
              <a:chExt cx="6171593" cy="3362571"/>
            </a:xfrm>
          </p:grpSpPr>
          <p:sp>
            <p:nvSpPr>
              <p:cNvPr id="5" name="Овал 4"/>
              <p:cNvSpPr/>
              <p:nvPr/>
            </p:nvSpPr>
            <p:spPr>
              <a:xfrm>
                <a:off x="200607" y="1628800"/>
                <a:ext cx="2952328" cy="108012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>
                <a:solidFill>
                  <a:schemeClr val="accent6">
                    <a:lumMod val="40000"/>
                    <a:lumOff val="60000"/>
                    <a:alpha val="37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215900" prst="relaxedInset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i="1" dirty="0" smtClean="0">
                    <a:solidFill>
                      <a:srgbClr val="000000"/>
                    </a:solidFill>
                    <a:latin typeface="Times New Roman"/>
                    <a:ea typeface="Times New Roman"/>
                  </a:rPr>
                  <a:t>Прошлое</a:t>
                </a:r>
                <a:endParaRPr lang="ru-RU" sz="2400" b="1" i="1" dirty="0">
                  <a:solidFill>
                    <a:srgbClr val="000000"/>
                  </a:solidFill>
                  <a:latin typeface="Times New Roman"/>
                  <a:ea typeface="Times New Roman"/>
                </a:endParaRPr>
              </a:p>
            </p:txBody>
          </p:sp>
          <p:cxnSp>
            <p:nvCxnSpPr>
              <p:cNvPr id="7" name="Прямая со стрелкой 6"/>
              <p:cNvCxnSpPr/>
              <p:nvPr/>
            </p:nvCxnSpPr>
            <p:spPr>
              <a:xfrm flipH="1" flipV="1">
                <a:off x="3059832" y="2348880"/>
                <a:ext cx="531779" cy="389130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" name="Овал 2"/>
              <p:cNvSpPr/>
              <p:nvPr/>
            </p:nvSpPr>
            <p:spPr>
              <a:xfrm>
                <a:off x="3131840" y="692696"/>
                <a:ext cx="2952328" cy="1080120"/>
              </a:xfrm>
              <a:prstGeom prst="ellipse">
                <a:avLst/>
              </a:prstGeom>
              <a:solidFill>
                <a:schemeClr val="accent5">
                  <a:lumMod val="90000"/>
                </a:schemeClr>
              </a:solidFill>
              <a:ln>
                <a:solidFill>
                  <a:schemeClr val="accent6">
                    <a:lumMod val="40000"/>
                    <a:lumOff val="60000"/>
                    <a:alpha val="37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215900" prst="relaxedInset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i="1" dirty="0" smtClean="0">
                    <a:solidFill>
                      <a:srgbClr val="000000"/>
                    </a:solidFill>
                    <a:latin typeface="Times New Roman"/>
                    <a:ea typeface="Times New Roman"/>
                  </a:rPr>
                  <a:t>Старый уклад жизни</a:t>
                </a:r>
                <a:endParaRPr lang="ru-RU" b="1" i="1" dirty="0">
                  <a:solidFill>
                    <a:srgbClr val="000000"/>
                  </a:solidFill>
                  <a:latin typeface="Times New Roman"/>
                  <a:ea typeface="Times New Roman"/>
                </a:endParaRPr>
              </a:p>
            </p:txBody>
          </p:sp>
          <p:cxnSp>
            <p:nvCxnSpPr>
              <p:cNvPr id="6" name="Прямая со стрелкой 5"/>
              <p:cNvCxnSpPr>
                <a:stCxn id="4" idx="0"/>
              </p:cNvCxnSpPr>
              <p:nvPr/>
            </p:nvCxnSpPr>
            <p:spPr>
              <a:xfrm flipV="1">
                <a:off x="4608004" y="1772816"/>
                <a:ext cx="0" cy="792088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 стрелкой 8"/>
              <p:cNvCxnSpPr/>
              <p:nvPr/>
            </p:nvCxnSpPr>
            <p:spPr>
              <a:xfrm rot="6480000" flipH="1" flipV="1">
                <a:off x="5725446" y="2392411"/>
                <a:ext cx="531779" cy="389130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>
                <a:off x="5652120" y="3717032"/>
                <a:ext cx="504936" cy="338235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Овал 3"/>
              <p:cNvSpPr/>
              <p:nvPr/>
            </p:nvSpPr>
            <p:spPr>
              <a:xfrm>
                <a:off x="2843808" y="2564904"/>
                <a:ext cx="3528392" cy="1296144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  <a:alpha val="37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215900" prst="relaxedInset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i="1" dirty="0">
                    <a:solidFill>
                      <a:srgbClr val="000000"/>
                    </a:solidFill>
                    <a:latin typeface="Times New Roman"/>
                    <a:ea typeface="Times New Roman"/>
                  </a:rPr>
                  <a:t>Вишнёвый сад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391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179512" y="692696"/>
            <a:ext cx="8856984" cy="3951360"/>
            <a:chOff x="179512" y="692696"/>
            <a:chExt cx="8856984" cy="3951360"/>
          </a:xfrm>
        </p:grpSpPr>
        <p:sp>
          <p:nvSpPr>
            <p:cNvPr id="5" name="Овал 4"/>
            <p:cNvSpPr/>
            <p:nvPr/>
          </p:nvSpPr>
          <p:spPr>
            <a:xfrm>
              <a:off x="200607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Прошлое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 flipH="1" flipV="1">
              <a:off x="3059832" y="2348880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Овал 2"/>
            <p:cNvSpPr/>
            <p:nvPr/>
          </p:nvSpPr>
          <p:spPr>
            <a:xfrm>
              <a:off x="3131840" y="69269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Старый уклад жизни</a:t>
              </a:r>
              <a:endParaRPr lang="ru-RU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 стрелкой 5"/>
            <p:cNvCxnSpPr>
              <a:stCxn id="4" idx="0"/>
            </p:cNvCxnSpPr>
            <p:nvPr/>
          </p:nvCxnSpPr>
          <p:spPr>
            <a:xfrm flipV="1">
              <a:off x="4608004" y="1772816"/>
              <a:ext cx="0" cy="79208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7"/>
            <p:cNvSpPr/>
            <p:nvPr/>
          </p:nvSpPr>
          <p:spPr>
            <a:xfrm>
              <a:off x="6084168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Красота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rot="6480000" flipH="1" flipV="1">
              <a:off x="5725446" y="2392411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9"/>
            <p:cNvSpPr/>
            <p:nvPr/>
          </p:nvSpPr>
          <p:spPr>
            <a:xfrm>
              <a:off x="6084168" y="356393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Россия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>
              <a:off x="5652120" y="3717032"/>
              <a:ext cx="504056" cy="36004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11"/>
            <p:cNvSpPr/>
            <p:nvPr/>
          </p:nvSpPr>
          <p:spPr>
            <a:xfrm>
              <a:off x="179512" y="356393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Эдем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 rot="-4320000" flipH="1" flipV="1">
              <a:off x="2951414" y="3666482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Овал 3"/>
            <p:cNvSpPr/>
            <p:nvPr/>
          </p:nvSpPr>
          <p:spPr>
            <a:xfrm>
              <a:off x="2843808" y="2564904"/>
              <a:ext cx="3528392" cy="12961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Вишнёвый сад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162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843808" y="692696"/>
            <a:ext cx="3528392" cy="3168352"/>
            <a:chOff x="2843808" y="692696"/>
            <a:chExt cx="3528392" cy="3168352"/>
          </a:xfrm>
        </p:grpSpPr>
        <p:sp>
          <p:nvSpPr>
            <p:cNvPr id="4" name="Овал 3"/>
            <p:cNvSpPr/>
            <p:nvPr/>
          </p:nvSpPr>
          <p:spPr>
            <a:xfrm>
              <a:off x="2843808" y="2564904"/>
              <a:ext cx="3528392" cy="12961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Соловьиный </a:t>
              </a:r>
              <a:r>
                <a:rPr lang="ru-RU" sz="2800" b="1" i="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сад</a:t>
              </a:r>
            </a:p>
          </p:txBody>
        </p:sp>
        <p:sp>
          <p:nvSpPr>
            <p:cNvPr id="3" name="Овал 2"/>
            <p:cNvSpPr/>
            <p:nvPr/>
          </p:nvSpPr>
          <p:spPr>
            <a:xfrm>
              <a:off x="3131840" y="69269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Эдем</a:t>
              </a:r>
              <a:endParaRPr lang="ru-RU" sz="28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 стрелкой 5"/>
            <p:cNvCxnSpPr>
              <a:stCxn id="4" idx="0"/>
            </p:cNvCxnSpPr>
            <p:nvPr/>
          </p:nvCxnSpPr>
          <p:spPr>
            <a:xfrm flipV="1">
              <a:off x="4608004" y="1772816"/>
              <a:ext cx="0" cy="79208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526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00607" y="692696"/>
            <a:ext cx="6171593" cy="3168352"/>
            <a:chOff x="200607" y="692696"/>
            <a:chExt cx="6171593" cy="3168352"/>
          </a:xfrm>
        </p:grpSpPr>
        <p:sp>
          <p:nvSpPr>
            <p:cNvPr id="5" name="Овал 4"/>
            <p:cNvSpPr/>
            <p:nvPr/>
          </p:nvSpPr>
          <p:spPr>
            <a:xfrm>
              <a:off x="200607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Искушение и испытание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 flipH="1" flipV="1">
              <a:off x="3059832" y="2348880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Овал 3"/>
            <p:cNvSpPr/>
            <p:nvPr/>
          </p:nvSpPr>
          <p:spPr>
            <a:xfrm>
              <a:off x="2843808" y="2564904"/>
              <a:ext cx="3528392" cy="12961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Соловьиный сад</a:t>
              </a:r>
              <a:endParaRPr lang="ru-RU" sz="28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sp>
          <p:nvSpPr>
            <p:cNvPr id="3" name="Овал 2"/>
            <p:cNvSpPr/>
            <p:nvPr/>
          </p:nvSpPr>
          <p:spPr>
            <a:xfrm>
              <a:off x="3131840" y="69269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Эдем</a:t>
              </a:r>
              <a:endParaRPr lang="ru-RU" sz="28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 стрелкой 5"/>
            <p:cNvCxnSpPr>
              <a:stCxn id="4" idx="0"/>
            </p:cNvCxnSpPr>
            <p:nvPr/>
          </p:nvCxnSpPr>
          <p:spPr>
            <a:xfrm flipV="1">
              <a:off x="4608004" y="1772816"/>
              <a:ext cx="0" cy="79208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54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200607" y="692696"/>
            <a:ext cx="8835889" cy="4104456"/>
            <a:chOff x="200607" y="692696"/>
            <a:chExt cx="8835889" cy="4104456"/>
          </a:xfrm>
        </p:grpSpPr>
        <p:sp>
          <p:nvSpPr>
            <p:cNvPr id="5" name="Овал 4"/>
            <p:cNvSpPr/>
            <p:nvPr/>
          </p:nvSpPr>
          <p:spPr>
            <a:xfrm>
              <a:off x="200607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Искушение и испытание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 flipH="1" flipV="1">
              <a:off x="3059832" y="2348880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Овал 2"/>
            <p:cNvSpPr/>
            <p:nvPr/>
          </p:nvSpPr>
          <p:spPr>
            <a:xfrm>
              <a:off x="3131840" y="69269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Эдем</a:t>
              </a:r>
              <a:endParaRPr lang="ru-RU" sz="28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 стрелкой 5"/>
            <p:cNvCxnSpPr>
              <a:stCxn id="4" idx="0"/>
            </p:cNvCxnSpPr>
            <p:nvPr/>
          </p:nvCxnSpPr>
          <p:spPr>
            <a:xfrm flipV="1">
              <a:off x="4608004" y="1772816"/>
              <a:ext cx="0" cy="79208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7"/>
            <p:cNvSpPr/>
            <p:nvPr/>
          </p:nvSpPr>
          <p:spPr>
            <a:xfrm>
              <a:off x="6084168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Красота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rot="6480000" flipH="1" flipV="1">
              <a:off x="5725446" y="2392411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9"/>
            <p:cNvSpPr/>
            <p:nvPr/>
          </p:nvSpPr>
          <p:spPr>
            <a:xfrm>
              <a:off x="6084168" y="3717032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1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Недостижимое счастье</a:t>
              </a:r>
              <a:endParaRPr lang="ru-RU" sz="21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>
              <a:off x="5652120" y="3717032"/>
              <a:ext cx="504056" cy="36004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11"/>
            <p:cNvSpPr/>
            <p:nvPr/>
          </p:nvSpPr>
          <p:spPr>
            <a:xfrm>
              <a:off x="200607" y="3717032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Манящая мечта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 rot="-4320000" flipH="1" flipV="1">
              <a:off x="2951414" y="3666482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Овал 3"/>
            <p:cNvSpPr/>
            <p:nvPr/>
          </p:nvSpPr>
          <p:spPr>
            <a:xfrm>
              <a:off x="2843808" y="2564904"/>
              <a:ext cx="3528392" cy="12961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Соловьиный </a:t>
              </a:r>
              <a:r>
                <a:rPr lang="ru-RU" sz="2800" b="1" i="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сад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417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547664" y="84423"/>
            <a:ext cx="6641992" cy="3321324"/>
            <a:chOff x="200607" y="692696"/>
            <a:chExt cx="8835889" cy="5093370"/>
          </a:xfrm>
        </p:grpSpPr>
        <p:sp>
          <p:nvSpPr>
            <p:cNvPr id="5" name="Овал 4"/>
            <p:cNvSpPr/>
            <p:nvPr/>
          </p:nvSpPr>
          <p:spPr>
            <a:xfrm>
              <a:off x="200607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Прошлое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 flipH="1" flipV="1">
              <a:off x="3059832" y="2348880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6"/>
            <p:cNvSpPr/>
            <p:nvPr/>
          </p:nvSpPr>
          <p:spPr>
            <a:xfrm>
              <a:off x="3131840" y="69269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Старый уклад жизни</a:t>
              </a:r>
              <a:endParaRPr lang="ru-RU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8" name="Прямая со стрелкой 7"/>
            <p:cNvCxnSpPr>
              <a:stCxn id="15" idx="0"/>
            </p:cNvCxnSpPr>
            <p:nvPr/>
          </p:nvCxnSpPr>
          <p:spPr>
            <a:xfrm flipV="1">
              <a:off x="4608004" y="1772816"/>
              <a:ext cx="0" cy="79208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Овал 8"/>
            <p:cNvSpPr/>
            <p:nvPr/>
          </p:nvSpPr>
          <p:spPr>
            <a:xfrm>
              <a:off x="6084168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Красота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 rot="6480000" flipH="1" flipV="1">
              <a:off x="5725446" y="2392411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Овал 10"/>
            <p:cNvSpPr/>
            <p:nvPr/>
          </p:nvSpPr>
          <p:spPr>
            <a:xfrm>
              <a:off x="6084168" y="3717032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Россия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>
              <a:off x="5652120" y="3717032"/>
              <a:ext cx="504056" cy="36004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Овал 12"/>
            <p:cNvSpPr/>
            <p:nvPr/>
          </p:nvSpPr>
          <p:spPr>
            <a:xfrm>
              <a:off x="200607" y="3717032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Эдем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14" name="Прямая со стрелкой 13"/>
            <p:cNvCxnSpPr/>
            <p:nvPr/>
          </p:nvCxnSpPr>
          <p:spPr>
            <a:xfrm rot="-4320000" flipH="1" flipV="1">
              <a:off x="2951414" y="3666482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14"/>
            <p:cNvSpPr/>
            <p:nvPr/>
          </p:nvSpPr>
          <p:spPr>
            <a:xfrm>
              <a:off x="2843808" y="2564904"/>
              <a:ext cx="3528392" cy="12961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Вишнёвый сад</a:t>
              </a:r>
            </a:p>
          </p:txBody>
        </p:sp>
        <p:sp>
          <p:nvSpPr>
            <p:cNvPr id="28" name="Овал 27"/>
            <p:cNvSpPr/>
            <p:nvPr/>
          </p:nvSpPr>
          <p:spPr>
            <a:xfrm>
              <a:off x="3131840" y="470594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Мечта о прекрасной жизни</a:t>
              </a:r>
              <a:endParaRPr lang="ru-RU" sz="1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29" name="Прямая со стрелкой 28"/>
            <p:cNvCxnSpPr>
              <a:endCxn id="28" idx="0"/>
            </p:cNvCxnSpPr>
            <p:nvPr/>
          </p:nvCxnSpPr>
          <p:spPr>
            <a:xfrm flipH="1">
              <a:off x="4608005" y="3897053"/>
              <a:ext cx="38312" cy="808893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1611743" y="4046658"/>
            <a:ext cx="6497976" cy="2701273"/>
            <a:chOff x="200607" y="1628800"/>
            <a:chExt cx="8835889" cy="4248471"/>
          </a:xfrm>
        </p:grpSpPr>
        <p:sp>
          <p:nvSpPr>
            <p:cNvPr id="17" name="Овал 16"/>
            <p:cNvSpPr/>
            <p:nvPr/>
          </p:nvSpPr>
          <p:spPr>
            <a:xfrm>
              <a:off x="200607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Искушение и испытание</a:t>
              </a:r>
              <a:endParaRPr lang="ru-RU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18" name="Прямая со стрелкой 17"/>
            <p:cNvCxnSpPr/>
            <p:nvPr/>
          </p:nvCxnSpPr>
          <p:spPr>
            <a:xfrm flipH="1" flipV="1">
              <a:off x="3059832" y="2348880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Овал 18"/>
            <p:cNvSpPr/>
            <p:nvPr/>
          </p:nvSpPr>
          <p:spPr>
            <a:xfrm>
              <a:off x="3131840" y="4797152"/>
              <a:ext cx="2952328" cy="1080119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Эдем</a:t>
              </a:r>
              <a:endParaRPr lang="ru-RU" sz="28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20" name="Прямая со стрелкой 19"/>
            <p:cNvCxnSpPr>
              <a:endCxn id="19" idx="0"/>
            </p:cNvCxnSpPr>
            <p:nvPr/>
          </p:nvCxnSpPr>
          <p:spPr>
            <a:xfrm flipH="1">
              <a:off x="4608005" y="3861048"/>
              <a:ext cx="12350" cy="936104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Овал 20"/>
            <p:cNvSpPr/>
            <p:nvPr/>
          </p:nvSpPr>
          <p:spPr>
            <a:xfrm>
              <a:off x="6084168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Красота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22" name="Прямая со стрелкой 21"/>
            <p:cNvCxnSpPr/>
            <p:nvPr/>
          </p:nvCxnSpPr>
          <p:spPr>
            <a:xfrm rot="6480000" flipH="1" flipV="1">
              <a:off x="5725446" y="2392411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Овал 22"/>
            <p:cNvSpPr/>
            <p:nvPr/>
          </p:nvSpPr>
          <p:spPr>
            <a:xfrm>
              <a:off x="6084168" y="3717032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Недостижимое счастье</a:t>
              </a:r>
              <a:endParaRPr lang="ru-RU" sz="1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24" name="Прямая со стрелкой 23"/>
            <p:cNvCxnSpPr/>
            <p:nvPr/>
          </p:nvCxnSpPr>
          <p:spPr>
            <a:xfrm>
              <a:off x="5652120" y="3717032"/>
              <a:ext cx="504056" cy="36004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200607" y="3717032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Манящая мечта</a:t>
              </a:r>
              <a:endParaRPr lang="ru-RU" sz="20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26" name="Прямая со стрелкой 25"/>
            <p:cNvCxnSpPr/>
            <p:nvPr/>
          </p:nvCxnSpPr>
          <p:spPr>
            <a:xfrm rot="-4320000" flipH="1" flipV="1">
              <a:off x="2951414" y="3666482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Овал 26"/>
            <p:cNvSpPr/>
            <p:nvPr/>
          </p:nvSpPr>
          <p:spPr>
            <a:xfrm>
              <a:off x="2843808" y="2564904"/>
              <a:ext cx="3528392" cy="12961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Соловьиный </a:t>
              </a:r>
              <a:r>
                <a:rPr lang="ru-RU" sz="2000" b="1" i="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сад</a:t>
              </a:r>
            </a:p>
          </p:txBody>
        </p:sp>
      </p:grpSp>
      <p:sp>
        <p:nvSpPr>
          <p:cNvPr id="31" name="Двойная стрелка вверх/вниз 30"/>
          <p:cNvSpPr/>
          <p:nvPr/>
        </p:nvSpPr>
        <p:spPr>
          <a:xfrm>
            <a:off x="4587099" y="3627981"/>
            <a:ext cx="576064" cy="817024"/>
          </a:xfrm>
          <a:prstGeom prst="upDownArrow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59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66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«Чехова принял всего, как он есть, в пантеон своей души и разделил его слезы, печаль и унижение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…»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(А. Блок, Письмо к матери)</a:t>
            </a:r>
            <a:endParaRPr lang="ru-RU" dirty="0"/>
          </a:p>
        </p:txBody>
      </p:sp>
      <p:pic>
        <p:nvPicPr>
          <p:cNvPr id="3074" name="Picture 2" descr="C:\Users\Ирина\Desktop\приложения\Chekhov_1903_Ar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7166"/>
            <a:ext cx="2808312" cy="409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рина\Desktop\приложения\Alexander_Blok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961" y="2427166"/>
            <a:ext cx="2808312" cy="409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14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1828800"/>
            <a:ext cx="8458200" cy="2057400"/>
          </a:xfrm>
        </p:spPr>
        <p:txBody>
          <a:bodyPr/>
          <a:lstStyle/>
          <a:p>
            <a:r>
              <a:rPr lang="ru-RU" altLang="ru-RU" sz="8000" b="1" dirty="0">
                <a:solidFill>
                  <a:srgbClr val="000099"/>
                </a:solidFill>
                <a:latin typeface="HeinrichScript" panose="02000505020000020004" pitchFamily="2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2064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4038600" cy="1143000"/>
          </a:xfrm>
        </p:spPr>
        <p:txBody>
          <a:bodyPr/>
          <a:lstStyle/>
          <a:p>
            <a:r>
              <a:rPr lang="ru-RU" altLang="ru-RU" sz="4000" b="1" dirty="0" smtClean="0">
                <a:solidFill>
                  <a:srgbClr val="000099"/>
                </a:solidFill>
                <a:latin typeface="HeinrichScript" panose="02000505020000020004" pitchFamily="2" charset="0"/>
              </a:rPr>
              <a:t>«Вишнёвый сад»</a:t>
            </a:r>
            <a:endParaRPr lang="ru-RU" altLang="ru-RU" sz="4000" b="1" dirty="0">
              <a:solidFill>
                <a:srgbClr val="000099"/>
              </a:solidFill>
              <a:latin typeface="HeinrichScript" panose="02000505020000020004" pitchFamily="2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648200" y="381000"/>
            <a:ext cx="417227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 smtClean="0">
                <a:solidFill>
                  <a:srgbClr val="000099"/>
                </a:solidFill>
                <a:latin typeface="HeinrichScript" panose="02000505020000020004" pitchFamily="2" charset="0"/>
                <a:ea typeface="+mj-ea"/>
                <a:cs typeface="+mj-cs"/>
              </a:rPr>
              <a:t>«Соловьиный сад»</a:t>
            </a:r>
            <a:endParaRPr lang="ru-RU" altLang="ru-RU" sz="4000" b="1" dirty="0">
              <a:solidFill>
                <a:srgbClr val="000099"/>
              </a:solidFill>
              <a:latin typeface="HeinrichScript" panose="02000505020000020004" pitchFamily="2" charset="0"/>
              <a:ea typeface="+mj-ea"/>
              <a:cs typeface="+mj-cs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1562100" y="13716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1600" dirty="0"/>
              <a:t> </a:t>
            </a:r>
            <a:r>
              <a:rPr lang="ru-RU" altLang="ru-RU" sz="1600" dirty="0" smtClean="0"/>
              <a:t>(</a:t>
            </a:r>
            <a:r>
              <a:rPr lang="ru-RU" sz="1600" dirty="0" smtClean="0"/>
              <a:t>1903</a:t>
            </a:r>
            <a:r>
              <a:rPr lang="ru-RU" altLang="ru-RU" sz="1600" dirty="0" smtClean="0"/>
              <a:t>)</a:t>
            </a:r>
            <a:r>
              <a:rPr lang="ru-RU" altLang="ru-RU" dirty="0" smtClean="0"/>
              <a:t> </a:t>
            </a:r>
            <a:endParaRPr lang="ru-RU" altLang="ru-RU" dirty="0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5753100" y="13716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1600" dirty="0"/>
              <a:t> </a:t>
            </a:r>
            <a:r>
              <a:rPr lang="ru-RU" altLang="ru-RU" sz="1600" dirty="0" smtClean="0"/>
              <a:t>(</a:t>
            </a:r>
            <a:r>
              <a:rPr lang="ru-RU" sz="1600" dirty="0" smtClean="0"/>
              <a:t>1915</a:t>
            </a:r>
            <a:r>
              <a:rPr lang="ru-RU" altLang="ru-RU" sz="1600" dirty="0" smtClean="0"/>
              <a:t>)</a:t>
            </a:r>
            <a:r>
              <a:rPr lang="ru-RU" altLang="ru-RU" dirty="0" smtClean="0"/>
              <a:t> </a:t>
            </a:r>
            <a:endParaRPr lang="ru-RU" altLang="ru-RU" dirty="0"/>
          </a:p>
        </p:txBody>
      </p:sp>
      <p:pic>
        <p:nvPicPr>
          <p:cNvPr id="2" name="Picture 2" descr="C:\Users\Ирина\Desktop\2854139-13134144318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84" y="1820861"/>
            <a:ext cx="3129431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Ирина\Desktop\view_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620" y="1818055"/>
            <a:ext cx="3129431" cy="457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09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440160"/>
          </a:xfrm>
        </p:spPr>
        <p:txBody>
          <a:bodyPr/>
          <a:lstStyle/>
          <a:p>
            <a:r>
              <a:rPr lang="ru-RU" altLang="ru-RU" sz="4800" b="1" dirty="0">
                <a:solidFill>
                  <a:srgbClr val="000099"/>
                </a:solidFill>
                <a:latin typeface="HeinrichScript" panose="02000505020000020004" pitchFamily="2" charset="0"/>
              </a:rPr>
              <a:t>Цели и задачи работы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altLang="ru-RU" sz="2400" b="1" i="1" u="sng" dirty="0"/>
              <a:t>Цель работы</a:t>
            </a:r>
            <a:r>
              <a:rPr lang="ru-RU" altLang="ru-RU" sz="2400" dirty="0"/>
              <a:t> – сравнительный анализ двух произведений.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altLang="ru-RU" sz="2400" b="1" i="1" u="sng" dirty="0"/>
              <a:t>Задачи: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altLang="ru-RU" sz="2400" dirty="0" smtClean="0"/>
              <a:t>Найти </a:t>
            </a:r>
            <a:r>
              <a:rPr lang="ru-RU" altLang="ru-RU" sz="2400" dirty="0"/>
              <a:t>схожие черты в творчестве А.П. Чехова и А.А. Блока, выявив чеховские традиции в поэзии Блока</a:t>
            </a:r>
            <a:r>
              <a:rPr lang="ru-RU" altLang="ru-RU" sz="2400" dirty="0" smtClean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altLang="ru-RU" sz="2400" dirty="0" smtClean="0"/>
              <a:t>Проанализировать </a:t>
            </a:r>
            <a:r>
              <a:rPr lang="ru-RU" altLang="ru-RU" sz="2400" dirty="0"/>
              <a:t>произведения и раскрыть их проблематику</a:t>
            </a:r>
            <a:r>
              <a:rPr lang="ru-RU" altLang="ru-RU" sz="2400" dirty="0" smtClean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altLang="ru-RU" sz="2400" dirty="0" smtClean="0"/>
              <a:t>Выявить </a:t>
            </a:r>
            <a:r>
              <a:rPr lang="ru-RU" altLang="ru-RU" sz="2400" dirty="0"/>
              <a:t>роль образа-символа сада в произведениях русской литературы на примере пьесы и поэмы</a:t>
            </a:r>
            <a:r>
              <a:rPr lang="ru-RU" altLang="ru-RU" sz="2400" dirty="0" smtClean="0"/>
              <a:t>.</a:t>
            </a:r>
            <a:endParaRPr lang="ru-RU" altLang="ru-RU" sz="24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ru-RU" altLang="ru-RU" sz="2400" dirty="0" smtClean="0"/>
              <a:t>Раскрыть </a:t>
            </a:r>
            <a:r>
              <a:rPr lang="ru-RU" altLang="ru-RU" sz="2400" dirty="0"/>
              <a:t>идейный замысел произведений.</a:t>
            </a:r>
          </a:p>
        </p:txBody>
      </p:sp>
    </p:spTree>
    <p:extLst>
      <p:ext uri="{BB962C8B-B14F-4D97-AF65-F5344CB8AC3E}">
        <p14:creationId xmlns:p14="http://schemas.microsoft.com/office/powerpoint/2010/main" val="286891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рина\Desktop\приложения\chekhov-1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97" y="1828800"/>
            <a:ext cx="3364005" cy="458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4038600" cy="1143000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000099"/>
                </a:solidFill>
                <a:latin typeface="HeinrichScript" panose="02000505020000020004" pitchFamily="2" charset="0"/>
              </a:rPr>
              <a:t>Антон Павлович Чехов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648200" y="381000"/>
            <a:ext cx="417227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srgbClr val="000099"/>
                </a:solidFill>
                <a:latin typeface="HeinrichScript" panose="02000505020000020004" pitchFamily="2" charset="0"/>
                <a:ea typeface="+mj-ea"/>
                <a:cs typeface="+mj-cs"/>
              </a:rPr>
              <a:t>Александр Александрович Блок</a:t>
            </a: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1562100" y="13716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1600" dirty="0"/>
              <a:t> </a:t>
            </a:r>
            <a:r>
              <a:rPr lang="ru-RU" altLang="ru-RU" sz="1600" dirty="0" smtClean="0"/>
              <a:t>(</a:t>
            </a:r>
            <a:r>
              <a:rPr lang="ru-RU" sz="1600" dirty="0"/>
              <a:t>1860</a:t>
            </a:r>
            <a:r>
              <a:rPr lang="ru-RU" altLang="ru-RU" sz="1600" dirty="0" smtClean="0"/>
              <a:t> </a:t>
            </a:r>
            <a:r>
              <a:rPr lang="ru-RU" altLang="ru-RU" sz="1600" dirty="0"/>
              <a:t>— </a:t>
            </a:r>
            <a:r>
              <a:rPr lang="ru-RU" sz="1600" dirty="0"/>
              <a:t>1904</a:t>
            </a:r>
            <a:r>
              <a:rPr lang="ru-RU" altLang="ru-RU" sz="1600" dirty="0" smtClean="0"/>
              <a:t>)</a:t>
            </a:r>
            <a:r>
              <a:rPr lang="ru-RU" altLang="ru-RU" dirty="0" smtClean="0"/>
              <a:t> </a:t>
            </a:r>
            <a:endParaRPr lang="ru-RU" altLang="ru-RU" dirty="0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5753100" y="13716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1600" dirty="0"/>
              <a:t> </a:t>
            </a:r>
            <a:r>
              <a:rPr lang="ru-RU" altLang="ru-RU" sz="1600" dirty="0" smtClean="0"/>
              <a:t>(</a:t>
            </a:r>
            <a:r>
              <a:rPr lang="ru-RU" sz="1600" dirty="0"/>
              <a:t>1880</a:t>
            </a:r>
            <a:r>
              <a:rPr lang="ru-RU" altLang="ru-RU" sz="1600" dirty="0"/>
              <a:t> — </a:t>
            </a:r>
            <a:r>
              <a:rPr lang="ru-RU" sz="1600" dirty="0"/>
              <a:t>1921</a:t>
            </a:r>
            <a:r>
              <a:rPr lang="ru-RU" altLang="ru-RU" sz="1600" dirty="0" smtClean="0"/>
              <a:t>)</a:t>
            </a:r>
            <a:r>
              <a:rPr lang="ru-RU" altLang="ru-RU" dirty="0" smtClean="0"/>
              <a:t> </a:t>
            </a:r>
            <a:endParaRPr lang="ru-RU" altLang="ru-RU" dirty="0"/>
          </a:p>
        </p:txBody>
      </p:sp>
      <p:pic>
        <p:nvPicPr>
          <p:cNvPr id="1026" name="Picture 2" descr="C:\Users\Ирина\Desktop\приложения\bl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33" y="1829245"/>
            <a:ext cx="3364005" cy="458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68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54"/>
            <a:ext cx="9151370" cy="6856445"/>
          </a:xfrm>
          <a:prstGeom prst="rect">
            <a:avLst/>
          </a:prstGeom>
          <a:gradFill>
            <a:gsLst>
              <a:gs pos="68000">
                <a:srgbClr val="FFEFD1">
                  <a:alpha val="0"/>
                  <a:lumMod val="0"/>
                </a:srgbClr>
              </a:gs>
              <a:gs pos="100000">
                <a:srgbClr val="F0EBD5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577999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000000"/>
                </a:solidFill>
                <a:latin typeface="Times New Roman"/>
                <a:ea typeface="Times New Roman"/>
              </a:rPr>
              <a:t>«Лирика преобладала особенно в драмах Чехова, но таинственный его дар не перешел ни к кому и бесчисленные его подражатели не дали ничего ценного</a:t>
            </a:r>
            <a:r>
              <a:rPr lang="ru-RU" sz="32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  <a:r>
              <a:rPr lang="ru-RU" sz="3200" i="1" baseline="30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</a:p>
          <a:p>
            <a:r>
              <a:rPr lang="ru-RU" sz="2800" i="1" dirty="0">
                <a:latin typeface="Times New Roman"/>
                <a:ea typeface="Times New Roman"/>
              </a:rPr>
              <a:t>«…</a:t>
            </a:r>
            <a:r>
              <a:rPr lang="ru-RU" sz="3200" i="1" dirty="0">
                <a:solidFill>
                  <a:srgbClr val="000000"/>
                </a:solidFill>
                <a:latin typeface="Times New Roman"/>
                <a:ea typeface="Times New Roman"/>
              </a:rPr>
              <a:t>последователи ничего по-чеховски сделать не умеют</a:t>
            </a:r>
            <a:r>
              <a:rPr lang="ru-RU" sz="32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</a:p>
          <a:p>
            <a:pPr algn="r"/>
            <a:r>
              <a:rPr lang="ru-RU" sz="32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(А. Блок, «О </a:t>
            </a:r>
            <a:r>
              <a:rPr lang="ru-RU" sz="3200" i="1" dirty="0">
                <a:solidFill>
                  <a:srgbClr val="000000"/>
                </a:solidFill>
                <a:latin typeface="Times New Roman"/>
                <a:ea typeface="Times New Roman"/>
              </a:rPr>
              <a:t>драме</a:t>
            </a:r>
            <a:r>
              <a:rPr lang="ru-RU" sz="32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»)</a:t>
            </a:r>
          </a:p>
        </p:txBody>
      </p:sp>
      <p:pic>
        <p:nvPicPr>
          <p:cNvPr id="2050" name="Picture 2" descr="C:\Users\Ирина\Desktop\приложения\blok_36_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60883"/>
            <a:ext cx="3283226" cy="511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05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843808" y="2564904"/>
            <a:ext cx="3528392" cy="129614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  <a:alpha val="37000"/>
              </a:schemeClr>
            </a:solidFill>
          </a:ln>
          <a:scene3d>
            <a:camera prst="orthographicFront"/>
            <a:lightRig rig="threePt" dir="t"/>
          </a:scene3d>
          <a:sp3d>
            <a:bevelT w="215900" prst="relaxedInse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Вишнёвый сад</a:t>
            </a:r>
          </a:p>
        </p:txBody>
      </p:sp>
    </p:spTree>
    <p:extLst>
      <p:ext uri="{BB962C8B-B14F-4D97-AF65-F5344CB8AC3E}">
        <p14:creationId xmlns:p14="http://schemas.microsoft.com/office/powerpoint/2010/main" val="169350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843808" y="2564904"/>
            <a:ext cx="3528392" cy="129614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  <a:alpha val="37000"/>
              </a:schemeClr>
            </a:solidFill>
          </a:ln>
          <a:scene3d>
            <a:camera prst="orthographicFront"/>
            <a:lightRig rig="threePt" dir="t"/>
          </a:scene3d>
          <a:sp3d>
            <a:bevelT w="215900" prst="relaxedInse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Вишнёвый сад</a:t>
            </a:r>
          </a:p>
        </p:txBody>
      </p:sp>
    </p:spTree>
    <p:extLst>
      <p:ext uri="{BB962C8B-B14F-4D97-AF65-F5344CB8AC3E}">
        <p14:creationId xmlns:p14="http://schemas.microsoft.com/office/powerpoint/2010/main" val="321160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843808" y="692696"/>
            <a:ext cx="3528392" cy="3168352"/>
            <a:chOff x="2843808" y="692696"/>
            <a:chExt cx="3528392" cy="3168352"/>
          </a:xfrm>
        </p:grpSpPr>
        <p:sp>
          <p:nvSpPr>
            <p:cNvPr id="4" name="Овал 3"/>
            <p:cNvSpPr/>
            <p:nvPr/>
          </p:nvSpPr>
          <p:spPr>
            <a:xfrm>
              <a:off x="2843808" y="2564904"/>
              <a:ext cx="3528392" cy="12961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Вишнёвый сад</a:t>
              </a:r>
            </a:p>
          </p:txBody>
        </p:sp>
        <p:sp>
          <p:nvSpPr>
            <p:cNvPr id="3" name="Овал 2"/>
            <p:cNvSpPr/>
            <p:nvPr/>
          </p:nvSpPr>
          <p:spPr>
            <a:xfrm>
              <a:off x="3131840" y="69269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Старый уклад жизни</a:t>
              </a:r>
              <a:endParaRPr lang="ru-RU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 стрелкой 5"/>
            <p:cNvCxnSpPr>
              <a:stCxn id="4" idx="0"/>
            </p:cNvCxnSpPr>
            <p:nvPr/>
          </p:nvCxnSpPr>
          <p:spPr>
            <a:xfrm flipV="1">
              <a:off x="4608004" y="1772816"/>
              <a:ext cx="0" cy="79208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47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00607" y="692696"/>
            <a:ext cx="6171593" cy="3168352"/>
            <a:chOff x="200607" y="692696"/>
            <a:chExt cx="6171593" cy="3168352"/>
          </a:xfrm>
        </p:grpSpPr>
        <p:sp>
          <p:nvSpPr>
            <p:cNvPr id="5" name="Овал 4"/>
            <p:cNvSpPr/>
            <p:nvPr/>
          </p:nvSpPr>
          <p:spPr>
            <a:xfrm>
              <a:off x="200607" y="1628800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Прошлое</a:t>
              </a:r>
              <a:endParaRPr lang="ru-RU" sz="2400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 flipH="1" flipV="1">
              <a:off x="3059832" y="2348880"/>
              <a:ext cx="531779" cy="389130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Овал 3"/>
            <p:cNvSpPr/>
            <p:nvPr/>
          </p:nvSpPr>
          <p:spPr>
            <a:xfrm>
              <a:off x="2843808" y="2564904"/>
              <a:ext cx="3528392" cy="12961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i="1" dirty="0">
                  <a:solidFill>
                    <a:srgbClr val="000000"/>
                  </a:solidFill>
                  <a:latin typeface="Times New Roman"/>
                  <a:ea typeface="Times New Roman"/>
                </a:rPr>
                <a:t>Вишнёвый сад</a:t>
              </a:r>
            </a:p>
          </p:txBody>
        </p:sp>
        <p:sp>
          <p:nvSpPr>
            <p:cNvPr id="3" name="Овал 2"/>
            <p:cNvSpPr/>
            <p:nvPr/>
          </p:nvSpPr>
          <p:spPr>
            <a:xfrm>
              <a:off x="3131840" y="692696"/>
              <a:ext cx="2952328" cy="1080120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accent6">
                  <a:lumMod val="40000"/>
                  <a:lumOff val="60000"/>
                  <a:alpha val="37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215900" prst="relaxedInse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rgbClr val="000000"/>
                  </a:solidFill>
                  <a:latin typeface="Times New Roman"/>
                  <a:ea typeface="Times New Roman"/>
                </a:rPr>
                <a:t>Старый уклад жизни</a:t>
              </a:r>
              <a:endParaRPr lang="ru-RU" b="1" i="1" dirty="0">
                <a:solidFill>
                  <a:srgbClr val="000000"/>
                </a:solidFill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 стрелкой 5"/>
            <p:cNvCxnSpPr>
              <a:stCxn id="4" idx="0"/>
            </p:cNvCxnSpPr>
            <p:nvPr/>
          </p:nvCxnSpPr>
          <p:spPr>
            <a:xfrm flipV="1">
              <a:off x="4608004" y="1772816"/>
              <a:ext cx="0" cy="792088"/>
            </a:xfrm>
            <a:prstGeom prst="straightConnector1">
              <a:avLst/>
            </a:prstGeom>
            <a:ln w="412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57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269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Оформление по умолчанию</vt:lpstr>
      <vt:lpstr>1_Оформление по умолчанию</vt:lpstr>
      <vt:lpstr>2_Оформление по умолчанию</vt:lpstr>
      <vt:lpstr>Чеховские традиции в лирике А.А. Блока</vt:lpstr>
      <vt:lpstr>«Вишнёвый сад»</vt:lpstr>
      <vt:lpstr>Цели и задачи работы</vt:lpstr>
      <vt:lpstr>Антон Павлович Чехов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Чеховские традиции в лирике А.А. Блока</dc:title>
  <dc:creator>Ирина</dc:creator>
  <cp:lastModifiedBy>каб. 301</cp:lastModifiedBy>
  <cp:revision>20</cp:revision>
  <dcterms:created xsi:type="dcterms:W3CDTF">2014-03-12T17:08:43Z</dcterms:created>
  <dcterms:modified xsi:type="dcterms:W3CDTF">2014-03-14T08:49:43Z</dcterms:modified>
</cp:coreProperties>
</file>