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2" r:id="rId4"/>
    <p:sldId id="272" r:id="rId5"/>
    <p:sldId id="266" r:id="rId6"/>
    <p:sldId id="273" r:id="rId7"/>
    <p:sldId id="263" r:id="rId8"/>
    <p:sldId id="267" r:id="rId9"/>
    <p:sldId id="268" r:id="rId10"/>
    <p:sldId id="269" r:id="rId11"/>
    <p:sldId id="270" r:id="rId12"/>
    <p:sldId id="274" r:id="rId1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1B"/>
    <a:srgbClr val="00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2" autoAdjust="0"/>
  </p:normalViewPr>
  <p:slideViewPr>
    <p:cSldViewPr>
      <p:cViewPr>
        <p:scale>
          <a:sx n="50" d="100"/>
          <a:sy n="50" d="100"/>
        </p:scale>
        <p:origin x="-72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58886-0ED2-43DE-B076-235F0D4BC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23CCD-3F0E-4079-8D6C-CAFFABE87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2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F4B48-AF94-4513-A67E-DA500A033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48658-257E-4AFC-A814-05B046613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150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8BCE5-6D24-4A78-BFAC-199DD78C9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9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E301F-A2E3-4115-BB0F-A7678E6B2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2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AC4AA-02DB-438D-AE56-99792D5FB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72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F982C-E9A1-4369-A6E4-F877FBCB7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81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12903-3A70-4F2F-8B76-A479C3F3B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0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82AF4-A626-4E48-BC66-B911C3D22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8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ECD50-B90F-4AA8-8D1A-79C5A9655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4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93939-0407-4283-9A6F-3D37E34D8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86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51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D6CFF5-322E-4870-B70A-DCE7F2D31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2600" y="563563"/>
            <a:ext cx="8135938" cy="31877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Исследовательская работа</a:t>
            </a:r>
            <a:r>
              <a:rPr lang="ru-RU" sz="8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/>
            </a:r>
            <a:br>
              <a:rPr lang="ru-RU" sz="8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latin typeface="Palatino Linotype" pitchFamily="18" charset="0"/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latin typeface="Palatino Linotype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Palatino Linotype" pitchFamily="18" charset="0"/>
              </a:rPr>
              <a:t>«Большая польза маленькой пчелы»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14" y="4232090"/>
            <a:ext cx="6483109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174625" algn="l"/>
              </a:tabLst>
              <a:defRPr/>
            </a:pPr>
            <a:r>
              <a:rPr lang="ru-RU" sz="2800" b="1" i="1" dirty="0">
                <a:ln w="1905"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Выполнил: </a:t>
            </a:r>
            <a:r>
              <a:rPr lang="ru-RU" sz="3600" b="1" dirty="0" err="1">
                <a:ln w="1905"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Колпашников</a:t>
            </a:r>
            <a:r>
              <a:rPr lang="ru-RU" sz="3600" b="1" dirty="0">
                <a:ln w="1905"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 Ю.</a:t>
            </a:r>
          </a:p>
          <a:p>
            <a:pPr>
              <a:defRPr/>
            </a:pPr>
            <a:endParaRPr lang="ru-RU" sz="2800" b="1" i="1" dirty="0">
              <a:ln w="1905">
                <a:noFill/>
              </a:ln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alatino Linotype" pitchFamily="18" charset="0"/>
            </a:endParaRPr>
          </a:p>
          <a:p>
            <a:pPr>
              <a:defRPr/>
            </a:pPr>
            <a:r>
              <a:rPr lang="ru-RU" sz="2800" b="1" i="1" dirty="0">
                <a:ln w="1905"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Руководитель: </a:t>
            </a:r>
          </a:p>
          <a:p>
            <a:pPr>
              <a:defRPr/>
            </a:pPr>
            <a:r>
              <a:rPr lang="ru-RU" sz="3600" b="1" dirty="0">
                <a:ln w="1905"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Толстоусова Е.А.</a:t>
            </a:r>
          </a:p>
        </p:txBody>
      </p:sp>
      <p:pic>
        <p:nvPicPr>
          <p:cNvPr id="2052" name="Picture 18" descr="http://i047.radikal.ru/1303/59/b3fb3d07f28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288" y="3625850"/>
            <a:ext cx="315595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Проверка на наличия крахмала с помощью йода</a:t>
            </a:r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>
                <a:latin typeface="Palatino Linotype" pitchFamily="18" charset="0"/>
              </a:rPr>
              <a:t>Цвет остался жёлтым, что говорит об отсутствии крахмала</a:t>
            </a:r>
            <a:endParaRPr lang="ru-RU" smtClean="0"/>
          </a:p>
        </p:txBody>
      </p:sp>
      <p:pic>
        <p:nvPicPr>
          <p:cNvPr id="11268" name="Picture 5" descr="IMG_50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" descr="IMG_50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213100"/>
            <a:ext cx="32639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IMG_51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933825"/>
            <a:ext cx="3119438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Выводы</a:t>
            </a:r>
            <a:endParaRPr lang="ru-RU" sz="4000" b="1" dirty="0" smtClean="0">
              <a:solidFill>
                <a:schemeClr val="tx2">
                  <a:lumMod val="9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893175" cy="32686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ru-RU" sz="2400" smtClean="0">
                <a:latin typeface="Palatino Linotype" pitchFamily="18" charset="0"/>
              </a:rPr>
              <a:t>          Благотворное влияние  продуктов пчеловодства на организм человека, как показали мои исследования, заключается в том, что продукты жизнедеятельности пчел обладают активными, хорошо выраженными профилактическими и лечебными свойствами. Кроме того, их состав настолько уникален, что заменить их не могут никакие синтетические биодобавки. Из всего вышесказанного я могу сделать вывод, что продукты пчеловодства – уникальный и бесценный дар природы.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984" y="82316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520" y="1173002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688" y="4653136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168" y="4731110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46" y="376164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870" y="70520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876" y="517204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160" y="2213906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96" y="3502968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942" y="5196644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408" y="5201816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248" y="5201816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24" y="3772830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56" y="2576042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30" y="1273932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animaciigif.ru/_ph/10/2/7618807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06" y="80628"/>
            <a:ext cx="190053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77984" y="2461790"/>
            <a:ext cx="47173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rgbClr val="FFC0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905">
                  <a:solidFill>
                    <a:srgbClr val="FFC0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5400" b="1" cap="none" spc="0" dirty="0">
              <a:ln w="1905">
                <a:solidFill>
                  <a:srgbClr val="FFC000"/>
                </a:solidFill>
              </a:ln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6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F102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263525"/>
            <a:ext cx="2773363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5" descr="IMG_6736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88" y="3284538"/>
            <a:ext cx="485775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Прямоугольник 2"/>
          <p:cNvSpPr>
            <a:spLocks noChangeArrowheads="1"/>
          </p:cNvSpPr>
          <p:nvPr/>
        </p:nvSpPr>
        <p:spPr bwMode="auto">
          <a:xfrm>
            <a:off x="3722688" y="84455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Мне  1 год 5 месяцев</a:t>
            </a:r>
            <a:endParaRPr lang="ru-RU" sz="3600"/>
          </a:p>
        </p:txBody>
      </p:sp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296863" y="5343525"/>
            <a:ext cx="34591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Мне  </a:t>
            </a:r>
          </a:p>
          <a:p>
            <a:r>
              <a:rPr lang="ru-RU" sz="3600">
                <a:latin typeface="Palatino Linotype" pitchFamily="18" charset="0"/>
              </a:rPr>
              <a:t>7 лет 6 месяцев</a:t>
            </a:r>
            <a:endParaRPr lang="ru-RU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u="sng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Цель исследования</a:t>
            </a: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Palatino Linotype" pitchFamily="18" charset="0"/>
              </a:rPr>
              <a:t>-  изучение полезных свойств  продуктов пчеловодства и их влияние на здоровье человека.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b="1" dirty="0" smtClean="0"/>
              <a:t>   </a:t>
            </a:r>
            <a:r>
              <a:rPr lang="ru-RU" sz="4000" b="1" u="sng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Задачи исследования</a:t>
            </a: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:</a:t>
            </a:r>
            <a:endParaRPr lang="ru-RU" sz="4000" dirty="0" smtClean="0">
              <a:solidFill>
                <a:schemeClr val="tx2">
                  <a:lumMod val="90000"/>
                </a:schemeClr>
              </a:solidFill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Palatino Linotype" pitchFamily="18" charset="0"/>
              </a:rPr>
              <a:t>ознакомиться с историей использования мёда и других </a:t>
            </a:r>
            <a:r>
              <a:rPr lang="ru-RU" sz="2800" dirty="0" err="1" smtClean="0">
                <a:latin typeface="Palatino Linotype" pitchFamily="18" charset="0"/>
              </a:rPr>
              <a:t>пчелопродуктов</a:t>
            </a:r>
            <a:r>
              <a:rPr lang="ru-RU" sz="2800" dirty="0" smtClean="0">
                <a:latin typeface="Palatino Linotype" pitchFamily="18" charset="0"/>
              </a:rPr>
              <a:t>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Palatino Linotype" pitchFamily="18" charset="0"/>
              </a:rPr>
              <a:t>рассмотреть состав продуктов пчеловодства;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Palatino Linotype" pitchFamily="18" charset="0"/>
              </a:rPr>
              <a:t>выявить, какие существуют  виды мёда;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Palatino Linotype" pitchFamily="18" charset="0"/>
              </a:rPr>
              <a:t>определить полезные свойства </a:t>
            </a:r>
            <a:r>
              <a:rPr lang="ru-RU" sz="2800" dirty="0" err="1" smtClean="0">
                <a:latin typeface="Palatino Linotype" pitchFamily="18" charset="0"/>
              </a:rPr>
              <a:t>пчелопродуктов</a:t>
            </a:r>
            <a:r>
              <a:rPr lang="ru-RU" sz="2800" dirty="0" smtClean="0">
                <a:latin typeface="Palatino Linotype" pitchFamily="18" charset="0"/>
              </a:rPr>
              <a:t>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Palatino Linotype" pitchFamily="18" charset="0"/>
              </a:rPr>
              <a:t>изучить методы определения качества меда в домашних условиях;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263" y="309563"/>
            <a:ext cx="8353425" cy="2616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4000" b="1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Объектом</a:t>
            </a:r>
            <a:r>
              <a:rPr lang="ru-RU" sz="2800" dirty="0">
                <a:latin typeface="Palatino Linotype" pitchFamily="18" charset="0"/>
              </a:rPr>
              <a:t> моего исследования стали продукты пчеловодства.</a:t>
            </a:r>
          </a:p>
          <a:p>
            <a:pPr algn="l">
              <a:defRPr/>
            </a:pPr>
            <a:endParaRPr lang="ru-RU" sz="2800" dirty="0">
              <a:latin typeface="Palatino Linotype" pitchFamily="18" charset="0"/>
            </a:endParaRPr>
          </a:p>
          <a:p>
            <a:pPr algn="l">
              <a:defRPr/>
            </a:pPr>
            <a:r>
              <a:rPr lang="ru-RU" sz="4000" b="1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Предмет исследования</a:t>
            </a:r>
            <a:r>
              <a:rPr lang="ru-RU" sz="4000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: </a:t>
            </a:r>
            <a:r>
              <a:rPr lang="ru-RU" sz="2800" dirty="0">
                <a:latin typeface="Palatino Linotype" pitchFamily="18" charset="0"/>
              </a:rPr>
              <a:t>влияние продуктов пчеловодств на организм человека.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2997200"/>
            <a:ext cx="4614863" cy="29733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000" b="1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Гипотеза</a:t>
            </a:r>
            <a:r>
              <a:rPr lang="ru-RU" sz="4000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 </a:t>
            </a:r>
            <a:r>
              <a:rPr lang="ru-RU" sz="4000" dirty="0">
                <a:latin typeface="Palatino Linotype" pitchFamily="18" charset="0"/>
              </a:rPr>
              <a:t>–</a:t>
            </a:r>
          </a:p>
          <a:p>
            <a:pPr>
              <a:lnSpc>
                <a:spcPct val="90000"/>
              </a:lnSpc>
              <a:defRPr/>
            </a:pPr>
            <a:r>
              <a:rPr lang="ru-RU" sz="2800" dirty="0">
                <a:latin typeface="Palatino Linotype" pitchFamily="18" charset="0"/>
              </a:rPr>
              <a:t> могу предположить, что употребление продуктов пчеловодства в пищу оказывает положительное влияние на здоровье человека.</a:t>
            </a:r>
          </a:p>
        </p:txBody>
      </p:sp>
      <p:pic>
        <p:nvPicPr>
          <p:cNvPr id="5124" name="Picture 20" descr="100207082_large_79035602_101311_2144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3078163"/>
            <a:ext cx="396716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0163"/>
            <a:ext cx="8229600" cy="1143001"/>
          </a:xfrm>
        </p:spPr>
        <p:txBody>
          <a:bodyPr/>
          <a:lstStyle/>
          <a:p>
            <a:pPr eaLnBrk="1" hangingPunct="1"/>
            <a:r>
              <a:rPr lang="ru-RU" sz="4000" b="1" u="sng" smtClean="0">
                <a:solidFill>
                  <a:srgbClr val="FFFF00"/>
                </a:solidFill>
                <a:latin typeface="Palatino Linotype" pitchFamily="18" charset="0"/>
              </a:rPr>
              <a:t>Методы исследования: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964613" cy="4525962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 typeface="Wingdings" pitchFamily="2" charset="2"/>
              <a:buChar char="Ш"/>
            </a:pPr>
            <a:r>
              <a:rPr lang="ru-RU" sz="2400" smtClean="0"/>
              <a:t> </a:t>
            </a:r>
            <a:r>
              <a:rPr lang="ru-RU" b="1" smtClean="0">
                <a:latin typeface="Palatino Linotype" pitchFamily="18" charset="0"/>
              </a:rPr>
              <a:t>поиск и изучение необходимой информации, её обобщение и анализ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Ш"/>
            </a:pPr>
            <a:r>
              <a:rPr lang="ru-RU" b="1" smtClean="0">
                <a:latin typeface="Palatino Linotype" pitchFamily="18" charset="0"/>
              </a:rPr>
              <a:t>проведение опроса среди одноклассников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Ш"/>
            </a:pPr>
            <a:r>
              <a:rPr lang="ru-RU" b="1" smtClean="0">
                <a:latin typeface="Palatino Linotype" pitchFamily="18" charset="0"/>
              </a:rPr>
              <a:t>анализ полученных данных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Ш"/>
            </a:pPr>
            <a:r>
              <a:rPr lang="ru-RU" b="1" smtClean="0">
                <a:latin typeface="Palatino Linotype" pitchFamily="18" charset="0"/>
              </a:rPr>
              <a:t>проведение экспериментов по определению качества мёда и  представление результата в фотоотчёте.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Ш"/>
            </a:pPr>
            <a:endParaRPr lang="ru-RU" b="1" smtClean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79400"/>
            <a:ext cx="8424863" cy="24320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1950" algn="just">
              <a:defRPr/>
            </a:pPr>
            <a:r>
              <a:rPr lang="ru-RU" sz="4000" b="1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Мед</a:t>
            </a:r>
            <a:r>
              <a:rPr lang="ru-RU" sz="2800" b="1" u="sng" dirty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 </a:t>
            </a:r>
            <a:r>
              <a:rPr lang="ru-RU" sz="2800" dirty="0">
                <a:latin typeface="Palatino Linotype" pitchFamily="18" charset="0"/>
              </a:rPr>
              <a:t>- это сладкое, вязкое вещество, которое вырабатывается пчелами из нектаров растений, а также из медвяной росы (сладкая жидкость, выделяемая клетками растений) или пади (сладкая жидкость, которая выделяется тлями)</a:t>
            </a:r>
          </a:p>
        </p:txBody>
      </p:sp>
      <p:pic>
        <p:nvPicPr>
          <p:cNvPr id="7171" name="Picture 4" descr="http://stream.loe.org/images/111202/TOP/TOP%20ho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2974975"/>
            <a:ext cx="5400675" cy="3611563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242888" y="4779963"/>
            <a:ext cx="28162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i="1">
                <a:latin typeface="Palatino Linotype" pitchFamily="18" charset="0"/>
              </a:rPr>
              <a:t>более </a:t>
            </a:r>
          </a:p>
          <a:p>
            <a:r>
              <a:rPr lang="ru-RU" sz="2800" i="1">
                <a:latin typeface="Palatino Linotype" pitchFamily="18" charset="0"/>
              </a:rPr>
              <a:t>50 видов мёда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Разнообразие </a:t>
            </a:r>
            <a:r>
              <a:rPr lang="ru-RU" sz="4000" b="1" dirty="0" err="1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пчелопродуктов</a:t>
            </a:r>
            <a:endParaRPr lang="ru-RU" sz="4000" b="1" dirty="0" smtClean="0">
              <a:solidFill>
                <a:schemeClr val="tx2">
                  <a:lumMod val="9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4138" y="3213100"/>
            <a:ext cx="2314575" cy="6778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>
                <a:latin typeface="Palatino Linotype" pitchFamily="18" charset="0"/>
              </a:rPr>
              <a:t>пчелиная обножка        </a:t>
            </a:r>
          </a:p>
          <a:p>
            <a:pPr eaLnBrk="1" hangingPunct="1">
              <a:buFontTx/>
              <a:buNone/>
            </a:pPr>
            <a:endParaRPr lang="ru-RU" sz="2800" smtClean="0">
              <a:latin typeface="Palatino Linotype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smtClean="0">
                <a:latin typeface="Palatino Linotype" pitchFamily="18" charset="0"/>
              </a:rPr>
              <a:t>                                                                                        </a:t>
            </a:r>
          </a:p>
          <a:p>
            <a:pPr eaLnBrk="1" hangingPunct="1">
              <a:buFontTx/>
              <a:buNone/>
            </a:pPr>
            <a:endParaRPr lang="ru-RU" sz="2800" smtClean="0">
              <a:latin typeface="Palatino Linotype" pitchFamily="18" charset="0"/>
            </a:endParaRPr>
          </a:p>
        </p:txBody>
      </p:sp>
      <p:pic>
        <p:nvPicPr>
          <p:cNvPr id="8196" name="Picture 6" descr="18924d31c3f710a504d0de595bb5c1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981075"/>
            <a:ext cx="27066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8" descr="77092462_4278666_1635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2771775"/>
            <a:ext cx="211613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405898785" descr="&amp;Pcy;&amp;rcy;&amp;ocy;&amp;pcy;&amp;ocy;&amp;lcy;&amp;icy;&amp;scy;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4591050"/>
            <a:ext cx="26162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0" descr="zagotovka-i-xranenie-voskovogo-syrya-491x5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1089025"/>
            <a:ext cx="1592263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Rectangle 3"/>
          <p:cNvSpPr txBox="1">
            <a:spLocks noChangeArrowheads="1"/>
          </p:cNvSpPr>
          <p:nvPr/>
        </p:nvSpPr>
        <p:spPr bwMode="auto">
          <a:xfrm>
            <a:off x="2843213" y="1092200"/>
            <a:ext cx="15240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      перга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</p:txBody>
      </p:sp>
      <p:sp>
        <p:nvSpPr>
          <p:cNvPr id="8201" name="Rectangle 3"/>
          <p:cNvSpPr txBox="1">
            <a:spLocks noChangeArrowheads="1"/>
          </p:cNvSpPr>
          <p:nvPr/>
        </p:nvSpPr>
        <p:spPr bwMode="auto">
          <a:xfrm>
            <a:off x="2935288" y="4910138"/>
            <a:ext cx="20875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прополис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                                                                                        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</p:txBody>
      </p:sp>
      <p:sp>
        <p:nvSpPr>
          <p:cNvPr id="8202" name="Rectangle 3"/>
          <p:cNvSpPr txBox="1">
            <a:spLocks noChangeArrowheads="1"/>
          </p:cNvSpPr>
          <p:nvPr/>
        </p:nvSpPr>
        <p:spPr bwMode="auto">
          <a:xfrm>
            <a:off x="7235825" y="1438275"/>
            <a:ext cx="1157288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воск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                                                                                        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</p:txBody>
      </p:sp>
      <p:pic>
        <p:nvPicPr>
          <p:cNvPr id="8203" name="Picture 4" descr="929792001_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2838450"/>
            <a:ext cx="2633663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Rectangle 3"/>
          <p:cNvSpPr txBox="1">
            <a:spLocks noChangeArrowheads="1"/>
          </p:cNvSpPr>
          <p:nvPr/>
        </p:nvSpPr>
        <p:spPr bwMode="auto">
          <a:xfrm>
            <a:off x="7596188" y="3243263"/>
            <a:ext cx="13763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забрус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                                                                                        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</p:txBody>
      </p:sp>
      <p:pic>
        <p:nvPicPr>
          <p:cNvPr id="8205" name="Picture 6" descr="25jgxa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850" y="4706938"/>
            <a:ext cx="1976438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Rectangle 3"/>
          <p:cNvSpPr txBox="1">
            <a:spLocks noChangeArrowheads="1"/>
          </p:cNvSpPr>
          <p:nvPr/>
        </p:nvSpPr>
        <p:spPr bwMode="auto">
          <a:xfrm>
            <a:off x="7043738" y="5062538"/>
            <a:ext cx="20875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пчелиный яд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  <a:p>
            <a:pPr algn="l" eaLnBrk="1" hangingPunct="1">
              <a:spcBef>
                <a:spcPct val="20000"/>
              </a:spcBef>
            </a:pPr>
            <a:r>
              <a:rPr lang="ru-RU" sz="2800">
                <a:latin typeface="Palatino Linotype" pitchFamily="18" charset="0"/>
              </a:rPr>
              <a:t>                                                                                        </a:t>
            </a:r>
          </a:p>
          <a:p>
            <a:pPr algn="l" eaLnBrk="1" hangingPunct="1">
              <a:spcBef>
                <a:spcPct val="20000"/>
              </a:spcBef>
            </a:pPr>
            <a:endParaRPr lang="ru-RU" sz="280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Palatino Linotype" pitchFamily="18" charset="0"/>
              </a:rPr>
              <a:t>Фотоотчёт о проведении экспериментов </a:t>
            </a:r>
            <a:br>
              <a:rPr lang="ru-RU" sz="2800" b="1" smtClean="0">
                <a:latin typeface="Palatino Linotype" pitchFamily="18" charset="0"/>
              </a:rPr>
            </a:br>
            <a:r>
              <a:rPr lang="ru-RU" sz="2800" b="1" smtClean="0">
                <a:latin typeface="Palatino Linotype" pitchFamily="18" charset="0"/>
              </a:rPr>
              <a:t>по определению качества мёда в домашних условиях.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575945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800" u="sng" smtClean="0">
                <a:latin typeface="Palatino Linotype" pitchFamily="18" charset="0"/>
              </a:rPr>
              <a:t>3 образца:</a:t>
            </a:r>
          </a:p>
          <a:p>
            <a:pPr eaLnBrk="1" hangingPunct="1"/>
            <a:r>
              <a:rPr lang="ru-RU" sz="2800" smtClean="0">
                <a:latin typeface="Palatino Linotype" pitchFamily="18" charset="0"/>
              </a:rPr>
              <a:t>мёд с пасеки знакомых, у которых наша семья приобретает мёд ежегодно (образец № 1);</a:t>
            </a:r>
          </a:p>
          <a:p>
            <a:pPr eaLnBrk="1" hangingPunct="1"/>
            <a:r>
              <a:rPr lang="ru-RU" sz="2800" smtClean="0">
                <a:latin typeface="Palatino Linotype" pitchFamily="18" charset="0"/>
              </a:rPr>
              <a:t> мёд «Медовые реки» промышленного производства (образец № 2);</a:t>
            </a:r>
          </a:p>
          <a:p>
            <a:pPr eaLnBrk="1" hangingPunct="1"/>
            <a:r>
              <a:rPr lang="ru-RU" sz="2800" smtClean="0">
                <a:latin typeface="Palatino Linotype" pitchFamily="18" charset="0"/>
              </a:rPr>
              <a:t>мёд «Красная цена» промышленного производства (образец  № 3)</a:t>
            </a:r>
          </a:p>
          <a:p>
            <a:pPr eaLnBrk="1" hangingPunct="1"/>
            <a:endParaRPr lang="ru-RU" sz="2000" smtClean="0">
              <a:latin typeface="Palatino Linotype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latin typeface="Palatino Linotype" pitchFamily="18" charset="0"/>
              </a:rPr>
              <a:t>                                                             </a:t>
            </a:r>
          </a:p>
          <a:p>
            <a:pPr algn="just" eaLnBrk="1" hangingPunct="1">
              <a:buFontTx/>
              <a:buNone/>
            </a:pPr>
            <a:r>
              <a:rPr lang="ru-RU" sz="2000" smtClean="0"/>
              <a:t> </a:t>
            </a:r>
          </a:p>
        </p:txBody>
      </p:sp>
      <p:pic>
        <p:nvPicPr>
          <p:cNvPr id="9220" name="Picture 4" descr="IMG_50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82" b="11592"/>
          <a:stretch>
            <a:fillRect/>
          </a:stretch>
        </p:blipFill>
        <p:spPr bwMode="auto">
          <a:xfrm>
            <a:off x="5543550" y="1557338"/>
            <a:ext cx="1393825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IMG_50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28" t="15292" r="36301" b="16908"/>
          <a:stretch>
            <a:fillRect/>
          </a:stretch>
        </p:blipFill>
        <p:spPr bwMode="auto">
          <a:xfrm>
            <a:off x="6745288" y="3500438"/>
            <a:ext cx="855662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4" descr="IMG_50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2" t="18707" b="18381"/>
          <a:stretch>
            <a:fillRect/>
          </a:stretch>
        </p:blipFill>
        <p:spPr bwMode="auto">
          <a:xfrm>
            <a:off x="7600950" y="4941888"/>
            <a:ext cx="1395413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Palatino Linotype" pitchFamily="18" charset="0"/>
              </a:rPr>
              <a:t>Раствор мёда в воде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>
                <a:latin typeface="Palatino Linotype" pitchFamily="18" charset="0"/>
              </a:rPr>
              <a:t>( если мёд натуральный, то раствор слегка мутный, без осадка)</a:t>
            </a:r>
          </a:p>
          <a:p>
            <a:pPr eaLnBrk="1" hangingPunct="1">
              <a:buFontTx/>
              <a:buNone/>
            </a:pPr>
            <a:endParaRPr lang="ru-RU" sz="2400" b="1" smtClean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10244" name="Picture 4" descr="IMG_50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76475"/>
            <a:ext cx="7650162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360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Palatino Linotype</vt:lpstr>
      <vt:lpstr>Wingdings</vt:lpstr>
      <vt:lpstr>Оформление по умолчанию</vt:lpstr>
      <vt:lpstr>Исследовательская работа  «Большая польза маленькой пчелы»</vt:lpstr>
      <vt:lpstr>Презентация PowerPoint</vt:lpstr>
      <vt:lpstr>Цель исследования  -  изучение полезных свойств  продуктов пчеловодства и их влияние на здоровье человека.</vt:lpstr>
      <vt:lpstr>Презентация PowerPoint</vt:lpstr>
      <vt:lpstr>Методы исследования:</vt:lpstr>
      <vt:lpstr>Презентация PowerPoint</vt:lpstr>
      <vt:lpstr>Разнообразие пчелопродуктов</vt:lpstr>
      <vt:lpstr>Фотоотчёт о проведении экспериментов  по определению качества мёда в домашних условиях.</vt:lpstr>
      <vt:lpstr> Раствор мёда в воде</vt:lpstr>
      <vt:lpstr>Проверка на наличия крахмала с помощью йода 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на крыльях пчелы</dc:title>
  <dc:creator>Владимир</dc:creator>
  <cp:lastModifiedBy>Елена Анатольевна</cp:lastModifiedBy>
  <cp:revision>18</cp:revision>
  <dcterms:created xsi:type="dcterms:W3CDTF">2014-01-23T18:12:31Z</dcterms:created>
  <dcterms:modified xsi:type="dcterms:W3CDTF">2014-02-13T17:20:43Z</dcterms:modified>
</cp:coreProperties>
</file>