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4D564-F368-4A99-8241-C73D67316B6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6F076-D6B7-4F9B-96F8-8F6D6C9A34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A5908-5363-4EFF-82DF-682D4919F6F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1087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atd.archives21.ru/images/26565_oc_3091.jpg" TargetMode="External"/><Relationship Id="rId2" Type="http://schemas.openxmlformats.org/officeDocument/2006/relationships/hyperlink" Target="http://upload.wikimedia.org/wikipedia/ru/3/33/Tonkov_V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hyperlink" Target="http://smoking-room.ru/data/pnp/facts_vinci/854400.jpg" TargetMode="External"/><Relationship Id="rId4" Type="http://schemas.openxmlformats.org/officeDocument/2006/relationships/hyperlink" Target="http://medarticle.moslek.ru/images/17632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4005064"/>
            <a:ext cx="3131840" cy="208823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cs typeface="Andalus" pitchFamily="18" charset="-78"/>
              </a:rPr>
              <a:t>Выполнила ученица 8-го класса </a:t>
            </a:r>
          </a:p>
          <a:p>
            <a:pPr algn="l"/>
            <a:r>
              <a:rPr lang="ru-RU" sz="2400" b="1" dirty="0" smtClean="0">
                <a:solidFill>
                  <a:srgbClr val="002060"/>
                </a:solidFill>
                <a:cs typeface="Andalus" pitchFamily="18" charset="-78"/>
              </a:rPr>
              <a:t>МКОУ СОШ №6</a:t>
            </a:r>
          </a:p>
          <a:p>
            <a:pPr algn="l"/>
            <a:r>
              <a:rPr lang="ru-RU" sz="2400" b="1" dirty="0">
                <a:solidFill>
                  <a:srgbClr val="002060"/>
                </a:solidFill>
                <a:cs typeface="Andalus" pitchFamily="18" charset="-78"/>
              </a:rPr>
              <a:t>г</a:t>
            </a:r>
            <a:r>
              <a:rPr lang="ru-RU" sz="2400" b="1" dirty="0" smtClean="0">
                <a:solidFill>
                  <a:srgbClr val="002060"/>
                </a:solidFill>
                <a:cs typeface="Andalus" pitchFamily="18" charset="-78"/>
              </a:rPr>
              <a:t>. Бирюсинска </a:t>
            </a:r>
          </a:p>
          <a:p>
            <a:pPr algn="l"/>
            <a:r>
              <a:rPr lang="ru-RU" sz="2400" b="1" dirty="0">
                <a:solidFill>
                  <a:srgbClr val="002060"/>
                </a:solidFill>
                <a:cs typeface="Andalus" pitchFamily="18" charset="-78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cs typeface="Andalus" pitchFamily="18" charset="-78"/>
              </a:rPr>
              <a:t>Савченко Алёна</a:t>
            </a:r>
            <a:endParaRPr lang="ru-RU" sz="2400" b="1" dirty="0">
              <a:solidFill>
                <a:srgbClr val="002060"/>
              </a:solidFill>
              <a:cs typeface="Andalus" pitchFamily="18" charset="-7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haroni" pitchFamily="2" charset="-79"/>
              </a:rPr>
              <a:t>История развития знаний о строении и функциях организма человека.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  <a:cs typeface="Aharoni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5192241" cy="3045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3955414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5563344" cy="51151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 своей книге «Анатомические исследования о движении сердца и крови у животных» доказал, что кровь движется по замкнутому кругу: по артериям от сердца, по венам – к сердцу. Его работы послужили формированию самостоятельной науки о работе органов – физиологии.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Уильям Гарвей      </a:t>
            </a:r>
            <a:r>
              <a:rPr lang="ru-RU" sz="3600" b="1" dirty="0" smtClean="0">
                <a:solidFill>
                  <a:schemeClr val="bg1"/>
                </a:solidFill>
              </a:rPr>
              <a:t>(1578-1657)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988"/>
          <a:stretch>
            <a:fillRect/>
          </a:stretch>
        </p:blipFill>
        <p:spPr bwMode="auto">
          <a:xfrm>
            <a:off x="5929322" y="1643050"/>
            <a:ext cx="2667000" cy="33394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34063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275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Большой вклад в развитие науки о строении человека внесли первые отечественные учёные: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55576" y="2060848"/>
            <a:ext cx="2592288" cy="86409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А.П Протасов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(1724 – 1796)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187624" y="2924944"/>
            <a:ext cx="864096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4211960" y="2060848"/>
            <a:ext cx="3717626" cy="111612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Работы о строении и функциях желудка</a:t>
            </a:r>
            <a:endParaRPr lang="ru-RU" b="1" dirty="0"/>
          </a:p>
        </p:txBody>
      </p:sp>
      <p:sp>
        <p:nvSpPr>
          <p:cNvPr id="13" name="Овал 12"/>
          <p:cNvSpPr/>
          <p:nvPr/>
        </p:nvSpPr>
        <p:spPr>
          <a:xfrm>
            <a:off x="395535" y="3789040"/>
            <a:ext cx="2440155" cy="99692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Работы о телосложении человека</a:t>
            </a:r>
            <a:endParaRPr lang="ru-RU" b="1" dirty="0"/>
          </a:p>
        </p:txBody>
      </p:sp>
      <p:cxnSp>
        <p:nvCxnSpPr>
          <p:cNvPr id="15" name="Прямая со стрелкой 14"/>
          <p:cNvCxnSpPr>
            <a:stCxn id="4" idx="6"/>
          </p:cNvCxnSpPr>
          <p:nvPr/>
        </p:nvCxnSpPr>
        <p:spPr>
          <a:xfrm>
            <a:off x="3347864" y="2492896"/>
            <a:ext cx="864096" cy="16201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1928794" y="4830758"/>
            <a:ext cx="3158916" cy="90249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</a:rPr>
              <a:t>С.Г. </a:t>
            </a:r>
            <a:r>
              <a:rPr lang="ru-RU" sz="2400" b="1" u="sng" dirty="0" err="1" smtClean="0">
                <a:solidFill>
                  <a:schemeClr val="bg1"/>
                </a:solidFill>
              </a:rPr>
              <a:t>Зыбелин</a:t>
            </a:r>
            <a:endParaRPr lang="ru-RU" sz="2400" b="1" u="sng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u="sng" dirty="0" smtClean="0">
                <a:solidFill>
                  <a:schemeClr val="bg1"/>
                </a:solidFill>
              </a:rPr>
              <a:t>(1735 – 1802)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143504" y="3717032"/>
            <a:ext cx="3748976" cy="216024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Опубликовал книгу «Слово о сложении тела человеческого и о способах, как оное предохранять от болезней»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23" name="Прямая со стрелкой 22"/>
          <p:cNvCxnSpPr>
            <a:stCxn id="16" idx="6"/>
          </p:cNvCxnSpPr>
          <p:nvPr/>
        </p:nvCxnSpPr>
        <p:spPr>
          <a:xfrm>
            <a:off x="5087710" y="5282007"/>
            <a:ext cx="1212482" cy="3072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" descr="задумался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478450"/>
            <a:ext cx="1714512" cy="2202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6319502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332656"/>
            <a:ext cx="2952328" cy="1152128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К.И Щепин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(1728 – 1770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5004048" y="283619"/>
            <a:ext cx="3528392" cy="144016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Первым начал преподавать анатомию на русском языке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714480" y="1714488"/>
            <a:ext cx="3024336" cy="1008112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П.А Загорский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(1764-1846)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86314" y="2571744"/>
            <a:ext cx="4032448" cy="122413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Автор учебника «К сознанию строения человеческого тела»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34473" y="4653136"/>
            <a:ext cx="2897367" cy="1008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М.И. Шеин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(1712-1762)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214810" y="4429132"/>
            <a:ext cx="4104456" cy="115212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Перевёл на русский язык труд по анатомии </a:t>
            </a:r>
            <a:r>
              <a:rPr lang="ru-RU" dirty="0" err="1" smtClean="0">
                <a:solidFill>
                  <a:schemeClr val="tx1"/>
                </a:solidFill>
              </a:rPr>
              <a:t>Гейстера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4286248" y="2571744"/>
            <a:ext cx="759993" cy="14763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" idx="6"/>
          </p:cNvCxnSpPr>
          <p:nvPr/>
        </p:nvCxnSpPr>
        <p:spPr>
          <a:xfrm>
            <a:off x="3347864" y="908720"/>
            <a:ext cx="1800200" cy="9497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8" idx="6"/>
            <a:endCxn id="19" idx="1"/>
          </p:cNvCxnSpPr>
          <p:nvPr/>
        </p:nvCxnSpPr>
        <p:spPr>
          <a:xfrm flipV="1">
            <a:off x="3131840" y="4597857"/>
            <a:ext cx="1684054" cy="55933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6" descr="задумалс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85528"/>
            <a:ext cx="1857388" cy="247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332808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5491336" cy="453913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Создатель новой отрасли науки- топографической анатомии, описывающей взаимное расположение внутренних органов друг относительно друга и по отношению к костям скелета, и учения о расположении основных кровеносных сосудов и нервных стволов.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НИКОЛАЙ ИВАНОВИЧ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ПИРОГОВ (1810-1881)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038" y="1844824"/>
            <a:ext cx="2653639" cy="342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0546781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357166"/>
            <a:ext cx="4040188" cy="762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Пётр </a:t>
            </a:r>
            <a:r>
              <a:rPr lang="ru-RU" dirty="0" err="1" smtClean="0">
                <a:solidFill>
                  <a:schemeClr val="bg1"/>
                </a:solidFill>
              </a:rPr>
              <a:t>Францевич</a:t>
            </a:r>
            <a:r>
              <a:rPr lang="ru-RU" dirty="0" smtClean="0">
                <a:solidFill>
                  <a:schemeClr val="bg1"/>
                </a:solidFill>
              </a:rPr>
              <a:t> Лесгафт (1837-1909)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9788" y="3214686"/>
            <a:ext cx="4038600" cy="321471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Исследовал индивидуальную изменчивость борозд и извилин головного мозга, органы чувств, издал учебник по анатомии человека, переиздававшийся 14 раз.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3438" y="214290"/>
            <a:ext cx="4040188" cy="92869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Дмитрий Николаевич Зернов (1843-1917)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1214422"/>
            <a:ext cx="2002382" cy="2676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3429000"/>
            <a:ext cx="4038600" cy="268652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Автор многих сочинений по </a:t>
            </a:r>
            <a:r>
              <a:rPr lang="ru-RU" b="1" dirty="0" err="1" smtClean="0">
                <a:solidFill>
                  <a:srgbClr val="002060"/>
                </a:solidFill>
              </a:rPr>
              <a:t>теоритической</a:t>
            </a:r>
            <a:r>
              <a:rPr lang="ru-RU" b="1" dirty="0" smtClean="0">
                <a:solidFill>
                  <a:srgbClr val="002060"/>
                </a:solidFill>
              </a:rPr>
              <a:t> анатомии, в которых он исследовал взаимосвязь функций органов и их строения.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92" y="1142984"/>
            <a:ext cx="1714480" cy="2472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1316607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hlinkClick r:id="rId2"/>
              </a:rPr>
              <a:t>http://</a:t>
            </a:r>
            <a:r>
              <a:rPr lang="en-US" b="1" dirty="0" smtClean="0">
                <a:hlinkClick r:id="rId2"/>
              </a:rPr>
              <a:t>upload.wikimedia.org/wikipedia/ru/3/33/Tonkov_VN.jpg</a:t>
            </a:r>
            <a:endParaRPr lang="ru-RU" b="1" dirty="0" smtClean="0"/>
          </a:p>
          <a:p>
            <a:r>
              <a:rPr lang="en-US" b="1" dirty="0">
                <a:hlinkClick r:id="rId3"/>
              </a:rPr>
              <a:t>http://</a:t>
            </a:r>
            <a:r>
              <a:rPr lang="en-US" b="1" dirty="0" smtClean="0">
                <a:hlinkClick r:id="rId3"/>
              </a:rPr>
              <a:t>gatd.archives21.ru/images/26565_oc_3091.jpg</a:t>
            </a:r>
            <a:endParaRPr lang="ru-RU" b="1" dirty="0" smtClean="0"/>
          </a:p>
          <a:p>
            <a:r>
              <a:rPr lang="en-US" b="1" dirty="0">
                <a:hlinkClick r:id="rId4"/>
              </a:rPr>
              <a:t>http://</a:t>
            </a:r>
            <a:r>
              <a:rPr lang="en-US" b="1" dirty="0" smtClean="0">
                <a:hlinkClick r:id="rId4"/>
              </a:rPr>
              <a:t>medarticle.moslek.ru/images/17632.jpg</a:t>
            </a:r>
            <a:endParaRPr lang="ru-RU" b="1" dirty="0" smtClean="0"/>
          </a:p>
          <a:p>
            <a:r>
              <a:rPr lang="en-US" b="1" dirty="0">
                <a:hlinkClick r:id="rId5"/>
              </a:rPr>
              <a:t>http://</a:t>
            </a:r>
            <a:r>
              <a:rPr lang="en-US" b="1" dirty="0" smtClean="0">
                <a:hlinkClick r:id="rId5"/>
              </a:rPr>
              <a:t>smoking-room.ru/data/pnp/facts_vinci/854400.jpg</a:t>
            </a:r>
            <a:r>
              <a:rPr lang="ru-RU" b="1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2192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Используемые ресурсы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Picture 10" descr="OWL1A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8712" y="4500570"/>
            <a:ext cx="2295288" cy="211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6507803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24000"/>
            <a:ext cx="8363272" cy="50013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Анатомия человека </a:t>
            </a:r>
            <a:r>
              <a:rPr lang="ru-RU" sz="2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 (от греч. «анатоме» – вскрытие, рассечение) – наука о строении человеческого тела.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Физиология человека </a:t>
            </a:r>
            <a:r>
              <a:rPr lang="ru-RU" sz="2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 (от греч. «</a:t>
            </a:r>
            <a:r>
              <a:rPr lang="ru-RU" sz="28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физис</a:t>
            </a:r>
            <a:r>
              <a:rPr lang="ru-RU" sz="2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» - природа) – наука о функциях человеческого организма и его органов.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Гигиена </a:t>
            </a:r>
            <a:r>
              <a:rPr lang="ru-RU" sz="2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(от греч. «</a:t>
            </a:r>
            <a:r>
              <a:rPr lang="ru-RU" sz="28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гигиенос</a:t>
            </a:r>
            <a:r>
              <a:rPr lang="ru-RU" sz="2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» – здоровый)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-наука, изучающая влияние природной среды, труда и быта на организм человека с целью разработки мероприятий по охране здоровья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2400"/>
            <a:ext cx="7715304" cy="12192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Из всех наук, изучающих организм человека выделим самые главные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4" name="Picture 4" descr="chel1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714356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3347609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 </a:t>
            </a:r>
            <a:r>
              <a:rPr lang="ru-RU" sz="5400" b="1" dirty="0" smtClean="0">
                <a:solidFill>
                  <a:schemeClr val="bg1"/>
                </a:solidFill>
              </a:rPr>
              <a:t>Гиппократ </a:t>
            </a:r>
            <a:r>
              <a:rPr lang="ru-RU" sz="4900" i="1" dirty="0" smtClean="0">
                <a:solidFill>
                  <a:schemeClr val="bg1"/>
                </a:solidFill>
              </a:rPr>
              <a:t>(460-377 до н. э.) </a:t>
            </a:r>
            <a:endParaRPr lang="ru-RU" sz="49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57158" y="1052513"/>
            <a:ext cx="5643602" cy="475297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ЭТО знаменитый </a:t>
            </a:r>
            <a:r>
              <a:rPr lang="ru-RU" sz="2800" b="1" dirty="0">
                <a:solidFill>
                  <a:srgbClr val="002060"/>
                </a:solidFill>
              </a:rPr>
              <a:t>древнегреческий </a:t>
            </a:r>
            <a:r>
              <a:rPr lang="ru-RU" sz="2800" b="1" dirty="0" smtClean="0">
                <a:solidFill>
                  <a:srgbClr val="002060"/>
                </a:solidFill>
              </a:rPr>
              <a:t>врач, вошедший </a:t>
            </a:r>
            <a:r>
              <a:rPr lang="ru-RU" sz="2800" b="1" dirty="0">
                <a:solidFill>
                  <a:srgbClr val="002060"/>
                </a:solidFill>
              </a:rPr>
              <a:t>в </a:t>
            </a:r>
            <a:r>
              <a:rPr lang="ru-RU" sz="2800" b="1" dirty="0" smtClean="0">
                <a:solidFill>
                  <a:srgbClr val="002060"/>
                </a:solidFill>
              </a:rPr>
              <a:t>историю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как «отец медицины</a:t>
            </a:r>
            <a:r>
              <a:rPr lang="ru-RU" sz="2800" b="1" dirty="0" smtClean="0">
                <a:solidFill>
                  <a:srgbClr val="002060"/>
                </a:solidFill>
              </a:rPr>
              <a:t>».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Он сформулировал учение о четырёх типах телосложения и темперамента. В своих работах он обобщил все разрозненные сведения о строении человеческого тела, полученные  его предшественниками.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340767"/>
            <a:ext cx="2502977" cy="36748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965149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1"/>
            <a:ext cx="5616624" cy="4709120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Дал название главному сосуду- «</a:t>
            </a:r>
            <a:r>
              <a:rPr lang="ru-RU" sz="2800" b="1" i="1" dirty="0" smtClean="0">
                <a:solidFill>
                  <a:srgbClr val="002060"/>
                </a:solidFill>
              </a:rPr>
              <a:t>аорта», </a:t>
            </a:r>
            <a:r>
              <a:rPr lang="ru-RU" sz="2800" b="1" dirty="0" smtClean="0">
                <a:solidFill>
                  <a:srgbClr val="002060"/>
                </a:solidFill>
              </a:rPr>
              <a:t>отметил общие черты в строении человека и животный. Аристотель утверждал, что кровь образуется в печени и оттуда поступает к сердцу-источнику чувств, где согревается и по венам оттекает ко всем органам тела.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301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Аристотель</a:t>
            </a:r>
            <a:r>
              <a:rPr lang="ru-RU" sz="4000" b="1" i="1" dirty="0" smtClean="0">
                <a:solidFill>
                  <a:schemeClr val="bg1"/>
                </a:solidFill>
              </a:rPr>
              <a:t>       </a:t>
            </a:r>
            <a:r>
              <a:rPr lang="ru-RU" sz="4000" dirty="0" smtClean="0">
                <a:solidFill>
                  <a:schemeClr val="bg1"/>
                </a:solidFill>
              </a:rPr>
              <a:t>(384-322 до н. э.)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56792"/>
            <a:ext cx="2699792" cy="3462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169841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i="1" dirty="0" smtClean="0">
                <a:solidFill>
                  <a:schemeClr val="bg1"/>
                </a:solidFill>
              </a:rPr>
              <a:t>Клавдий Гален </a:t>
            </a:r>
            <a:r>
              <a:rPr lang="ru-RU" i="1" dirty="0" smtClean="0">
                <a:solidFill>
                  <a:schemeClr val="bg1"/>
                </a:solidFill>
              </a:rPr>
              <a:t>(131-201)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484313"/>
            <a:ext cx="5543550" cy="453707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Он первым заинтересовался функциями органов. Из-за существующего тогда запрета на вскрытие трупов  людей  Гален изучал анатомию человека, вскрывая животных-свиней, собак, овец, обезьян: он был уверен в сходстве строения тел животных и человека.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28800"/>
            <a:ext cx="2455498" cy="29663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790588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chemeClr val="bg1"/>
                </a:solidFill>
              </a:rPr>
              <a:t>Абу Али ибн Сина  </a:t>
            </a:r>
            <a:r>
              <a:rPr lang="ru-RU" sz="2000" dirty="0" smtClean="0">
                <a:solidFill>
                  <a:schemeClr val="bg1"/>
                </a:solidFill>
              </a:rPr>
              <a:t>(</a:t>
            </a:r>
            <a:r>
              <a:rPr lang="ru-RU" sz="2800" dirty="0" smtClean="0">
                <a:solidFill>
                  <a:schemeClr val="bg1"/>
                </a:solidFill>
              </a:rPr>
              <a:t>980-1037)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268413"/>
            <a:ext cx="6804025" cy="447833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Написал энциклопедический труд «Канон врачебной науки» , в котором содержалось много медицинских сведений того времени. Одна из глав этого труда посвящена анатомии человека. В ней дано общее описание строения и функций человеческого тела, приведены сведения о костях, мышцах, сухожилиях, строении зубов, черепа и нервов.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464" y="1988840"/>
            <a:ext cx="2253450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297507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Леонардо да Винчи (1452-1519)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341438"/>
            <a:ext cx="5903913" cy="5516562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Замечательный художник, математик, инженер Леонардо да Винчи изучал пропорции тела, впервые составил классификацию мышц, сделал около 800 точных рисунков костей, мышц, сердца и других органов, научно описал их. Эти рисунки не потеряли познавательного значения и в наши дни.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664" y="2348880"/>
            <a:ext cx="2628800" cy="2268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247459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</a:rPr>
              <a:t>Андреас Везалий   </a:t>
            </a:r>
            <a:r>
              <a:rPr lang="ru-RU" sz="4000" dirty="0" smtClean="0">
                <a:solidFill>
                  <a:schemeClr val="bg1"/>
                </a:solidFill>
              </a:rPr>
              <a:t>(1514-1564)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125538"/>
            <a:ext cx="5929313" cy="573246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 своём труде «О строении человеческого тела» впервые описал систематическую анатомию человека, основанную на собственном опыте вскрывая трупов. Не случайно поэтому А. Везалия называют основоположником современной систематической анатомии. В то время анатомия была под запретом, и А. Везалий вынужден был тайно, с опасностью для жизни добывать трупы, извлекая их ночью из могил на кладбище.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500174"/>
            <a:ext cx="2599715" cy="3240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25076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Ученики и последователи </a:t>
            </a:r>
            <a:br>
              <a:rPr lang="ru-RU" b="1" i="1" dirty="0" smtClean="0">
                <a:solidFill>
                  <a:schemeClr val="bg1"/>
                </a:solidFill>
              </a:rPr>
            </a:br>
            <a:r>
              <a:rPr lang="ru-RU" b="1" i="1" dirty="0" smtClean="0">
                <a:solidFill>
                  <a:schemeClr val="bg1"/>
                </a:solidFill>
              </a:rPr>
              <a:t>А. Везалия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341438"/>
            <a:ext cx="6659563" cy="55165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Г. </a:t>
            </a:r>
            <a:r>
              <a:rPr lang="ru-RU" sz="2400" b="1" dirty="0" err="1" smtClean="0">
                <a:solidFill>
                  <a:srgbClr val="002060"/>
                </a:solidFill>
              </a:rPr>
              <a:t>Фаллопий</a:t>
            </a:r>
            <a:r>
              <a:rPr lang="ru-RU" sz="2400" b="1" dirty="0" smtClean="0">
                <a:solidFill>
                  <a:srgbClr val="002060"/>
                </a:solidFill>
              </a:rPr>
              <a:t>(1523-1562) в «Анатомических наблюдениях» впервые тщательно описал строение многих костей, мышц, органов слуха, зрения.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Б. </a:t>
            </a:r>
            <a:r>
              <a:rPr lang="ru-RU" sz="2400" b="1" dirty="0" err="1" smtClean="0">
                <a:solidFill>
                  <a:srgbClr val="002060"/>
                </a:solidFill>
              </a:rPr>
              <a:t>Евстахий</a:t>
            </a:r>
            <a:r>
              <a:rPr lang="ru-RU" sz="2400" b="1" dirty="0" smtClean="0">
                <a:solidFill>
                  <a:srgbClr val="002060"/>
                </a:solidFill>
              </a:rPr>
              <a:t>(1510-1574) занимался изучением зубов, почек, вен, органа слуха, занимался сравнительной анатомией.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И. </a:t>
            </a:r>
            <a:r>
              <a:rPr lang="ru-RU" sz="2400" b="1" dirty="0" err="1" smtClean="0">
                <a:solidFill>
                  <a:srgbClr val="002060"/>
                </a:solidFill>
              </a:rPr>
              <a:t>Фабриций</a:t>
            </a:r>
            <a:r>
              <a:rPr lang="ru-RU" sz="2400" b="1" dirty="0" smtClean="0">
                <a:solidFill>
                  <a:srgbClr val="002060"/>
                </a:solidFill>
              </a:rPr>
              <a:t>(1534-1619) изучал строение пищевода, гортани, описал венозные клапаны.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482" r="5558"/>
          <a:stretch>
            <a:fillRect/>
          </a:stretch>
        </p:blipFill>
        <p:spPr bwMode="auto">
          <a:xfrm>
            <a:off x="6786578" y="692696"/>
            <a:ext cx="1714512" cy="19492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780928"/>
            <a:ext cx="1223119" cy="16793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484" y="4725144"/>
            <a:ext cx="1714697" cy="17289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1985300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752</Words>
  <Application>Microsoft Office PowerPoint</Application>
  <PresentationFormat>Экран (4:3)</PresentationFormat>
  <Paragraphs>59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История развития знаний о строении и функциях организма человека.</vt:lpstr>
      <vt:lpstr>Из всех наук, изучающих организм человека выделим самые главные</vt:lpstr>
      <vt:lpstr> Гиппократ (460-377 до н. э.) </vt:lpstr>
      <vt:lpstr>Аристотель       (384-322 до н. э.)</vt:lpstr>
      <vt:lpstr>Клавдий Гален (131-201)</vt:lpstr>
      <vt:lpstr>Абу Али ибн Сина  (980-1037)</vt:lpstr>
      <vt:lpstr>Леонардо да Винчи (1452-1519)</vt:lpstr>
      <vt:lpstr>Андреас Везалий   (1514-1564)</vt:lpstr>
      <vt:lpstr>Ученики и последователи  А. Везалия</vt:lpstr>
      <vt:lpstr>Уильям Гарвей      (1578-1657)</vt:lpstr>
      <vt:lpstr>Большой вклад в развитие науки о строении человека внесли первые отечественные учёные:</vt:lpstr>
      <vt:lpstr>Слайд 12</vt:lpstr>
      <vt:lpstr>НИКОЛАЙ ИВАНОВИЧ  ПИРОГОВ (1810-1881)</vt:lpstr>
      <vt:lpstr>Слайд 14</vt:lpstr>
      <vt:lpstr>Используемые ресурсы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знаний о строении и функциях организма человека.</dc:title>
  <dc:creator>админ</dc:creator>
  <cp:lastModifiedBy>админ</cp:lastModifiedBy>
  <cp:revision>1</cp:revision>
  <dcterms:created xsi:type="dcterms:W3CDTF">2014-11-27T17:56:21Z</dcterms:created>
  <dcterms:modified xsi:type="dcterms:W3CDTF">2014-11-27T18:01:18Z</dcterms:modified>
</cp:coreProperties>
</file>