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58" r:id="rId5"/>
    <p:sldId id="259" r:id="rId6"/>
    <p:sldId id="260" r:id="rId7"/>
    <p:sldId id="263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60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AE19AA-2B82-4D3F-B26C-3536206A355A}" type="datetimeFigureOut">
              <a:rPr lang="ru-RU" smtClean="0"/>
              <a:t>26.03.2013</a:t>
            </a:fld>
            <a:endParaRPr lang="ru-RU" dirty="0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D8B60F-1060-4E37-8067-4A1C7B4D2BBE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AE19AA-2B82-4D3F-B26C-3536206A355A}" type="datetimeFigureOut">
              <a:rPr lang="ru-RU" smtClean="0"/>
              <a:t>26.03.2013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D8B60F-1060-4E37-8067-4A1C7B4D2BBE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AE19AA-2B82-4D3F-B26C-3536206A355A}" type="datetimeFigureOut">
              <a:rPr lang="ru-RU" smtClean="0"/>
              <a:t>26.03.2013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D8B60F-1060-4E37-8067-4A1C7B4D2BBE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AE19AA-2B82-4D3F-B26C-3536206A355A}" type="datetimeFigureOut">
              <a:rPr lang="ru-RU" smtClean="0"/>
              <a:t>26.03.2013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D8B60F-1060-4E37-8067-4A1C7B4D2BBE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AE19AA-2B82-4D3F-B26C-3536206A355A}" type="datetimeFigureOut">
              <a:rPr lang="ru-RU" smtClean="0"/>
              <a:t>26.03.2013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D8B60F-1060-4E37-8067-4A1C7B4D2BBE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AE19AA-2B82-4D3F-B26C-3536206A355A}" type="datetimeFigureOut">
              <a:rPr lang="ru-RU" smtClean="0"/>
              <a:t>26.03.2013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D8B60F-1060-4E37-8067-4A1C7B4D2BBE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AE19AA-2B82-4D3F-B26C-3536206A355A}" type="datetimeFigureOut">
              <a:rPr lang="ru-RU" smtClean="0"/>
              <a:t>26.03.2013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D8B60F-1060-4E37-8067-4A1C7B4D2BBE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AE19AA-2B82-4D3F-B26C-3536206A355A}" type="datetimeFigureOut">
              <a:rPr lang="ru-RU" smtClean="0"/>
              <a:t>26.03.2013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D8B60F-1060-4E37-8067-4A1C7B4D2BBE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AE19AA-2B82-4D3F-B26C-3536206A355A}" type="datetimeFigureOut">
              <a:rPr lang="ru-RU" smtClean="0"/>
              <a:t>26.03.2013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D8B60F-1060-4E37-8067-4A1C7B4D2BBE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AE19AA-2B82-4D3F-B26C-3536206A355A}" type="datetimeFigureOut">
              <a:rPr lang="ru-RU" smtClean="0"/>
              <a:t>26.03.2013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D8B60F-1060-4E37-8067-4A1C7B4D2BBE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AE19AA-2B82-4D3F-B26C-3536206A355A}" type="datetimeFigureOut">
              <a:rPr lang="ru-RU" smtClean="0"/>
              <a:t>26.03.2013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D8B60F-1060-4E37-8067-4A1C7B4D2BBE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CEAE19AA-2B82-4D3F-B26C-3536206A355A}" type="datetimeFigureOut">
              <a:rPr lang="ru-RU" smtClean="0"/>
              <a:t>26.03.2013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94D8B60F-1060-4E37-8067-4A1C7B4D2BBE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5" Type="http://schemas.openxmlformats.org/officeDocument/2006/relationships/image" Target="../media/image2.jpe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Relationship Id="rId5" Type="http://schemas.openxmlformats.org/officeDocument/2006/relationships/image" Target="../media/image4.png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132\Desktop\article531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24500" y="4088904"/>
            <a:ext cx="3619500" cy="276909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Художественно – выразительные средства речи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3717032"/>
            <a:ext cx="7459920" cy="2736304"/>
          </a:xfrm>
        </p:spPr>
        <p:txBody>
          <a:bodyPr/>
          <a:lstStyle/>
          <a:p>
            <a:r>
              <a:rPr lang="ru-RU" dirty="0" smtClean="0"/>
              <a:t>Учитель русского языка и литературы МБОУ «СОШ №14» имени А.М.Мамонова</a:t>
            </a:r>
          </a:p>
          <a:p>
            <a:r>
              <a:rPr lang="ru-RU" dirty="0" smtClean="0"/>
              <a:t>Дурных Елена Валериевна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Классификация средств выразительности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635896" y="2132856"/>
            <a:ext cx="2592288" cy="986408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Средства выразительности</a:t>
            </a:r>
            <a:endParaRPr lang="ru-RU" dirty="0"/>
          </a:p>
        </p:txBody>
      </p:sp>
      <p:sp>
        <p:nvSpPr>
          <p:cNvPr id="6" name="Стрелка вниз 5"/>
          <p:cNvSpPr/>
          <p:nvPr/>
        </p:nvSpPr>
        <p:spPr>
          <a:xfrm>
            <a:off x="1907704" y="3212976"/>
            <a:ext cx="2232248" cy="1656184"/>
          </a:xfrm>
          <a:prstGeom prst="downArrow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10800000" scaled="1"/>
            <a:tileRect/>
          </a:gradFill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тропы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5724128" y="3212976"/>
            <a:ext cx="2284832" cy="1512168"/>
          </a:xfrm>
          <a:prstGeom prst="downArrow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5400000" scaled="1"/>
            <a:tileRect/>
          </a:gradFill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фигуры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132\Desktop\article531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24500" y="4088904"/>
            <a:ext cx="3619500" cy="276909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 найти художественно – выразительное средство в речи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Найти слова, использованные в переносном смысле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Пояснить их значение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Классифицировать по разряду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Объяснить, исходя из толкования средства, его принадлежность</a:t>
            </a:r>
            <a:endParaRPr lang="ru-RU" dirty="0"/>
          </a:p>
        </p:txBody>
      </p:sp>
    </p:spTree>
  </p:cSld>
  <p:clrMapOvr>
    <a:masterClrMapping/>
  </p:clrMapOvr>
  <p:transition>
    <p:wipe dir="d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Тропы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Эпитет </a:t>
            </a:r>
          </a:p>
          <a:p>
            <a:r>
              <a:rPr lang="ru-RU" dirty="0" smtClean="0"/>
              <a:t>Матафора</a:t>
            </a:r>
            <a:endParaRPr lang="ru-RU" dirty="0" smtClean="0"/>
          </a:p>
          <a:p>
            <a:r>
              <a:rPr lang="ru-RU" dirty="0" smtClean="0"/>
              <a:t>Метонимия</a:t>
            </a:r>
          </a:p>
          <a:p>
            <a:r>
              <a:rPr lang="ru-RU" dirty="0" smtClean="0"/>
              <a:t>Синекдоха</a:t>
            </a:r>
          </a:p>
          <a:p>
            <a:r>
              <a:rPr lang="ru-RU" dirty="0" smtClean="0"/>
              <a:t>Олицетворение </a:t>
            </a:r>
          </a:p>
          <a:p>
            <a:endParaRPr lang="ru-RU" dirty="0"/>
          </a:p>
        </p:txBody>
      </p:sp>
      <p:pic>
        <p:nvPicPr>
          <p:cNvPr id="2050" name="Picture 2" descr="C:\Users\132\Desktop\article531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24500" y="4088904"/>
            <a:ext cx="3619500" cy="276909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Фигуры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Риторический вопрос</a:t>
            </a:r>
          </a:p>
          <a:p>
            <a:r>
              <a:rPr lang="ru-RU" dirty="0" smtClean="0"/>
              <a:t>Риторическое восклицание</a:t>
            </a:r>
          </a:p>
          <a:p>
            <a:r>
              <a:rPr lang="ru-RU" dirty="0" smtClean="0"/>
              <a:t>Сравнительный оборот</a:t>
            </a:r>
          </a:p>
          <a:p>
            <a:r>
              <a:rPr lang="ru-RU" dirty="0" smtClean="0"/>
              <a:t>Градация</a:t>
            </a:r>
          </a:p>
          <a:p>
            <a:r>
              <a:rPr lang="ru-RU" dirty="0" smtClean="0"/>
              <a:t>Эллипсис</a:t>
            </a:r>
          </a:p>
          <a:p>
            <a:endParaRPr lang="ru-RU" dirty="0"/>
          </a:p>
        </p:txBody>
      </p:sp>
      <p:pic>
        <p:nvPicPr>
          <p:cNvPr id="4" name="~PP1183.WAV">
            <a:hlinkClick r:id="" action="ppaction://media"/>
          </p:cNvPr>
          <p:cNvPicPr>
            <a:picLocks noRot="1" noChangeAspect="1"/>
          </p:cNvPicPr>
          <p:nvPr>
            <a:wavAudioFile r:embed="rId1" name="~PP1183.WAV"/>
          </p:nvPr>
        </p:nvPicPr>
        <p:blipFill>
          <a:blip r:embed="rId4" cstate="print"/>
          <a:stretch>
            <a:fillRect/>
          </a:stretch>
        </p:blipFill>
        <p:spPr>
          <a:xfrm>
            <a:off x="8639175" y="6353175"/>
            <a:ext cx="304800" cy="304800"/>
          </a:xfrm>
          <a:prstGeom prst="rect">
            <a:avLst/>
          </a:prstGeom>
        </p:spPr>
      </p:pic>
      <p:pic>
        <p:nvPicPr>
          <p:cNvPr id="5" name="Picture 2" descr="C:\Users\132\Desktop\article5313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24500" y="4088904"/>
            <a:ext cx="3619500" cy="2769096"/>
          </a:xfrm>
          <a:prstGeom prst="rect">
            <a:avLst/>
          </a:prstGeom>
          <a:noFill/>
        </p:spPr>
      </p:pic>
    </p:spTree>
  </p:cSld>
  <p:clrMapOvr>
    <a:masterClrMapping/>
  </p:clrMapOvr>
  <p:transition advTm="1453">
    <p:wipe dir="d"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132\Desktop\article5313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24500" y="4088904"/>
            <a:ext cx="3619500" cy="276909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Примеры использования в речи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Отговорила роща золотая (С.А.Есенин) Олицетворение, эпитет</a:t>
            </a:r>
          </a:p>
          <a:p>
            <a:r>
              <a:rPr lang="ru-RU" dirty="0" smtClean="0"/>
              <a:t>Пчела из кельи восковой летит за данью полевой (А.С.Пушкин) Метафора</a:t>
            </a:r>
          </a:p>
          <a:p>
            <a:r>
              <a:rPr lang="ru-RU" dirty="0" smtClean="0"/>
              <a:t>Все флаги будут в гости к нам (А.С.Пушкин) Синекдоха</a:t>
            </a:r>
          </a:p>
          <a:p>
            <a:r>
              <a:rPr lang="ru-RU" dirty="0" smtClean="0"/>
              <a:t>Не то на серебре, на золоте едал (А.С.Грибоедов) Метонимия</a:t>
            </a:r>
            <a:endParaRPr lang="ru-RU" dirty="0"/>
          </a:p>
        </p:txBody>
      </p:sp>
      <p:pic>
        <p:nvPicPr>
          <p:cNvPr id="4" name="~PP191.WAV">
            <a:hlinkClick r:id="" action="ppaction://media"/>
          </p:cNvPr>
          <p:cNvPicPr>
            <a:picLocks noRot="1" noChangeAspect="1"/>
          </p:cNvPicPr>
          <p:nvPr>
            <a:wavAudioFile r:embed="rId1" name="~PP191.WAV"/>
          </p:nvPr>
        </p:nvPicPr>
        <p:blipFill>
          <a:blip r:embed="rId5" cstate="print"/>
          <a:stretch>
            <a:fillRect/>
          </a:stretch>
        </p:blipFill>
        <p:spPr>
          <a:xfrm>
            <a:off x="8639175" y="63531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Tm="3038">
    <p:wipe dir="d"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3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2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Какой русский не любит быстрой езды? (Н.В.Гоголь) Риторический вопрос</a:t>
            </a:r>
          </a:p>
          <a:p>
            <a:r>
              <a:rPr lang="ru-RU" dirty="0" smtClean="0"/>
              <a:t>Как прекрасна земля и на ней человек! (С.А.Есенин) Риторическое восклицание</a:t>
            </a:r>
            <a:endParaRPr lang="ru-RU" dirty="0"/>
          </a:p>
        </p:txBody>
      </p:sp>
      <p:pic>
        <p:nvPicPr>
          <p:cNvPr id="4" name="Picture 2" descr="C:\Users\132\Desktop\article531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24500" y="3202732"/>
            <a:ext cx="3619500" cy="365526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132\Desktop\article531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24500" y="4088904"/>
            <a:ext cx="3619500" cy="276909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Задания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Подберите эпитеты к слову цветок Роскошный, ароматный, хрупкий, трогательный, пышный, божественный</a:t>
            </a:r>
          </a:p>
          <a:p>
            <a:r>
              <a:rPr lang="ru-RU" dirty="0" smtClean="0"/>
              <a:t>Замените метафорой слова зима, осень, весна, лето. Белая волшебница, золотая пора листопада, время пробуждения природы, жаркая пора года.</a:t>
            </a:r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 spd="slow">
    <p:wipe dir="d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65</TotalTime>
  <Words>190</Words>
  <Application>Microsoft Office PowerPoint</Application>
  <PresentationFormat>Экран (4:3)</PresentationFormat>
  <Paragraphs>35</Paragraphs>
  <Slides>8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Солнцестояние</vt:lpstr>
      <vt:lpstr>Художественно – выразительные средства речи </vt:lpstr>
      <vt:lpstr>Классификация средств выразительности</vt:lpstr>
      <vt:lpstr>Как найти художественно – выразительное средство в речи</vt:lpstr>
      <vt:lpstr>Тропы</vt:lpstr>
      <vt:lpstr>Фигуры</vt:lpstr>
      <vt:lpstr>Примеры использования в речи</vt:lpstr>
      <vt:lpstr>Слайд 7</vt:lpstr>
      <vt:lpstr>Задания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Художественно – выразительные средства речи</dc:title>
  <dc:creator>132</dc:creator>
  <cp:lastModifiedBy>132</cp:lastModifiedBy>
  <cp:revision>7</cp:revision>
  <dcterms:created xsi:type="dcterms:W3CDTF">2013-03-26T14:07:34Z</dcterms:created>
  <dcterms:modified xsi:type="dcterms:W3CDTF">2013-03-26T15:12:59Z</dcterms:modified>
</cp:coreProperties>
</file>