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7AF6B-1130-4534-8EAA-84A4C5D868CB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A10CD-82C0-4614-9251-8874B33F9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391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B192D9C6-A2A1-42AD-BB6B-EB7E309F3365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5EE962FB-5991-4299-9D82-16726B366216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2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5780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9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46F7AF0A-CA43-4425-AEB7-EAFDB8DF24B2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23340CF2-4150-4C30-BE5F-37E650A274BC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3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6804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680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728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67CAAECB-271B-43AC-BFDB-F61EED47879F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9075C654-2AE9-4E03-95A9-239CC6449ECB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7828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782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0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087335B7-BC64-4371-9A24-7D795089319F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8851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509903ED-67E7-4AF6-AD30-10F29C9F538F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5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8852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8853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862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45F3B89F-435C-4011-BFDF-78BFAF7DF21E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951F90B4-76B4-43B6-B2E7-DDB2F0B8168A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6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63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F6654BC4-C962-4F84-A917-2126EE559302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7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89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7C1AD660-8A24-4B97-9C2B-BE738CBD3D8B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8090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6475" y="508000"/>
            <a:ext cx="4589463" cy="2582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90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3257550"/>
            <a:ext cx="7313613" cy="30892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221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fld id="{FA7008E8-D1B0-437F-968E-2A59DD4F6C88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E14A4393-B6AA-4655-A641-26DB3DC3B735}" type="slidenum">
              <a:rPr lang="ru-RU" alt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8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81924" name="Text Box 2"/>
          <p:cNvSpPr txBox="1">
            <a:spLocks noChangeArrowheads="1"/>
          </p:cNvSpPr>
          <p:nvPr/>
        </p:nvSpPr>
        <p:spPr bwMode="auto">
          <a:xfrm>
            <a:off x="1524000" y="508000"/>
            <a:ext cx="6096000" cy="2584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2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3257550"/>
            <a:ext cx="7313613" cy="3155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Calibri" panose="020F0502020204030204" pitchFamily="34" charset="0"/>
              <a:ea typeface="AR PL KaitiM GB" charset="0"/>
              <a:cs typeface="AR PL KaitiM G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898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8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3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1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85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26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1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6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86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8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53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5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71F3-9126-4578-AF47-DCDB13E6CDF4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1FEF9-158A-4623-893D-5DD0AD6FF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8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355" y="773572"/>
            <a:ext cx="9144000" cy="2387600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Компетентностный</a:t>
            </a:r>
            <a:r>
              <a:rPr lang="ru-RU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 подход в образовании</a:t>
            </a:r>
            <a:endParaRPr lang="ru-RU" b="1" dirty="0">
              <a:solidFill>
                <a:srgbClr val="513E1B"/>
              </a:solidFill>
              <a:latin typeface="Times New Roman" panose="02020603050405020304" pitchFamily="18" charset="0"/>
              <a:ea typeface="AR PL KaitiM GB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6608" y="4111086"/>
            <a:ext cx="10570591" cy="1655762"/>
          </a:xfrm>
        </p:spPr>
        <p:txBody>
          <a:bodyPr>
            <a:noAutofit/>
          </a:bodyPr>
          <a:lstStyle/>
          <a:p>
            <a:pPr marL="4129088" algn="l">
              <a:lnSpc>
                <a:spcPct val="100000"/>
              </a:lnSpc>
              <a:spcBef>
                <a:spcPts val="0"/>
              </a:spcBef>
            </a:pPr>
            <a:r>
              <a:rPr lang="ru-RU" sz="2800" i="1" dirty="0" err="1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Грецкова</a:t>
            </a:r>
            <a:r>
              <a:rPr lang="ru-RU" sz="2800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С</a:t>
            </a:r>
            <a:r>
              <a:rPr lang="ru-RU" sz="2800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ветлана Анатольевна, </a:t>
            </a:r>
          </a:p>
          <a:p>
            <a:pPr marL="4129088" algn="l"/>
            <a:r>
              <a:rPr lang="ru-RU" sz="2800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методист ГЦРДО ГБНОУ «СПб ГДТЮ»</a:t>
            </a:r>
            <a:endParaRPr lang="ru-RU" sz="2800" i="1" dirty="0">
              <a:solidFill>
                <a:srgbClr val="513E1B"/>
              </a:solidFill>
              <a:latin typeface="Times New Roman" panose="02020603050405020304" pitchFamily="18" charset="0"/>
              <a:ea typeface="AR PL KaitiM GB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873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01586" y="509491"/>
            <a:ext cx="7086600" cy="808037"/>
          </a:xfrm>
        </p:spPr>
        <p:txBody>
          <a:bodyPr/>
          <a:lstStyle/>
          <a:p>
            <a:pPr algn="l" eaLnBrk="1" hangingPunct="1"/>
            <a:r>
              <a:rPr lang="ru-RU" sz="3600" dirty="0">
                <a:solidFill>
                  <a:srgbClr val="16165D"/>
                </a:solidFill>
                <a:latin typeface="Times New Roman" panose="02020603050405020304" pitchFamily="18" charset="0"/>
              </a:rPr>
              <a:t>Смысл образования</a:t>
            </a:r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2349500"/>
            <a:ext cx="7608888" cy="3887788"/>
          </a:xfrm>
        </p:spPr>
        <p:txBody>
          <a:bodyPr/>
          <a:lstStyle/>
          <a:p>
            <a:pPr algn="just" eaLnBrk="1" hangingPunct="1"/>
            <a:r>
              <a:rPr lang="ru-RU" smtClean="0">
                <a:latin typeface="Times New Roman" panose="02020603050405020304" pitchFamily="18" charset="0"/>
              </a:rPr>
              <a:t>Развитие у обучаемых способности самостоятельно решать проблемы </a:t>
            </a:r>
            <a:br>
              <a:rPr lang="ru-RU" smtClean="0">
                <a:latin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</a:rPr>
              <a:t>в разных сферах деятельности на основе использования социального опыта, элементом которого является </a:t>
            </a:r>
            <a:br>
              <a:rPr lang="ru-RU" smtClean="0">
                <a:latin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</a:rPr>
              <a:t>и собственный жизненный опыт.</a:t>
            </a:r>
          </a:p>
          <a:p>
            <a:pPr eaLnBrk="1" hangingPunct="1"/>
            <a:endParaRPr lang="ru-RU" smtClean="0"/>
          </a:p>
        </p:txBody>
      </p:sp>
      <p:sp>
        <p:nvSpPr>
          <p:cNvPr id="4" name="Стрелка влево 3">
            <a:hlinkClick r:id="" action="ppaction://noaction"/>
          </p:cNvPr>
          <p:cNvSpPr/>
          <p:nvPr/>
        </p:nvSpPr>
        <p:spPr>
          <a:xfrm>
            <a:off x="1881188" y="6286500"/>
            <a:ext cx="571500" cy="357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16" charset="0"/>
              <a:buNone/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600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>
                <a:solidFill>
                  <a:srgbClr val="16165D"/>
                </a:solidFill>
                <a:latin typeface="Times New Roman" panose="02020603050405020304" pitchFamily="18" charset="0"/>
              </a:rPr>
              <a:t>Содержание образования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6938" y="1981200"/>
            <a:ext cx="7967662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z="3600">
                <a:latin typeface="Times New Roman" panose="02020603050405020304" pitchFamily="18" charset="0"/>
              </a:rPr>
              <a:t>	</a:t>
            </a:r>
            <a:r>
              <a:rPr lang="ru-RU" smtClean="0">
                <a:latin typeface="Times New Roman" panose="02020603050405020304" pitchFamily="18" charset="0"/>
              </a:rPr>
              <a:t>Дидактически   адаптированный социальный   опыт   решения познавательных,  мировоззренческих, нравственных   и   других   проблем.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mtClean="0"/>
          </a:p>
        </p:txBody>
      </p:sp>
      <p:sp>
        <p:nvSpPr>
          <p:cNvPr id="5" name="Стрелка влево 4">
            <a:hlinkClick r:id="" action="ppaction://noaction"/>
          </p:cNvPr>
          <p:cNvSpPr/>
          <p:nvPr/>
        </p:nvSpPr>
        <p:spPr>
          <a:xfrm>
            <a:off x="1881189" y="6072189"/>
            <a:ext cx="642937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16" charset="0"/>
              <a:buNone/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717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dirty="0">
                <a:solidFill>
                  <a:srgbClr val="16165D"/>
                </a:solidFill>
                <a:latin typeface="Times New Roman" panose="02020603050405020304" pitchFamily="18" charset="0"/>
              </a:rPr>
              <a:t>Смысл организации образовательного процесса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25" y="2143125"/>
            <a:ext cx="7543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3600">
                <a:latin typeface="Times New Roman" panose="02020603050405020304" pitchFamily="18" charset="0"/>
              </a:rPr>
              <a:t>	</a:t>
            </a:r>
            <a:r>
              <a:rPr lang="ru-RU" smtClean="0">
                <a:latin typeface="Times New Roman" panose="02020603050405020304" pitchFamily="18" charset="0"/>
              </a:rPr>
              <a:t>Создание условий для формирования </a:t>
            </a:r>
            <a:br>
              <a:rPr lang="ru-RU" smtClean="0">
                <a:latin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</a:rPr>
              <a:t>у обучаемых опыта самостоятельного решения познавательных, коммуникативных, организационных </a:t>
            </a:r>
            <a:br>
              <a:rPr lang="ru-RU" smtClean="0">
                <a:latin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</a:rPr>
              <a:t>и других проблем, составляющих содержание образования.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mtClean="0"/>
          </a:p>
        </p:txBody>
      </p:sp>
      <p:sp>
        <p:nvSpPr>
          <p:cNvPr id="4" name="Стрелка влево 3">
            <a:hlinkClick r:id="" action="ppaction://noaction"/>
          </p:cNvPr>
          <p:cNvSpPr/>
          <p:nvPr/>
        </p:nvSpPr>
        <p:spPr>
          <a:xfrm>
            <a:off x="1881189" y="6072189"/>
            <a:ext cx="642937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16" charset="0"/>
              <a:buNone/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805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6983" y="257471"/>
            <a:ext cx="7791450" cy="14319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>
                <a:solidFill>
                  <a:srgbClr val="16165D"/>
                </a:solidFill>
                <a:latin typeface="Times New Roman" panose="02020603050405020304" pitchFamily="18" charset="0"/>
              </a:rPr>
              <a:t>Оценка образовательных результатов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981201"/>
            <a:ext cx="7543800" cy="21621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z="3600" dirty="0">
                <a:latin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</a:rPr>
              <a:t>основывается на анализе уровней образованности,   достигнутых обучающимися на определенном </a:t>
            </a:r>
            <a:r>
              <a:rPr lang="ru-RU" dirty="0" smtClean="0">
                <a:latin typeface="Times New Roman" panose="02020603050405020304" pitchFamily="18" charset="0"/>
              </a:rPr>
              <a:t>этапе </a:t>
            </a:r>
            <a:r>
              <a:rPr lang="ru-RU" dirty="0" smtClean="0">
                <a:latin typeface="Times New Roman" panose="02020603050405020304" pitchFamily="18" charset="0"/>
              </a:rPr>
              <a:t>обучения.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829323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Основной результат образования </a:t>
            </a:r>
            <a:r>
              <a:rPr lang="ru-RU" sz="3600" i="1" dirty="0">
                <a:solidFill>
                  <a:srgbClr val="16165D"/>
                </a:solidFill>
                <a:latin typeface="Times New Roman" panose="02020603050405020304" pitchFamily="18" charset="0"/>
              </a:rPr>
              <a:t>-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z="3600">
                <a:latin typeface="Times New Roman" panose="02020603050405020304" pitchFamily="18" charset="0"/>
              </a:rPr>
              <a:t>	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ru-RU" sz="3600">
                <a:latin typeface="Times New Roman" panose="02020603050405020304" pitchFamily="18" charset="0"/>
              </a:rPr>
              <a:t>	 набор ключевых компетентностей в  различных сферах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448100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Характерные признаки ключевых компетентностей</a:t>
            </a:r>
          </a:p>
        </p:txBody>
      </p:sp>
      <p:sp>
        <p:nvSpPr>
          <p:cNvPr id="41987" name="Прямоугольник 3"/>
          <p:cNvSpPr>
            <a:spLocks noChangeArrowheads="1"/>
          </p:cNvSpPr>
          <p:nvPr/>
        </p:nvSpPr>
        <p:spPr bwMode="auto">
          <a:xfrm>
            <a:off x="2524126" y="2071689"/>
            <a:ext cx="7929563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Многофункциональность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Надпредметность и междисциплинарность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Требование значительного интеллектуального </a:t>
            </a:r>
            <a:b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развития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Ориентированность на будущее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Изменчивость</a:t>
            </a:r>
          </a:p>
        </p:txBody>
      </p:sp>
    </p:spTree>
    <p:extLst>
      <p:ext uri="{BB962C8B-B14F-4D97-AF65-F5344CB8AC3E}">
        <p14:creationId xmlns:p14="http://schemas.microsoft.com/office/powerpoint/2010/main" val="2007374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3359150" y="1989138"/>
            <a:ext cx="6553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2625726" y="466179"/>
            <a:ext cx="7215187" cy="107721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Структура ключевых компетентностей</a:t>
            </a:r>
          </a:p>
        </p:txBody>
      </p:sp>
      <p:sp>
        <p:nvSpPr>
          <p:cNvPr id="43012" name="Text Box 14"/>
          <p:cNvSpPr txBox="1">
            <a:spLocks noChangeArrowheads="1"/>
          </p:cNvSpPr>
          <p:nvPr/>
        </p:nvSpPr>
        <p:spPr bwMode="auto">
          <a:xfrm>
            <a:off x="4008439" y="1989139"/>
            <a:ext cx="5832475" cy="708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Компетентность в сфере самостоятельной познавательной деятельности</a:t>
            </a:r>
          </a:p>
        </p:txBody>
      </p:sp>
      <p:sp>
        <p:nvSpPr>
          <p:cNvPr id="43013" name="Text Box 15"/>
          <p:cNvSpPr txBox="1">
            <a:spLocks noChangeArrowheads="1"/>
          </p:cNvSpPr>
          <p:nvPr/>
        </p:nvSpPr>
        <p:spPr bwMode="auto">
          <a:xfrm>
            <a:off x="4024314" y="3214688"/>
            <a:ext cx="5832475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сфере гражданско-общественной деятельности</a:t>
            </a:r>
          </a:p>
        </p:txBody>
      </p:sp>
      <p:sp>
        <p:nvSpPr>
          <p:cNvPr id="43014" name="Text Box 16"/>
          <p:cNvSpPr txBox="1">
            <a:spLocks noChangeArrowheads="1"/>
          </p:cNvSpPr>
          <p:nvPr/>
        </p:nvSpPr>
        <p:spPr bwMode="auto">
          <a:xfrm>
            <a:off x="4008439" y="4365625"/>
            <a:ext cx="5832475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сфере социально-трудовой деятельности</a:t>
            </a:r>
          </a:p>
        </p:txBody>
      </p:sp>
      <p:sp>
        <p:nvSpPr>
          <p:cNvPr id="43015" name="Text Box 17"/>
          <p:cNvSpPr txBox="1">
            <a:spLocks noChangeArrowheads="1"/>
          </p:cNvSpPr>
          <p:nvPr/>
        </p:nvSpPr>
        <p:spPr bwMode="auto">
          <a:xfrm>
            <a:off x="4008438" y="5084763"/>
            <a:ext cx="587375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бытовой сфере</a:t>
            </a:r>
          </a:p>
        </p:txBody>
      </p:sp>
      <p:sp>
        <p:nvSpPr>
          <p:cNvPr id="43016" name="Text Box 18"/>
          <p:cNvSpPr txBox="1">
            <a:spLocks noChangeArrowheads="1"/>
          </p:cNvSpPr>
          <p:nvPr/>
        </p:nvSpPr>
        <p:spPr bwMode="auto">
          <a:xfrm>
            <a:off x="3935413" y="5876925"/>
            <a:ext cx="59055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сфере культурно-досуговой деятельности</a:t>
            </a:r>
          </a:p>
        </p:txBody>
      </p:sp>
      <p:sp>
        <p:nvSpPr>
          <p:cNvPr id="14345" name="Line 19"/>
          <p:cNvSpPr>
            <a:spLocks noChangeShapeType="1"/>
          </p:cNvSpPr>
          <p:nvPr/>
        </p:nvSpPr>
        <p:spPr bwMode="auto">
          <a:xfrm>
            <a:off x="3575050" y="1557339"/>
            <a:ext cx="0" cy="45354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43018" name="Line 20"/>
          <p:cNvSpPr>
            <a:spLocks noChangeShapeType="1"/>
          </p:cNvSpPr>
          <p:nvPr/>
        </p:nvSpPr>
        <p:spPr bwMode="auto">
          <a:xfrm>
            <a:off x="3575050" y="234950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9" name="Line 21"/>
          <p:cNvSpPr>
            <a:spLocks noChangeShapeType="1"/>
          </p:cNvSpPr>
          <p:nvPr/>
        </p:nvSpPr>
        <p:spPr bwMode="auto">
          <a:xfrm>
            <a:off x="3595689" y="3429000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0" name="Line 22"/>
          <p:cNvSpPr>
            <a:spLocks noChangeShapeType="1"/>
          </p:cNvSpPr>
          <p:nvPr/>
        </p:nvSpPr>
        <p:spPr bwMode="auto">
          <a:xfrm>
            <a:off x="3575050" y="4581525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1" name="Line 23"/>
          <p:cNvSpPr>
            <a:spLocks noChangeShapeType="1"/>
          </p:cNvSpPr>
          <p:nvPr/>
        </p:nvSpPr>
        <p:spPr bwMode="auto">
          <a:xfrm>
            <a:off x="3575050" y="530066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2" name="Line 24"/>
          <p:cNvSpPr>
            <a:spLocks noChangeShapeType="1"/>
          </p:cNvSpPr>
          <p:nvPr/>
        </p:nvSpPr>
        <p:spPr bwMode="auto">
          <a:xfrm>
            <a:off x="3575051" y="609282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3257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91499" y="671218"/>
            <a:ext cx="2677913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Компетенция</a:t>
            </a:r>
          </a:p>
        </p:txBody>
      </p:sp>
      <p:sp>
        <p:nvSpPr>
          <p:cNvPr id="44035" name="Прямоугольник 8"/>
          <p:cNvSpPr>
            <a:spLocks noChangeArrowheads="1"/>
          </p:cNvSpPr>
          <p:nvPr/>
        </p:nvSpPr>
        <p:spPr bwMode="auto">
          <a:xfrm>
            <a:off x="2809876" y="2214564"/>
            <a:ext cx="6786563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Круг полномочий какого-либо </a:t>
            </a:r>
            <a:b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учреждения, либо лица</a:t>
            </a:r>
          </a:p>
          <a:p>
            <a:pPr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Круг вопросов, в которых данное лицо </a:t>
            </a:r>
            <a:b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обладает определенным познанием, </a:t>
            </a:r>
            <a:b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либо опытом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7392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453448" y="571500"/>
            <a:ext cx="68725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Профессиональная компетентность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2024064" y="1963739"/>
            <a:ext cx="77866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Совокупность профессиональных знаний, а также 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владение  способами выполнения деятельности.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Зеер Э.Ф.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Интегративное многофакторное состояние человека,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обеспечивающее качество профессиональной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деятельности и коэволюционное взаимодействие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с миром.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Романов С.П.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05023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491154" y="562074"/>
            <a:ext cx="6359883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Педагогическая  компетентность</a:t>
            </a:r>
          </a:p>
        </p:txBody>
      </p:sp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2452689" y="1928814"/>
            <a:ext cx="77866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Способность решать профессиональные проблемы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и типичные профессиональные задачи, возникающие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в реальных областях профессиональной деятельности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с использованием знаний, профессионального 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и жизненного опыта, ценностей и наклонностей.</a:t>
            </a: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</a:t>
            </a:r>
            <a:b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 i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                                Коллектив РГПУ им. А.И.Герцена</a:t>
            </a:r>
          </a:p>
        </p:txBody>
      </p:sp>
    </p:spTree>
    <p:extLst>
      <p:ext uri="{BB962C8B-B14F-4D97-AF65-F5344CB8AC3E}">
        <p14:creationId xmlns:p14="http://schemas.microsoft.com/office/powerpoint/2010/main" val="35618044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981200" y="274638"/>
            <a:ext cx="8229600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3200" b="1" dirty="0" smtClean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бразование в контексте </a:t>
            </a:r>
            <a:r>
              <a:rPr lang="ru-RU" altLang="ru-RU" sz="3200" b="1" dirty="0" err="1" smtClean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сферного</a:t>
            </a:r>
            <a:r>
              <a:rPr lang="ru-RU" altLang="ru-RU" sz="3200" b="1" dirty="0" smtClean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endParaRPr lang="ru-RU" altLang="ru-RU" sz="3200" b="1" dirty="0">
              <a:solidFill>
                <a:srgbClr val="513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675" name="Group 2"/>
          <p:cNvGrpSpPr>
            <a:grpSpLocks/>
          </p:cNvGrpSpPr>
          <p:nvPr/>
        </p:nvGrpSpPr>
        <p:grpSpPr bwMode="auto">
          <a:xfrm>
            <a:off x="1631951" y="1628776"/>
            <a:ext cx="9140825" cy="6727825"/>
            <a:chOff x="68" y="1026"/>
            <a:chExt cx="5758" cy="4238"/>
          </a:xfrm>
        </p:grpSpPr>
        <p:sp>
          <p:nvSpPr>
            <p:cNvPr id="28676" name="Rectangle 3"/>
            <p:cNvSpPr>
              <a:spLocks noChangeArrowheads="1"/>
            </p:cNvSpPr>
            <p:nvPr/>
          </p:nvSpPr>
          <p:spPr bwMode="auto">
            <a:xfrm>
              <a:off x="68" y="1026"/>
              <a:ext cx="5758" cy="4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7" name="Oval 4"/>
            <p:cNvSpPr>
              <a:spLocks noChangeArrowheads="1"/>
            </p:cNvSpPr>
            <p:nvPr/>
          </p:nvSpPr>
          <p:spPr bwMode="auto">
            <a:xfrm>
              <a:off x="68" y="1769"/>
              <a:ext cx="2481" cy="1190"/>
            </a:xfrm>
            <a:prstGeom prst="ellipse">
              <a:avLst/>
            </a:prstGeom>
            <a:solidFill>
              <a:srgbClr val="F7B6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181" y="2289"/>
              <a:ext cx="1806" cy="297"/>
            </a:xfrm>
            <a:prstGeom prst="rect">
              <a:avLst/>
            </a:prstGeom>
            <a:solidFill>
              <a:srgbClr val="F7B615"/>
            </a:solidFill>
            <a:ln w="9360">
              <a:solidFill>
                <a:srgbClr val="F7B61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000">
                  <a:solidFill>
                    <a:srgbClr val="FFFFFF"/>
                  </a:solidFill>
                  <a:latin typeface="Times New Roman" panose="02020603050405020304" pitchFamily="18" charset="0"/>
                </a:rPr>
                <a:t>ВОСПИТАНИЕ</a:t>
              </a:r>
            </a:p>
          </p:txBody>
        </p:sp>
        <p:sp>
          <p:nvSpPr>
            <p:cNvPr id="28679" name="Oval 6"/>
            <p:cNvSpPr>
              <a:spLocks noChangeArrowheads="1"/>
            </p:cNvSpPr>
            <p:nvPr/>
          </p:nvSpPr>
          <p:spPr bwMode="auto">
            <a:xfrm>
              <a:off x="2439" y="1621"/>
              <a:ext cx="3273" cy="1190"/>
            </a:xfrm>
            <a:prstGeom prst="ellipse">
              <a:avLst/>
            </a:prstGeom>
            <a:solidFill>
              <a:srgbClr val="DD80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3568" y="2067"/>
              <a:ext cx="2031" cy="296"/>
            </a:xfrm>
            <a:prstGeom prst="rect">
              <a:avLst/>
            </a:prstGeom>
            <a:solidFill>
              <a:srgbClr val="DD8047"/>
            </a:solidFill>
            <a:ln w="9360">
              <a:solidFill>
                <a:srgbClr val="DD804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000">
                  <a:solidFill>
                    <a:srgbClr val="FFFFFF"/>
                  </a:solidFill>
                  <a:latin typeface="Times New Roman" panose="02020603050405020304" pitchFamily="18" charset="0"/>
                </a:rPr>
                <a:t>СОЦИАЛИЗАЦИЯ</a:t>
              </a:r>
            </a:p>
            <a:p>
              <a:pPr algn="ctr">
                <a:buClrTx/>
                <a:buFontTx/>
                <a:buNone/>
              </a:pPr>
              <a:endParaRPr lang="ru-RU" altLang="ru-RU" sz="2000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8681" name="Oval 8"/>
            <p:cNvSpPr>
              <a:spLocks noChangeArrowheads="1"/>
            </p:cNvSpPr>
            <p:nvPr/>
          </p:nvSpPr>
          <p:spPr bwMode="auto">
            <a:xfrm>
              <a:off x="1649" y="2216"/>
              <a:ext cx="2481" cy="1190"/>
            </a:xfrm>
            <a:prstGeom prst="ellipse">
              <a:avLst/>
            </a:prstGeom>
            <a:solidFill>
              <a:srgbClr val="3399FF"/>
            </a:solidFill>
            <a:ln w="936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2" name="Text Box 9"/>
            <p:cNvSpPr txBox="1">
              <a:spLocks noChangeArrowheads="1"/>
            </p:cNvSpPr>
            <p:nvPr/>
          </p:nvSpPr>
          <p:spPr bwMode="auto">
            <a:xfrm>
              <a:off x="1874" y="2663"/>
              <a:ext cx="2031" cy="295"/>
            </a:xfrm>
            <a:prstGeom prst="rect">
              <a:avLst/>
            </a:prstGeom>
            <a:solidFill>
              <a:srgbClr val="3399FF"/>
            </a:solidFill>
            <a:ln w="936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000">
                  <a:solidFill>
                    <a:srgbClr val="FFFFFF"/>
                  </a:solidFill>
                  <a:latin typeface="Times New Roman" panose="02020603050405020304" pitchFamily="18" charset="0"/>
                </a:rPr>
                <a:t>РАЗВИТИЕ</a:t>
              </a:r>
            </a:p>
          </p:txBody>
        </p:sp>
        <p:sp>
          <p:nvSpPr>
            <p:cNvPr id="28683" name="Oval 10"/>
            <p:cNvSpPr>
              <a:spLocks noChangeArrowheads="1"/>
            </p:cNvSpPr>
            <p:nvPr/>
          </p:nvSpPr>
          <p:spPr bwMode="auto">
            <a:xfrm>
              <a:off x="1310" y="1249"/>
              <a:ext cx="2481" cy="119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4" name="Text Box 11"/>
            <p:cNvSpPr txBox="1">
              <a:spLocks noChangeArrowheads="1"/>
            </p:cNvSpPr>
            <p:nvPr/>
          </p:nvSpPr>
          <p:spPr bwMode="auto">
            <a:xfrm>
              <a:off x="1535" y="1695"/>
              <a:ext cx="2144" cy="296"/>
            </a:xfrm>
            <a:prstGeom prst="rect">
              <a:avLst/>
            </a:prstGeom>
            <a:solidFill>
              <a:srgbClr val="0000FF"/>
            </a:solidFill>
            <a:ln w="936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AR PL KaitiM GB" charset="0"/>
                  <a:cs typeface="AR PL KaitiM GB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000">
                  <a:solidFill>
                    <a:srgbClr val="FFFFFF"/>
                  </a:solidFill>
                  <a:latin typeface="Times New Roman" panose="02020603050405020304" pitchFamily="18" charset="0"/>
                </a:rPr>
                <a:t>ОБУЧЕНИЕ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08731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Составляющие    педагогической компетентности </a:t>
            </a:r>
          </a:p>
        </p:txBody>
      </p:sp>
      <p:sp>
        <p:nvSpPr>
          <p:cNvPr id="47107" name="Прямоугольник 3"/>
          <p:cNvSpPr>
            <a:spLocks noChangeArrowheads="1"/>
          </p:cNvSpPr>
          <p:nvPr/>
        </p:nvSpPr>
        <p:spPr bwMode="auto">
          <a:xfrm>
            <a:off x="2667000" y="2143126"/>
            <a:ext cx="74295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специальная компетентность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(по преподаваемому предмету)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психолого-педагогическая компетентность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методическая компетентность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культурно-ориентированная </a:t>
            </a:r>
            <a:b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компетентность </a:t>
            </a:r>
          </a:p>
        </p:txBody>
      </p:sp>
    </p:spTree>
    <p:extLst>
      <p:ext uri="{BB962C8B-B14F-4D97-AF65-F5344CB8AC3E}">
        <p14:creationId xmlns:p14="http://schemas.microsoft.com/office/powerpoint/2010/main" val="20992951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4090" y="84842"/>
            <a:ext cx="9367052" cy="1916113"/>
          </a:xfrm>
        </p:spPr>
        <p:txBody>
          <a:bodyPr/>
          <a:lstStyle/>
          <a:p>
            <a:pPr eaLnBrk="1" hangingPunct="1"/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Группы профессиональных задач педагога ДО</a:t>
            </a:r>
            <a:r>
              <a:rPr lang="ru-RU" dirty="0" smtClean="0">
                <a:latin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8131" name="Прямоугольник 4"/>
          <p:cNvSpPr>
            <a:spLocks noChangeArrowheads="1"/>
          </p:cNvSpPr>
          <p:nvPr/>
        </p:nvSpPr>
        <p:spPr bwMode="auto">
          <a:xfrm>
            <a:off x="2524126" y="1571626"/>
            <a:ext cx="79295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Видеть ребенка в образовательном процессе.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Строить образовательный процесс в системе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дополнительного образования, направленный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на достижение целей конкретной ступени образования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и приобщение ребенка к гуманистическим ценностям, 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опыту созидания.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Устанавливать взаимодействие с другими субъектами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образовательного процесса, партнерами УДОД.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Создавать в учебно-воспитательных целях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образовательную среду и использовать ее возможности.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Проектировать и осуществлять профессиональное </a:t>
            </a:r>
            <a:b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самообразование.</a:t>
            </a:r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4071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_s1048"/>
          <p:cNvSpPr>
            <a:spLocks noChangeArrowheads="1"/>
          </p:cNvSpPr>
          <p:nvPr/>
        </p:nvSpPr>
        <p:spPr bwMode="auto">
          <a:xfrm>
            <a:off x="3238501" y="714375"/>
            <a:ext cx="1406525" cy="1265238"/>
          </a:xfrm>
          <a:prstGeom prst="ellipse">
            <a:avLst/>
          </a:prstGeom>
          <a:gradFill rotWithShape="1">
            <a:gsLst>
              <a:gs pos="0">
                <a:srgbClr val="336666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336666"/>
            </a:extrusionClr>
            <a:contourClr>
              <a:srgbClr val="336666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Методическая деятельность </a:t>
            </a:r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55" name="_s1050"/>
          <p:cNvSpPr>
            <a:spLocks noChangeArrowheads="1"/>
          </p:cNvSpPr>
          <p:nvPr/>
        </p:nvSpPr>
        <p:spPr bwMode="auto">
          <a:xfrm>
            <a:off x="2595563" y="2143126"/>
            <a:ext cx="1549400" cy="1406525"/>
          </a:xfrm>
          <a:prstGeom prst="ellipse">
            <a:avLst/>
          </a:prstGeom>
          <a:gradFill rotWithShape="1">
            <a:gsLst>
              <a:gs pos="0">
                <a:srgbClr val="CCCC99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CCCC99"/>
            </a:extrusionClr>
            <a:contourClr>
              <a:srgbClr val="CCCC99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Внешкольная деятельность 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56" name="_s1052"/>
          <p:cNvSpPr>
            <a:spLocks noChangeArrowheads="1"/>
          </p:cNvSpPr>
          <p:nvPr/>
        </p:nvSpPr>
        <p:spPr bwMode="auto">
          <a:xfrm>
            <a:off x="3024189" y="3643313"/>
            <a:ext cx="1620837" cy="1428750"/>
          </a:xfrm>
          <a:prstGeom prst="ellipse">
            <a:avLst/>
          </a:pr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97CDCC"/>
            </a:extrusionClr>
            <a:contourClr>
              <a:srgbClr val="97CDCC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Научно-исследовательская деятельность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57" name="_s1054"/>
          <p:cNvSpPr>
            <a:spLocks noChangeArrowheads="1"/>
          </p:cNvSpPr>
          <p:nvPr/>
        </p:nvSpPr>
        <p:spPr bwMode="auto">
          <a:xfrm>
            <a:off x="4953000" y="3929063"/>
            <a:ext cx="1500188" cy="1357312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99CC00"/>
            </a:extrusionClr>
            <a:contourClr>
              <a:srgbClr val="99CC00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Управленческая деятельность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58" name="_s1056"/>
          <p:cNvSpPr>
            <a:spLocks noChangeArrowheads="1"/>
          </p:cNvSpPr>
          <p:nvPr/>
        </p:nvSpPr>
        <p:spPr bwMode="auto">
          <a:xfrm>
            <a:off x="6810375" y="3714751"/>
            <a:ext cx="1500188" cy="1357313"/>
          </a:xfrm>
          <a:prstGeom prst="ellipse">
            <a:avLst/>
          </a:pr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97CDCC"/>
            </a:extrusionClr>
            <a:contourClr>
              <a:srgbClr val="97CDCC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Организаторская деятельность 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59" name="_s1058"/>
          <p:cNvSpPr>
            <a:spLocks noChangeArrowheads="1"/>
          </p:cNvSpPr>
          <p:nvPr/>
        </p:nvSpPr>
        <p:spPr bwMode="auto">
          <a:xfrm>
            <a:off x="7239001" y="2286000"/>
            <a:ext cx="1643063" cy="1263650"/>
          </a:xfrm>
          <a:prstGeom prst="ellipse">
            <a:avLst/>
          </a:prstGeom>
          <a:gradFill rotWithShape="1">
            <a:gsLst>
              <a:gs pos="0">
                <a:srgbClr val="CCCC99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CCCC99"/>
            </a:extrusionClr>
            <a:contourClr>
              <a:srgbClr val="CCCC99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Самообразование 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60" name="_s1060"/>
          <p:cNvSpPr>
            <a:spLocks noChangeArrowheads="1"/>
          </p:cNvSpPr>
          <p:nvPr/>
        </p:nvSpPr>
        <p:spPr bwMode="auto">
          <a:xfrm>
            <a:off x="6738938" y="642939"/>
            <a:ext cx="1428750" cy="1265237"/>
          </a:xfrm>
          <a:prstGeom prst="ellipse">
            <a:avLst/>
          </a:prstGeom>
          <a:gradFill rotWithShape="1">
            <a:gsLst>
              <a:gs pos="0">
                <a:srgbClr val="336666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336666"/>
            </a:extrusionClr>
            <a:contourClr>
              <a:srgbClr val="336666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Воспитательная деятельность</a:t>
            </a:r>
            <a:endParaRPr lang="ru-RU" altLang="ru-RU" sz="18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61" name="_s1062"/>
          <p:cNvSpPr>
            <a:spLocks noChangeArrowheads="1"/>
          </p:cNvSpPr>
          <p:nvPr/>
        </p:nvSpPr>
        <p:spPr bwMode="auto">
          <a:xfrm>
            <a:off x="4810125" y="285751"/>
            <a:ext cx="1714500" cy="1357313"/>
          </a:xfrm>
          <a:prstGeom prst="ellipse">
            <a:avLst/>
          </a:prstGeom>
          <a:gradFill rotWithShape="1">
            <a:gsLst>
              <a:gs pos="0">
                <a:srgbClr val="D6E0E0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D6E0E0"/>
            </a:extrusionClr>
            <a:contourClr>
              <a:srgbClr val="D6E0E0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endParaRPr lang="ru-RU" altLang="ru-RU" sz="11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Преподавательская деятельность</a:t>
            </a:r>
            <a:endParaRPr lang="ru-RU" altLang="ru-RU" sz="1100" b="1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9162" name="_s1063"/>
          <p:cNvSpPr>
            <a:spLocks noChangeArrowheads="1"/>
          </p:cNvSpPr>
          <p:nvPr/>
        </p:nvSpPr>
        <p:spPr bwMode="auto">
          <a:xfrm>
            <a:off x="4953000" y="2143125"/>
            <a:ext cx="1428750" cy="1265238"/>
          </a:xfrm>
          <a:prstGeom prst="ellipse">
            <a:avLst/>
          </a:pr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z="1000" extrusionH="174000" prstMaterial="legacyMatte">
            <a:bevelT w="13500" h="13500" prst="angle"/>
            <a:bevelB w="13500" h="13500" prst="angle"/>
            <a:extrusionClr>
              <a:srgbClr val="97CDCC"/>
            </a:extrusionClr>
            <a:contourClr>
              <a:srgbClr val="97CDCC"/>
            </a:contourClr>
          </a:sp3d>
        </p:spPr>
        <p:txBody>
          <a:bodyPr lIns="0" tIns="0" rIns="0" bIns="0" anchor="ctr">
            <a:flatTx/>
          </a:bodyPr>
          <a:lstStyle>
            <a:lvl1pPr>
              <a:spcBef>
                <a:spcPts val="575"/>
              </a:spcBef>
              <a:defRPr sz="26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1pPr>
            <a:lvl2pPr>
              <a:spcBef>
                <a:spcPts val="375"/>
              </a:spcBef>
              <a:defRPr sz="24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2pPr>
            <a:lvl3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3pPr>
            <a:lvl4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4pPr>
            <a:lvl5pPr>
              <a:spcBef>
                <a:spcPts val="375"/>
              </a:spcBef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mbria" panose="02040503050406030204" pitchFamily="18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Педагогическая</a:t>
            </a: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altLang="ru-RU" sz="1100" b="1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деятельность </a:t>
            </a:r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14" name="Прямая соединительная линия 13"/>
          <p:cNvCxnSpPr>
            <a:stCxn id="49162" idx="0"/>
          </p:cNvCxnSpPr>
          <p:nvPr/>
        </p:nvCxnSpPr>
        <p:spPr>
          <a:xfrm rot="5400000" flipH="1" flipV="1">
            <a:off x="5416551" y="1892301"/>
            <a:ext cx="500062" cy="158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9162" idx="7"/>
            <a:endCxn id="49160" idx="3"/>
          </p:cNvCxnSpPr>
          <p:nvPr/>
        </p:nvCxnSpPr>
        <p:spPr>
          <a:xfrm rot="5400000" flipH="1" flipV="1">
            <a:off x="6257132" y="1637507"/>
            <a:ext cx="606425" cy="7762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381751" y="2857500"/>
            <a:ext cx="785813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167188" y="2857500"/>
            <a:ext cx="78581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4390232" y="3063082"/>
            <a:ext cx="604838" cy="7651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167438" y="3214689"/>
            <a:ext cx="857250" cy="64293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381500" y="1785938"/>
            <a:ext cx="693738" cy="5715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5418138" y="3606800"/>
            <a:ext cx="50006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2524126" y="5473700"/>
            <a:ext cx="7358063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Схема педагогической деятельности </a:t>
            </a:r>
            <a:r>
              <a:rPr lang="ru-RU" sz="2800" b="1" dirty="0">
                <a:solidFill>
                  <a:srgbClr val="16165D"/>
                </a:solidFill>
                <a:latin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16165D"/>
                </a:solidFill>
                <a:latin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(по Добрецовой Н.В.)</a:t>
            </a:r>
            <a:br>
              <a:rPr lang="ru-RU" sz="2400" b="1" i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513E1B"/>
              </a:solidFill>
              <a:latin typeface="Times New Roman" panose="02020603050405020304" pitchFamily="18" charset="0"/>
              <a:ea typeface="AR PL KaitiM GB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470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474" y="260350"/>
            <a:ext cx="11453567" cy="11557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Основные функции педагога дополнительного образования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1088" y="2060576"/>
            <a:ext cx="7770812" cy="4570413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Информационная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Развивающая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Ориентационная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Воспитывающая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Мобилизационная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Конструктивная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Коммуникативная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Организаторская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ru-RU">
                <a:latin typeface="Times New Roman" panose="02020603050405020304" pitchFamily="18" charset="0"/>
              </a:rPr>
              <a:t>Исследовательская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Char char="n"/>
            </a:pPr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779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2941180" y="138908"/>
            <a:ext cx="71866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4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тенденции и социокультурные   факторы, влияющие на изменение понимания сущности деятельности педагога </a:t>
            </a: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595563" y="6286501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1200">
                <a:solidFill>
                  <a:srgbClr val="898989"/>
                </a:solidFill>
                <a:latin typeface="Calibri" panose="020F0502020204030204" pitchFamily="34" charset="0"/>
              </a:rPr>
              <a:t>   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4648200" y="6356351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AFB9C06A-58B6-458A-A9CD-09BF4D115739}" type="slidenum">
              <a:rPr lang="ru-RU" altLang="ru-RU" sz="1200">
                <a:solidFill>
                  <a:srgbClr val="898989"/>
                </a:solidFill>
                <a:latin typeface="Calibri" panose="020F0502020204030204" pitchFamily="34" charset="0"/>
              </a:rPr>
              <a:pPr algn="r">
                <a:buClrTx/>
                <a:buFontTx/>
                <a:buNone/>
              </a:pPr>
              <a:t>3</a:t>
            </a:fld>
            <a:endParaRPr lang="ru-RU" altLang="ru-RU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grpSp>
        <p:nvGrpSpPr>
          <p:cNvPr id="29702" name="Group 5"/>
          <p:cNvGrpSpPr>
            <a:grpSpLocks/>
          </p:cNvGrpSpPr>
          <p:nvPr/>
        </p:nvGrpSpPr>
        <p:grpSpPr bwMode="auto">
          <a:xfrm>
            <a:off x="1524000" y="1"/>
            <a:ext cx="1068388" cy="6854825"/>
            <a:chOff x="0" y="0"/>
            <a:chExt cx="673" cy="4318"/>
          </a:xfrm>
        </p:grpSpPr>
        <p:pic>
          <p:nvPicPr>
            <p:cNvPr id="2970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59"/>
              <a:ext cx="673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970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5"/>
              <a:ext cx="658" cy="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970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60"/>
              <a:ext cx="673" cy="1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970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6" cy="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9708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76"/>
              <a:ext cx="673" cy="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9709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89"/>
              <a:ext cx="673" cy="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9703" name="Rectangle 12"/>
          <p:cNvSpPr>
            <a:spLocks noChangeArrowheads="1"/>
          </p:cNvSpPr>
          <p:nvPr/>
        </p:nvSpPr>
        <p:spPr bwMode="auto">
          <a:xfrm>
            <a:off x="3174936" y="2025762"/>
            <a:ext cx="7561263" cy="4295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информатизация жизни общества (необходимость самостоятельной работы с разнообразной информацией)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становление открытого общества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становление нового культурного типа личности (активность, самостоятельность , способность принимать решения и оценивать моральное значение действий и выбора)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профессионализация в течение всей жизни (непрерывное образование) </a:t>
            </a:r>
          </a:p>
        </p:txBody>
      </p:sp>
    </p:spTree>
    <p:extLst>
      <p:ext uri="{BB962C8B-B14F-4D97-AF65-F5344CB8AC3E}">
        <p14:creationId xmlns:p14="http://schemas.microsoft.com/office/powerpoint/2010/main" val="1872637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962319" y="550193"/>
            <a:ext cx="9831371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иерархическая система целей образования 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1507616" y="2122947"/>
            <a:ext cx="8740775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8138"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ru-RU" altLang="ru-RU" sz="3200" dirty="0">
                <a:solidFill>
                  <a:srgbClr val="513E1B"/>
                </a:solidFill>
                <a:latin typeface="Calibri" panose="020F0502020204030204" pitchFamily="34" charset="0"/>
              </a:rPr>
              <a:t> -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личностных качеств, имеющих приоритетное значение для развития способности к самостоятельному решению проблем и обеспечения, тем самым возможности для самореализации личности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Font typeface="Calibri" panose="020F0502020204030204" pitchFamily="34" charset="0"/>
              <a:buChar char="-"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ориентироваться в окружающем мире    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Font typeface="Calibri" panose="020F0502020204030204" pitchFamily="34" charset="0"/>
              <a:buChar char="-"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способности решать конкретные  проблемы в различных сферах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62839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2503489" y="39689"/>
            <a:ext cx="71850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3200" b="1" dirty="0" smtClean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ызовы новой школы</a:t>
            </a:r>
            <a:br>
              <a:rPr lang="ru-RU" altLang="ru-RU" sz="3200" b="1" dirty="0" smtClean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Смыслом </a:t>
            </a:r>
            <a:r>
              <a:rPr lang="ru-RU" altLang="ru-RU" sz="2000" i="1" dirty="0">
                <a:solidFill>
                  <a:srgbClr val="000000"/>
                </a:solidFill>
                <a:latin typeface="Calibri" panose="020F0502020204030204" pitchFamily="34" charset="0"/>
              </a:rPr>
              <a:t>и целью</a:t>
            </a:r>
            <a:r>
              <a:rPr lang="ru-RU" altLang="ru-RU" sz="2000" dirty="0">
                <a:solidFill>
                  <a:srgbClr val="000000"/>
                </a:solidFill>
                <a:latin typeface="Calibri" panose="020F0502020204030204" pitchFamily="34" charset="0"/>
              </a:rPr>
              <a:t> образования становится </a:t>
            </a:r>
            <a:endParaRPr lang="ru-RU" altLang="ru-RU" sz="2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buClrTx/>
              <a:buFontTx/>
              <a:buNone/>
            </a:pPr>
            <a:r>
              <a:rPr lang="ru-RU" altLang="ru-RU" sz="2000" b="1" i="1" dirty="0">
                <a:solidFill>
                  <a:srgbClr val="000000"/>
                </a:solidFill>
                <a:latin typeface="Calibri" panose="020F0502020204030204" pitchFamily="34" charset="0"/>
              </a:rPr>
              <a:t>формирование</a:t>
            </a:r>
            <a:r>
              <a:rPr lang="ru-RU" altLang="ru-RU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ru-RU" altLang="ru-RU" sz="2000" b="1" i="1" dirty="0">
                <a:solidFill>
                  <a:srgbClr val="000000"/>
                </a:solidFill>
                <a:latin typeface="Calibri" panose="020F0502020204030204" pitchFamily="34" charset="0"/>
              </a:rPr>
              <a:t>саморазвивающейся личности</a:t>
            </a: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2595563" y="6286501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1200">
                <a:solidFill>
                  <a:srgbClr val="898989"/>
                </a:solidFill>
                <a:latin typeface="Calibri" panose="020F0502020204030204" pitchFamily="34" charset="0"/>
              </a:rPr>
              <a:t>   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648200" y="6356351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fld id="{4A23B6F1-0922-4169-89EB-485AA0AA1F09}" type="slidenum">
              <a:rPr lang="ru-RU" altLang="ru-RU" sz="1200">
                <a:solidFill>
                  <a:srgbClr val="898989"/>
                </a:solidFill>
                <a:latin typeface="Calibri" panose="020F0502020204030204" pitchFamily="34" charset="0"/>
              </a:rPr>
              <a:pPr algn="r">
                <a:buClrTx/>
                <a:buFontTx/>
                <a:buNone/>
              </a:pPr>
              <a:t>5</a:t>
            </a:fld>
            <a:endParaRPr lang="ru-RU" altLang="ru-RU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1774825" y="1628775"/>
            <a:ext cx="8713788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ru-RU" altLang="ru-RU" sz="2000" i="1" dirty="0">
                <a:solidFill>
                  <a:srgbClr val="000000"/>
                </a:solidFill>
              </a:rPr>
              <a:t>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не только знания о природе, обществе, технике, но и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способов деятельности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– творческой, поисковой; опыт эмоционально-ценностного отношения к окружающему миру. </a:t>
            </a:r>
          </a:p>
          <a:p>
            <a:pPr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Среди главных задач образования –  развитие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 способностей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личности: интеллектуальных, коммуникативных,  способностей к продолжению образования.</a:t>
            </a:r>
          </a:p>
          <a:p>
            <a:pPr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Критерием образованности выступает не воспроизведение знаний в форме стандартных решений, а наличие “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интеллектуальной инициативы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как продолжения решения в ситуациях неопределенности, необходимости самостоятельного определения стратегий поиска и использования информации.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Функцией познания становится не только собственно узнавание, отражение, но и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осмысление мира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предполагает не только присвоение, но и дополнение знания в собственном измерении. </a:t>
            </a:r>
          </a:p>
        </p:txBody>
      </p:sp>
    </p:spTree>
    <p:extLst>
      <p:ext uri="{BB962C8B-B14F-4D97-AF65-F5344CB8AC3E}">
        <p14:creationId xmlns:p14="http://schemas.microsoft.com/office/powerpoint/2010/main" val="31645326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2279650" y="-592138"/>
            <a:ext cx="7920038" cy="487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ru-RU" altLang="ru-RU" sz="3600" b="1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altLang="ru-RU" sz="3600" b="1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ru-RU" altLang="ru-RU" sz="3600" b="1">
                <a:solidFill>
                  <a:srgbClr val="513E1B"/>
                </a:solidFill>
                <a:latin typeface="Calibri" panose="020F0502020204030204" pitchFamily="34" charset="0"/>
              </a:rPr>
              <a:t>ОСНОВНАЯ ЗАДАЧА ПЕДАГОГА –   </a:t>
            </a:r>
            <a:r>
              <a:rPr lang="ru-RU" altLang="ru-RU" sz="2900" b="1">
                <a:solidFill>
                  <a:srgbClr val="513E1B"/>
                </a:solidFill>
                <a:latin typeface="Calibri" panose="020F0502020204030204" pitchFamily="34" charset="0"/>
              </a:rPr>
              <a:t>содействие развитию сущностных сил человека </a:t>
            </a:r>
            <a:br>
              <a:rPr lang="ru-RU" altLang="ru-RU" sz="2900" b="1">
                <a:solidFill>
                  <a:srgbClr val="513E1B"/>
                </a:solidFill>
                <a:latin typeface="Calibri" panose="020F0502020204030204" pitchFamily="34" charset="0"/>
              </a:rPr>
            </a:br>
            <a:r>
              <a:rPr lang="ru-RU" altLang="ru-RU" sz="3600" b="1">
                <a:solidFill>
                  <a:srgbClr val="513E1B"/>
                </a:solidFill>
                <a:latin typeface="Calibri" panose="020F0502020204030204" pitchFamily="34" charset="0"/>
              </a:rPr>
              <a:t> </a:t>
            </a:r>
            <a:r>
              <a:rPr lang="ru-RU" altLang="ru-RU" sz="2900" b="1">
                <a:solidFill>
                  <a:srgbClr val="513E1B"/>
                </a:solidFill>
                <a:latin typeface="Monotype Corsiva" panose="03010101010201010101" pitchFamily="66" charset="0"/>
              </a:rPr>
              <a:t>«Дети должны воспитываться                                       не для  настоящего, а для будущего»                 </a:t>
            </a:r>
            <a:r>
              <a:rPr lang="ru-RU" altLang="ru-RU" sz="2800" b="1">
                <a:solidFill>
                  <a:srgbClr val="513E1B"/>
                </a:solidFill>
                <a:latin typeface="Monotype Corsiva" panose="03010101010201010101" pitchFamily="66" charset="0"/>
              </a:rPr>
              <a:t>Иммануил Кант</a:t>
            </a:r>
            <a:r>
              <a:rPr lang="ru-RU" altLang="ru-RU" sz="2500" b="1" i="1">
                <a:solidFill>
                  <a:srgbClr val="513E1B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2500" b="1" i="1">
                <a:solidFill>
                  <a:srgbClr val="513E1B"/>
                </a:solidFill>
                <a:latin typeface="Monotype Corsiva" panose="03010101010201010101" pitchFamily="66" charset="0"/>
              </a:rPr>
            </a:br>
            <a:endParaRPr lang="ru-RU" altLang="ru-RU" sz="2500" b="1" i="1">
              <a:solidFill>
                <a:srgbClr val="513E1B"/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1774826" y="2924175"/>
            <a:ext cx="5762625" cy="3600450"/>
            <a:chOff x="158" y="1842"/>
            <a:chExt cx="3630" cy="2268"/>
          </a:xfrm>
        </p:grpSpPr>
        <p:pic>
          <p:nvPicPr>
            <p:cNvPr id="3277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842"/>
              <a:ext cx="3630" cy="2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158" y="1842"/>
              <a:ext cx="3630" cy="2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01911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721341" y="2261288"/>
            <a:ext cx="9151938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marL="457200" indent="-457200">
              <a:buClrTx/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образованию школьника</a:t>
            </a: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Проектирование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образовательного маршрута</a:t>
            </a: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Управление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(координация деятельности субъектов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образовательного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процесса)</a:t>
            </a: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Профессиональная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Самообразование</a:t>
            </a: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495550" y="404813"/>
            <a:ext cx="6985000" cy="10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изменения </a:t>
            </a:r>
          </a:p>
          <a:p>
            <a:pPr algn="ctr">
              <a:buClrTx/>
              <a:buFontTx/>
              <a:buNone/>
            </a:pPr>
            <a:r>
              <a:rPr lang="ru-RU" altLang="ru-RU" sz="32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253619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2166938" y="209550"/>
            <a:ext cx="822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0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принципа </a:t>
            </a:r>
            <a:br>
              <a:rPr lang="ru-RU" altLang="ru-RU" sz="40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>
                <a:solidFill>
                  <a:srgbClr val="513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21 века (ЮНЕСКО)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1952625" y="164306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8138"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1pPr>
            <a:lvl2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2pPr>
            <a:lvl3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3pPr>
            <a:lvl4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4pPr>
            <a:lvl5pPr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1254125" algn="l"/>
                <a:tab pos="2168525" algn="l"/>
                <a:tab pos="3082925" algn="l"/>
                <a:tab pos="3997325" algn="l"/>
                <a:tab pos="4911725" algn="l"/>
                <a:tab pos="5826125" algn="l"/>
                <a:tab pos="6740525" algn="l"/>
                <a:tab pos="7654925" algn="l"/>
                <a:tab pos="8569325" algn="l"/>
                <a:tab pos="9483725" algn="l"/>
                <a:tab pos="103981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 PL KaitiM GB" charset="0"/>
                <a:cs typeface="AR PL KaitiM GB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endParaRPr lang="ru-RU" altLang="ru-RU" sz="3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587" indent="0" algn="ctr">
              <a:lnSpc>
                <a:spcPct val="90000"/>
              </a:lnSpc>
              <a:spcBef>
                <a:spcPts val="1200"/>
              </a:spcBef>
            </a:pPr>
            <a:r>
              <a:rPr lang="ru-RU" altLang="ru-RU" sz="4800" b="1" dirty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dirty="0" smtClean="0">
                <a:solidFill>
                  <a:srgbClr val="565A3C"/>
                </a:solidFill>
                <a:latin typeface="Monotype Corsiva" panose="03010101010201010101" pitchFamily="66" charset="0"/>
              </a:rPr>
              <a:t>Учиться </a:t>
            </a:r>
            <a:r>
              <a:rPr lang="ru-RU" altLang="ru-RU" sz="4800" b="1" dirty="0">
                <a:solidFill>
                  <a:srgbClr val="565A3C"/>
                </a:solidFill>
                <a:latin typeface="Monotype Corsiva" panose="03010101010201010101" pitchFamily="66" charset="0"/>
              </a:rPr>
              <a:t>знать</a:t>
            </a:r>
          </a:p>
          <a:p>
            <a:pPr marL="1587" indent="0" algn="ctr">
              <a:lnSpc>
                <a:spcPct val="90000"/>
              </a:lnSpc>
              <a:spcBef>
                <a:spcPts val="1200"/>
              </a:spcBef>
              <a:buClr>
                <a:srgbClr val="565A3C"/>
              </a:buClr>
            </a:pPr>
            <a:r>
              <a:rPr lang="ru-RU" altLang="ru-RU" sz="4800" b="1" dirty="0">
                <a:solidFill>
                  <a:srgbClr val="565A3C"/>
                </a:solidFill>
                <a:latin typeface="Monotype Corsiva" panose="03010101010201010101" pitchFamily="66" charset="0"/>
              </a:rPr>
              <a:t> Учиться уметь</a:t>
            </a:r>
          </a:p>
          <a:p>
            <a:pPr marL="1587" indent="0" algn="ctr">
              <a:lnSpc>
                <a:spcPct val="90000"/>
              </a:lnSpc>
              <a:spcBef>
                <a:spcPts val="1200"/>
              </a:spcBef>
              <a:buClr>
                <a:srgbClr val="565A3C"/>
              </a:buClr>
            </a:pPr>
            <a:r>
              <a:rPr lang="ru-RU" altLang="ru-RU" sz="4800" b="1" dirty="0">
                <a:solidFill>
                  <a:srgbClr val="565A3C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dirty="0" smtClean="0">
                <a:solidFill>
                  <a:srgbClr val="565A3C"/>
                </a:solidFill>
                <a:latin typeface="Monotype Corsiva" panose="03010101010201010101" pitchFamily="66" charset="0"/>
              </a:rPr>
              <a:t>Учиться </a:t>
            </a:r>
            <a:r>
              <a:rPr lang="ru-RU" altLang="ru-RU" sz="4800" b="1" dirty="0">
                <a:solidFill>
                  <a:srgbClr val="565A3C"/>
                </a:solidFill>
                <a:latin typeface="Monotype Corsiva" panose="03010101010201010101" pitchFamily="66" charset="0"/>
              </a:rPr>
              <a:t>жить</a:t>
            </a:r>
          </a:p>
          <a:p>
            <a:pPr marL="1587" indent="0" algn="ctr">
              <a:lnSpc>
                <a:spcPct val="90000"/>
              </a:lnSpc>
              <a:spcBef>
                <a:spcPts val="1200"/>
              </a:spcBef>
              <a:buClr>
                <a:srgbClr val="565A3C"/>
              </a:buClr>
            </a:pPr>
            <a:r>
              <a:rPr lang="ru-RU" altLang="ru-RU" sz="4800" b="1" dirty="0">
                <a:solidFill>
                  <a:srgbClr val="565A3C"/>
                </a:solidFill>
                <a:latin typeface="Monotype Corsiva" panose="03010101010201010101" pitchFamily="66" charset="0"/>
              </a:rPr>
              <a:t>   Учиться  жить вместе</a:t>
            </a:r>
          </a:p>
        </p:txBody>
      </p:sp>
    </p:spTree>
    <p:extLst>
      <p:ext uri="{BB962C8B-B14F-4D97-AF65-F5344CB8AC3E}">
        <p14:creationId xmlns:p14="http://schemas.microsoft.com/office/powerpoint/2010/main" val="2701647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95501" y="714376"/>
            <a:ext cx="8353425" cy="5472113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ru-RU" sz="4000" b="1" dirty="0">
                <a:latin typeface="Times New Roman" panose="02020603050405020304" pitchFamily="18" charset="0"/>
              </a:rPr>
              <a:t>  </a:t>
            </a:r>
            <a:r>
              <a:rPr lang="ru-RU" sz="4000" b="1" dirty="0" err="1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Компетентностный</a:t>
            </a:r>
            <a:r>
              <a:rPr lang="ru-RU" sz="4000" b="1" dirty="0">
                <a:solidFill>
                  <a:srgbClr val="513E1B"/>
                </a:solidFill>
                <a:latin typeface="Times New Roman" panose="02020603050405020304" pitchFamily="18" charset="0"/>
                <a:ea typeface="AR PL KaitiM GB" charset="0"/>
                <a:cs typeface="Times New Roman" panose="02020603050405020304" pitchFamily="18" charset="0"/>
              </a:rPr>
              <a:t> подход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ru-RU" sz="3600" b="1" i="1" dirty="0">
                <a:latin typeface="Times New Roman" panose="02020603050405020304" pitchFamily="18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sz="3600" dirty="0">
                <a:latin typeface="Times New Roman" panose="02020603050405020304" pitchFamily="18" charset="0"/>
              </a:rPr>
              <a:t>	это совокупность общих принципов определения </a:t>
            </a:r>
            <a:r>
              <a:rPr lang="ru-RU" sz="3600" dirty="0">
                <a:latin typeface="Times New Roman" panose="02020603050405020304" pitchFamily="18" charset="0"/>
                <a:hlinkClick r:id="" action="ppaction://noaction"/>
              </a:rPr>
              <a:t>целей образования</a:t>
            </a:r>
            <a:r>
              <a:rPr lang="ru-RU" sz="3600" dirty="0">
                <a:latin typeface="Times New Roman" panose="02020603050405020304" pitchFamily="18" charset="0"/>
              </a:rPr>
              <a:t>, отбора </a:t>
            </a:r>
            <a:r>
              <a:rPr lang="ru-RU" sz="3600" dirty="0">
                <a:latin typeface="Times New Roman" panose="02020603050405020304" pitchFamily="18" charset="0"/>
                <a:hlinkClick r:id="" action="ppaction://noaction"/>
              </a:rPr>
              <a:t>содержания образования</a:t>
            </a:r>
            <a:r>
              <a:rPr lang="ru-RU" sz="3600" dirty="0">
                <a:latin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hlinkClick r:id="" action="ppaction://noaction"/>
              </a:rPr>
              <a:t>организации образовательного процесса  </a:t>
            </a:r>
            <a:r>
              <a:rPr lang="ru-RU" sz="3600" dirty="0">
                <a:latin typeface="Times New Roman" panose="02020603050405020304" pitchFamily="18" charset="0"/>
              </a:rPr>
              <a:t>и </a:t>
            </a:r>
            <a:r>
              <a:rPr lang="ru-RU" sz="3600" dirty="0">
                <a:latin typeface="Times New Roman" panose="02020603050405020304" pitchFamily="18" charset="0"/>
                <a:hlinkClick r:id="" action="ppaction://noaction"/>
              </a:rPr>
              <a:t>оценки образовательных результатов.</a:t>
            </a:r>
            <a:r>
              <a:rPr lang="ru-RU" sz="3600" dirty="0">
                <a:latin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</a:rPr>
              <a:t>					             </a:t>
            </a:r>
            <a:r>
              <a:rPr lang="ru-RU" i="1" dirty="0">
                <a:latin typeface="Times New Roman" panose="02020603050405020304" pitchFamily="18" charset="0"/>
              </a:rPr>
              <a:t>О.Е. Лебедев</a:t>
            </a:r>
          </a:p>
        </p:txBody>
      </p:sp>
    </p:spTree>
    <p:extLst>
      <p:ext uri="{BB962C8B-B14F-4D97-AF65-F5344CB8AC3E}">
        <p14:creationId xmlns:p14="http://schemas.microsoft.com/office/powerpoint/2010/main" val="31000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461</Words>
  <Application>Microsoft Office PowerPoint</Application>
  <PresentationFormat>Широкоэкранный</PresentationFormat>
  <Paragraphs>147</Paragraphs>
  <Slides>23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 PL KaitiM GB</vt:lpstr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Компетентностный подход в образовании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Смысл образования</vt:lpstr>
      <vt:lpstr>Содержание образования</vt:lpstr>
      <vt:lpstr>Смысл организации образовательного процесса</vt:lpstr>
      <vt:lpstr>Оценка образовательных результатов</vt:lpstr>
      <vt:lpstr>Основной результат образования - </vt:lpstr>
      <vt:lpstr>Характерные признаки ключевых компетентностей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Составляющие    педагогической компетентности </vt:lpstr>
      <vt:lpstr>Группы профессиональных задач педагога ДО </vt:lpstr>
      <vt:lpstr>Презентация PowerPoint</vt:lpstr>
      <vt:lpstr>Основные функции педагога дополнительного образования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Acer-i5</dc:creator>
  <cp:lastModifiedBy>Acer-i5</cp:lastModifiedBy>
  <cp:revision>3</cp:revision>
  <dcterms:created xsi:type="dcterms:W3CDTF">2014-11-27T18:07:28Z</dcterms:created>
  <dcterms:modified xsi:type="dcterms:W3CDTF">2015-01-14T19:38:41Z</dcterms:modified>
</cp:coreProperties>
</file>