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2260" autoAdjust="0"/>
  </p:normalViewPr>
  <p:slideViewPr>
    <p:cSldViewPr>
      <p:cViewPr varScale="1">
        <p:scale>
          <a:sx n="100" d="100"/>
          <a:sy n="100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49A133-A2D8-45A2-A8FD-252B8ADBD14E}" type="datetimeFigureOut">
              <a:rPr lang="ru-RU" smtClean="0"/>
              <a:pPr/>
              <a:t>01.02.2011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6FEBD6-98C4-4369-A293-F6039F696D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rtarv.iriston.com/images/tuganov_ill7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41.radikal.ru/i094/1006/32/c9b957d339a3.jpg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aragbonta.ru/wp-content/uploads/2010/08/kalindar-ama-ya-xaytta.png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fs.cook-time.com/preview/img124/124710.jpg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13/koshka1709.8/0_8036_a5b7c25f_X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osinform.ru/uploads/posts/2010-09/1284992272_1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3116"/>
            <a:ext cx="77866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Осетинские традиции и обычаи уходят своими корнями в глубь веков, многие – в </a:t>
            </a:r>
            <a:r>
              <a:rPr lang="ru-RU" i="1" dirty="0" err="1" smtClean="0"/>
              <a:t>скифско-аланские</a:t>
            </a:r>
            <a:r>
              <a:rPr lang="ru-RU" i="1" dirty="0" smtClean="0"/>
              <a:t> времена. Среди народов Северного Кавказа, приверженных старому патриархальному укладу жизни, осетины в достаточной степени смогли сохранить свои язык, культуру, религию, традиции почти в первозданном виде. Во многом этому способствовала длительная изоляция народа в горах после опустошительных набегов монголо-татар и орд Тимура. И хотя, территориальная близость и крепкие связи с соседними народами не могли не оставить свой след, осетины и сегодня в пределах возможного, бережно хранят </a:t>
            </a:r>
            <a:r>
              <a:rPr lang="ru-RU" i="1" dirty="0" err="1" smtClean="0"/>
              <a:t>Фарн</a:t>
            </a:r>
            <a:r>
              <a:rPr lang="ru-RU" i="1" dirty="0" smtClean="0"/>
              <a:t> предков и их духовно-нравственное наследие.  Когда заходит речь о наших традициях и обычаях, почему-то всегда начинают с описания народных праздников, элементов застолья и </a:t>
            </a:r>
            <a:r>
              <a:rPr lang="ru-RU" i="1" dirty="0" smtClean="0"/>
              <a:t>др</a:t>
            </a:r>
            <a:r>
              <a:rPr lang="ru-RU" i="1" dirty="0" smtClean="0"/>
              <a:t>. </a:t>
            </a:r>
            <a:r>
              <a:rPr lang="ru-RU" i="1" dirty="0" smtClean="0"/>
              <a:t>Несомненно, они важны. Но есть и другая составляющая нашего бытия, которая на сегодняшний день гораздо более актуальна и важна. Это – духовно-нравственный мир осетина, нормы его поведения и правила взаимоотношений с окружающим обществом. С них мы и начнем. Итак...  </a:t>
            </a:r>
            <a:endParaRPr lang="ru-RU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1828800"/>
          </a:xfrm>
        </p:spPr>
        <p:txBody>
          <a:bodyPr/>
          <a:lstStyle/>
          <a:p>
            <a:r>
              <a:rPr lang="ru-RU" u="sng" dirty="0" smtClean="0"/>
              <a:t>Осетинские нормы поведения</a:t>
            </a:r>
            <a:endParaRPr lang="ru-RU" u="sng" dirty="0"/>
          </a:p>
        </p:txBody>
      </p:sp>
    </p:spTree>
  </p:cSld>
  <p:clrMapOvr>
    <a:masterClrMapping/>
  </p:clrMapOvr>
  <p:transition spd="slow">
    <p:wheel spokes="3"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7 из 3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81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164681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Традиционные нормы поведения осетина (осетинки) в обществе и в семье.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Как известно, государственно-правовые институты и светские законы пришли в нашу осетинскую жизнь сравнительно недавно – пару сотен лет назад. А если быть точнее, то они и сегодня не воспринимаются народом в такой степени, как, скажем, в странах Западной Европы.  </a:t>
            </a:r>
          </a:p>
          <a:p>
            <a:r>
              <a:rPr lang="ru-RU" dirty="0" smtClean="0"/>
              <a:t>На протяжении многих веков для горцев незыблемы были другие законы – неписанные нормы поведения, эдакий своеобразный кодекс чести. Адаты, как их принято называть в русскоязычной среде, были отработаны веками и удивительно действенны. Они также не были лишены элементов демократизма и социальной справедливости.  </a:t>
            </a:r>
          </a:p>
          <a:p>
            <a:r>
              <a:rPr lang="ru-RU" dirty="0" smtClean="0"/>
              <a:t>В каждом горном обществе (селении, ущелье) действовал совет старейшин – </a:t>
            </a:r>
            <a:r>
              <a:rPr lang="ru-RU" dirty="0" err="1" smtClean="0"/>
              <a:t>Ныхас</a:t>
            </a:r>
            <a:r>
              <a:rPr lang="ru-RU" dirty="0" smtClean="0"/>
              <a:t> (букв. – «слово, разговор»). Для разрешения спорных вопросов собирался народный суд – </a:t>
            </a:r>
            <a:r>
              <a:rPr lang="ru-RU" dirty="0" err="1" smtClean="0"/>
              <a:t>Таерхон</a:t>
            </a:r>
            <a:r>
              <a:rPr lang="ru-RU" dirty="0" smtClean="0"/>
              <a:t>, где вершили справедливость наиболее мудрые, уважаемые и взвешенные люди.  </a:t>
            </a:r>
            <a:endParaRPr lang="ru-RU" dirty="0"/>
          </a:p>
        </p:txBody>
      </p:sp>
      <p:pic>
        <p:nvPicPr>
          <p:cNvPr id="21508" name="Picture 4" descr="Картинка 1 из 15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4000497" cy="32146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87682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«Осетин проявлял живой интерес ко всему, относящемуся к обществу, членом которого он был. Если кто-нибудь нападал на данное общество, все мужчины, способные носить оружие, считали священной обязанностью выступить в защиту интересов своего общества. Ни один взрослый мужчина во время общественной тревоги –“</a:t>
            </a:r>
            <a:r>
              <a:rPr lang="ru-RU" b="1" i="1" dirty="0" err="1" smtClean="0"/>
              <a:t>фаедис</a:t>
            </a:r>
            <a:r>
              <a:rPr lang="ru-RU" b="1" i="1" dirty="0" smtClean="0"/>
              <a:t>”- не оставался безучастным. Каждый мужчина, схватив оружие, скакал на </a:t>
            </a:r>
            <a:r>
              <a:rPr lang="ru-RU" b="1" i="1" dirty="0" err="1" smtClean="0"/>
              <a:t>Ныхас</a:t>
            </a:r>
            <a:r>
              <a:rPr lang="ru-RU" b="1" i="1" dirty="0" smtClean="0"/>
              <a:t> и, не сходя с коня, спрашивал: «</a:t>
            </a:r>
            <a:r>
              <a:rPr lang="ru-RU" b="1" i="1" dirty="0" err="1" smtClean="0"/>
              <a:t>Цирдома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фадес</a:t>
            </a:r>
            <a:r>
              <a:rPr lang="ru-RU" b="1" i="1" dirty="0" smtClean="0"/>
              <a:t>?» («В каком направлении враги?») Получив ответ от старшего </a:t>
            </a:r>
            <a:r>
              <a:rPr lang="ru-RU" b="1" i="1" dirty="0" err="1" smtClean="0"/>
              <a:t>Ныхаса</a:t>
            </a:r>
            <a:r>
              <a:rPr lang="ru-RU" b="1" i="1" dirty="0" smtClean="0"/>
              <a:t>, он скакал на врага, ворвавшегося со злодейскими целями в пределы данного рода.  В общественной жизни осетин с древнейших времен </a:t>
            </a:r>
            <a:r>
              <a:rPr lang="ru-RU" b="1" i="1" dirty="0" err="1" smtClean="0"/>
              <a:t>ныхас</a:t>
            </a:r>
            <a:r>
              <a:rPr lang="ru-RU" b="1" i="1" dirty="0" smtClean="0"/>
              <a:t> играл </a:t>
            </a:r>
            <a:r>
              <a:rPr lang="ru-RU" b="1" i="1" dirty="0" err="1" smtClean="0"/>
              <a:t>важ¬ную</a:t>
            </a:r>
            <a:r>
              <a:rPr lang="ru-RU" b="1" i="1" dirty="0" smtClean="0"/>
              <a:t> роль. Термин «</a:t>
            </a:r>
            <a:r>
              <a:rPr lang="ru-RU" b="1" i="1" dirty="0" err="1" smtClean="0"/>
              <a:t>ныхас</a:t>
            </a:r>
            <a:r>
              <a:rPr lang="ru-RU" b="1" i="1" dirty="0" smtClean="0"/>
              <a:t>» в буквальном смысле значит «разговор»... В каждом осетинском ауле имеется определенное место, обычно в центре аула, для сборища стариков, которое тоже называется «</a:t>
            </a:r>
            <a:r>
              <a:rPr lang="ru-RU" b="1" i="1" dirty="0" err="1" smtClean="0"/>
              <a:t>ныхасом</a:t>
            </a:r>
            <a:r>
              <a:rPr lang="ru-RU" b="1" i="1" dirty="0" smtClean="0"/>
              <a:t>». Старики на «</a:t>
            </a:r>
            <a:r>
              <a:rPr lang="ru-RU" b="1" i="1" dirty="0" err="1" smtClean="0"/>
              <a:t>ныхасе</a:t>
            </a:r>
            <a:r>
              <a:rPr lang="ru-RU" b="1" i="1" dirty="0" smtClean="0"/>
              <a:t>» сидели на больших камнях, которые от долгого употребления не только отшлифовались, но даже приняли форму человеческого таза... </a:t>
            </a:r>
          </a:p>
          <a:p>
            <a:r>
              <a:rPr lang="ru-RU" b="1" i="1" dirty="0" smtClean="0"/>
              <a:t>На «</a:t>
            </a:r>
            <a:r>
              <a:rPr lang="ru-RU" b="1" i="1" dirty="0" err="1" smtClean="0"/>
              <a:t>ныхасе</a:t>
            </a:r>
            <a:r>
              <a:rPr lang="ru-RU" b="1" i="1" dirty="0" smtClean="0"/>
              <a:t>» старики занимали места строго по старшинству</a:t>
            </a:r>
            <a:endParaRPr lang="ru-RU" b="1" i="1" dirty="0"/>
          </a:p>
        </p:txBody>
      </p:sp>
      <p:pic>
        <p:nvPicPr>
          <p:cNvPr id="19458" name="Picture 2" descr="Картинка 10 из 5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0"/>
            <a:ext cx="4143404" cy="29720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2 из 246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10000" cy="2857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2857496"/>
            <a:ext cx="70009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Традиции осетинского застолья 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i="1" dirty="0" smtClean="0"/>
              <a:t>Осетины, наряду с </a:t>
            </a:r>
            <a:r>
              <a:rPr lang="ru-RU" b="1" i="1" dirty="0" err="1" smtClean="0"/>
              <a:t>существеным</a:t>
            </a:r>
            <a:r>
              <a:rPr lang="ru-RU" b="1" i="1" dirty="0" smtClean="0"/>
              <a:t> </a:t>
            </a:r>
            <a:r>
              <a:rPr lang="ru-RU" b="1" i="1" dirty="0" err="1" smtClean="0"/>
              <a:t>обществено-политическим</a:t>
            </a:r>
            <a:r>
              <a:rPr lang="ru-RU" b="1" i="1" dirty="0" smtClean="0"/>
              <a:t> развитием, сумели сохранить и довольно сильные патриархально-родовые связи, традиции и обычаи своих предков. Одним из самых интересных и значимых составляющих этих традиций является осетинский застольный этикет, со многими его «можно–нельзя», «</a:t>
            </a:r>
            <a:r>
              <a:rPr lang="ru-RU" b="1" i="1" dirty="0" err="1" smtClean="0"/>
              <a:t>принято-не</a:t>
            </a:r>
            <a:r>
              <a:rPr lang="ru-RU" b="1" i="1" dirty="0" smtClean="0"/>
              <a:t> принято». Причём, традиции могут несколько меняться в зависимости от </a:t>
            </a:r>
            <a:r>
              <a:rPr lang="ru-RU" b="1" i="1" dirty="0" err="1" smtClean="0"/>
              <a:t>ущельского</a:t>
            </a:r>
            <a:r>
              <a:rPr lang="ru-RU" b="1" i="1" dirty="0" smtClean="0"/>
              <a:t> происхождения данной общины, а иногда даже между соседними сёлами. Но основа у них одна, уходящая корнями в глубь веков, раскрывающая характер и внутренний мир древнего народа. </a:t>
            </a:r>
            <a:endParaRPr lang="ru-RU" b="1" i="1" dirty="0"/>
          </a:p>
        </p:txBody>
      </p:sp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ssetians.com/pictures/Valerik_xhasty%20nuaz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667500" cy="4438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79906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Традиционное застолье никогда не было для осетин только местом принятия пищи, питья и общения. Оно тесно связано с их верой, укладом жизни и нормами общественного поведения. Для того, кто прежде не сталкивался с осетинским застольным этикетом, наличие многих неписанных правил и ограничений, которых в Осетии до сих пор придерживаются за официальным столом, может показаться непривычно-странным и излишне-строгим. Но для осетина эти нормы – часть его бытия и 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мировозрения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, часть его духовно-нравственного наследия. </a:t>
            </a:r>
          </a:p>
          <a:p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Так как официальные религии утвердились в Осетии сравнительно недавно, именно за столом осетины чаще всего молились Богу и святым покровителям. Отсюда и место застолья «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Фынг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» (дословно – «стол») также являлось как бы святым местом, за которым не допускались вольности или же недостойное поведение. Когда-то давно, ныне покойный, известный в стране осетинский артист театра и кино 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Бибо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 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Ватаев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 (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рухсаг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 </a:t>
            </a:r>
            <a:r>
              <a:rPr lang="ru-RU" sz="1400" dirty="0" err="1" smtClean="0">
                <a:latin typeface="Arial Black" pitchFamily="34" charset="0"/>
                <a:ea typeface="Batang" pitchFamily="18" charset="-127"/>
              </a:rPr>
              <a:t>уад</a:t>
            </a:r>
            <a:r>
              <a:rPr lang="ru-RU" sz="1400" dirty="0" smtClean="0">
                <a:latin typeface="Arial Black" pitchFamily="34" charset="0"/>
                <a:ea typeface="Batang" pitchFamily="18" charset="-127"/>
              </a:rPr>
              <a:t>), сидя за старшего наставлял нас, молодых: </a:t>
            </a:r>
            <a:r>
              <a:rPr lang="ru-RU" sz="1400" b="1" dirty="0" smtClean="0">
                <a:latin typeface="Arial Black" pitchFamily="34" charset="0"/>
                <a:ea typeface="Batang" pitchFamily="18" charset="-127"/>
              </a:rPr>
              <a:t>  не мало важную роль в застолье осетин играли </a:t>
            </a:r>
            <a:r>
              <a:rPr lang="ru-RU" sz="1400" b="1" dirty="0" err="1" smtClean="0">
                <a:latin typeface="Arial Black" pitchFamily="34" charset="0"/>
                <a:ea typeface="Batang" pitchFamily="18" charset="-127"/>
              </a:rPr>
              <a:t>тацы</a:t>
            </a:r>
            <a:r>
              <a:rPr lang="ru-RU" sz="1400" b="1" dirty="0" smtClean="0">
                <a:latin typeface="Arial Black" pitchFamily="34" charset="0"/>
                <a:ea typeface="Batang" pitchFamily="18" charset="-127"/>
              </a:rPr>
              <a:t>!!!</a:t>
            </a:r>
            <a:endParaRPr lang="ru-RU" sz="1400" dirty="0">
              <a:latin typeface="Arial Black" pitchFamily="34" charset="0"/>
              <a:ea typeface="Batang" pitchFamily="18" charset="-127"/>
            </a:endParaRPr>
          </a:p>
        </p:txBody>
      </p:sp>
      <p:pic>
        <p:nvPicPr>
          <p:cNvPr id="17410" name="Picture 2" descr="http://ossetians.com/pictures/Baganyju%20kh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143240" cy="2644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85829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Второй тост </a:t>
            </a:r>
            <a:r>
              <a:rPr lang="ru-RU" dirty="0" smtClean="0"/>
              <a:t>за осетинским праздничным столом всегда произносится за покровителя мужчин, путников и воинов </a:t>
            </a:r>
            <a:r>
              <a:rPr lang="ru-RU" dirty="0" err="1" smtClean="0"/>
              <a:t>Уастырджи</a:t>
            </a:r>
            <a:r>
              <a:rPr lang="ru-RU" dirty="0" smtClean="0"/>
              <a:t>. С приходом в Осетию христианства этот образ часто стал олицетворяться с образом Св.Георгия. </a:t>
            </a:r>
            <a:r>
              <a:rPr lang="ru-RU" dirty="0" err="1" smtClean="0"/>
              <a:t>Уастырджи</a:t>
            </a:r>
            <a:r>
              <a:rPr lang="ru-RU" dirty="0" smtClean="0"/>
              <a:t> является самым почитаемым среди осетин святым. Тост за него обычно произносят и пьют стоя. У </a:t>
            </a:r>
            <a:r>
              <a:rPr lang="ru-RU" dirty="0" err="1" smtClean="0"/>
              <a:t>Уастырджи</a:t>
            </a:r>
            <a:r>
              <a:rPr lang="ru-RU" dirty="0" smtClean="0"/>
              <a:t> просят, чтобы в Осетии никогда не переводились настоящие мужчины, чтобы в дальней дороге их ожидала удача и верные друзья, чтобы родная Осетия жила в мире и благополучии, обойдённая невзгодами, и чтобы у нашей молодёжи были сила, отвага и мужество для защиты родной земли. Этот и все последующие тосты, произнесённые старшим, проходят через весь </a:t>
            </a:r>
            <a:r>
              <a:rPr lang="ru-RU" smtClean="0"/>
              <a:t>стол </a:t>
            </a:r>
            <a:r>
              <a:rPr lang="ru-RU" smtClean="0"/>
              <a:t> </a:t>
            </a:r>
            <a:r>
              <a:rPr lang="ru-RU" dirty="0" smtClean="0"/>
              <a:t>также, как и первый. 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Третий тост</a:t>
            </a:r>
            <a:r>
              <a:rPr lang="ru-RU" dirty="0" smtClean="0"/>
              <a:t> «</a:t>
            </a:r>
            <a:r>
              <a:rPr lang="ru-RU" dirty="0" err="1" smtClean="0"/>
              <a:t>хистар</a:t>
            </a:r>
            <a:r>
              <a:rPr lang="ru-RU" dirty="0" smtClean="0"/>
              <a:t>» произносит за тот повод, по которому собралось застолье (за благосклонность того святого, в честь которого праздник, за счастливый брак молодых, за благополучное возвращение из армии, за новорожденного, за юбиляра, и т.д.). Этот тост также произносится стоя (из уважения к семье, к старшим этого рода и значимости самого события). Во время любых торжеств, если тост произносится стоя и пить полагается только стоя. На поминках же наоборот - даже если человек высказался стоя, выпить он должен сидя.  </a:t>
            </a:r>
          </a:p>
          <a:p>
            <a:endParaRPr lang="ru-RU" dirty="0" smtClean="0"/>
          </a:p>
          <a:p>
            <a:r>
              <a:rPr lang="ru-RU" b="1" dirty="0" smtClean="0"/>
              <a:t>После третьего тоста,</a:t>
            </a:r>
            <a:r>
              <a:rPr lang="ru-RU" dirty="0" smtClean="0"/>
              <a:t> старший, из соображений народной демократии и уважения к присутствующим, может предоставить слово второму старшему. На этом месте обычно сидит представитель принимающего рода-фамилии («</a:t>
            </a:r>
            <a:r>
              <a:rPr lang="ru-RU" dirty="0" err="1" smtClean="0"/>
              <a:t>фысым</a:t>
            </a:r>
            <a:r>
              <a:rPr lang="ru-RU" dirty="0" smtClean="0"/>
              <a:t>»), поэтому чаще всего своим тостом он произносит заздравную всем гостям торжества, благодарит их за оказанную своим присутствием честь этому дому и всему роду. При этом от имени хозяина дома или старших своей фамилии он может преподнести всем присутствующим за столом гостям почётные бокалы.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а 11 из 100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86075" cy="381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142852"/>
            <a:ext cx="4572000" cy="62786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Так как танец с кинжалами был наиболее популярным мальчики достигшие совершеннолетия исполняли его на застольях чтобы  </a:t>
            </a:r>
            <a:r>
              <a:rPr lang="ru-RU" sz="2400" dirty="0" err="1" smtClean="0"/>
              <a:t>удоволетворить</a:t>
            </a:r>
            <a:r>
              <a:rPr lang="ru-RU" sz="2400" dirty="0" smtClean="0"/>
              <a:t>  </a:t>
            </a:r>
            <a:r>
              <a:rPr lang="ru-RU" sz="2400" dirty="0" err="1" smtClean="0"/>
              <a:t>ныхас</a:t>
            </a:r>
            <a:r>
              <a:rPr lang="ru-RU" sz="2400" dirty="0" smtClean="0"/>
              <a:t> Танец с кинжалами бытовал в народе до 80-х годов ХIX столетия. Позднее этот сложный танец, требующий виртуозного искусства фехтования несколькими кинжалами и мастерского исполнения движений на носках, перешел на сцену и сейчас существует только в виде сценического зрелищного искусства.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16 из 100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114</TotalTime>
  <Words>484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Осетинские нормы поведения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2011-02-01T17:11:08Z</dcterms:created>
  <dcterms:modified xsi:type="dcterms:W3CDTF">2011-02-01T19:06:59Z</dcterms:modified>
</cp:coreProperties>
</file>