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FFFFFF"/>
                </a:solidFill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T0" fmla="*/ 8474 w 43200"/>
                <a:gd name="T1" fmla="*/ 3400 h 43200"/>
                <a:gd name="T2" fmla="*/ 4900 w 43200"/>
                <a:gd name="T3" fmla="*/ 42 h 43200"/>
                <a:gd name="T4" fmla="*/ 4237 w 43200"/>
                <a:gd name="T5" fmla="*/ 3400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lnTo>
                    <a:pt x="4320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folHlink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3926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3927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>
                <a:latin typeface="+mn-lt"/>
              </a:defRPr>
            </a:lvl2pPr>
          </a:lstStyle>
          <a:p>
            <a:pPr lvl="1">
              <a:defRPr/>
            </a:pPr>
            <a:fld id="{957A5FB6-0084-41D6-9642-7A2AAFED96C3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80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73BA1CA-819C-4FF8-96DB-7193BBD415CE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3367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FDB4E2D-092C-47B2-BF66-602AD843F185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9124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625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E676F34-DBF2-4D96-94E0-E12ABE91C55B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6911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26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826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9E1CCAB-B777-487D-AC07-8BCA5BD953BF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5205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1547C0D-D9D3-4D7B-BD48-6B3116342FE1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3972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2625" y="609600"/>
            <a:ext cx="8080375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6EA3E16A-E35D-406F-8572-228564BAF40F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5492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B0E9233-F2B2-4C3F-88A4-C6725A918A76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2915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6A37623-D9DC-46C5-9786-D3BBCFB5C682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4024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65CFCF81-275A-44F2-9A0A-5BD5292634B9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466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1A02C12-EBF0-479A-9B72-67B4C903A359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269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DBE910A-A217-4DAB-BF4B-B0A75FAAF43F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543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EAB42B50-2E14-4065-BF79-9B06F5539D91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297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7C8B98F-D18D-476F-BA9E-7C041947757D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648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6AA535B1-7F63-40D2-9610-7E11EB25CBCF}" type="slidenum">
              <a:rPr lang="ru-RU">
                <a:solidFill>
                  <a:srgbClr val="FFFFFF"/>
                </a:solidFill>
              </a:rPr>
              <a:pPr lvl="1"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775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13824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FFFFFF"/>
                </a:solidFill>
              </a:endParaRPr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T0" fmla="*/ 10596 w 43200"/>
                <a:gd name="T1" fmla="*/ 4312 h 43200"/>
                <a:gd name="T2" fmla="*/ 5298 w 43200"/>
                <a:gd name="T3" fmla="*/ 0 h 43200"/>
                <a:gd name="T4" fmla="*/ 5298 w 43200"/>
                <a:gd name="T5" fmla="*/ 4312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lnTo>
                    <a:pt x="4320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folHlink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3824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824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824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 smtClean="0">
                <a:latin typeface="+mj-lt"/>
              </a:defRPr>
            </a:lvl2pPr>
          </a:lstStyle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fld id="{E9EB04ED-285A-451A-9145-5905A7843EE1}" type="slidenum">
              <a:rPr lang="ru-RU">
                <a:solidFill>
                  <a:srgbClr val="FFFFFF"/>
                </a:solidFill>
              </a:rPr>
              <a:pPr lv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331087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9750" y="5805488"/>
            <a:ext cx="8208963" cy="749300"/>
          </a:xfrm>
          <a:solidFill>
            <a:srgbClr val="99CC00"/>
          </a:solidFill>
        </p:spPr>
        <p:txBody>
          <a:bodyPr/>
          <a:lstStyle/>
          <a:p>
            <a:pPr algn="ctr" eaLnBrk="1" hangingPunct="1">
              <a:lnSpc>
                <a:spcPct val="50000"/>
              </a:lnSpc>
            </a:pPr>
            <a:endParaRPr lang="ru-RU" smtClean="0">
              <a:latin typeface="ArbatDi" pitchFamily="66" charset="0"/>
            </a:endParaRPr>
          </a:p>
          <a:p>
            <a:pPr algn="ctr" eaLnBrk="1" hangingPunct="1">
              <a:lnSpc>
                <a:spcPct val="50000"/>
              </a:lnSpc>
            </a:pPr>
            <a:r>
              <a:rPr lang="ru-RU" smtClean="0">
                <a:latin typeface="ArbatDi" pitchFamily="66" charset="0"/>
              </a:rPr>
              <a:t>ДОБРО ПОЖАЛОВАТЬ</a:t>
            </a:r>
          </a:p>
        </p:txBody>
      </p:sp>
    </p:spTree>
    <p:extLst>
      <p:ext uri="{BB962C8B-B14F-4D97-AF65-F5344CB8AC3E}">
        <p14:creationId xmlns:p14="http://schemas.microsoft.com/office/powerpoint/2010/main" val="39124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333375"/>
            <a:ext cx="77724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Михаил Васильевич Ломоносов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 родился 8  ноября 1711 г. деревне Мишанинской возле Холмогор Архангельской губернии</a:t>
            </a:r>
          </a:p>
        </p:txBody>
      </p:sp>
      <p:pic>
        <p:nvPicPr>
          <p:cNvPr id="141316" name="Picture 4" descr="Рисунок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81300"/>
            <a:ext cx="41052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9" name="Picture 7" descr="1436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636838"/>
            <a:ext cx="3041650" cy="23320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320" name="Rectangle 8"/>
          <p:cNvSpPr>
            <a:spLocks noChangeArrowheads="1"/>
          </p:cNvSpPr>
          <p:nvPr/>
        </p:nvSpPr>
        <p:spPr bwMode="auto">
          <a:xfrm>
            <a:off x="4716463" y="5300663"/>
            <a:ext cx="3814762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/>
          <a:p>
            <a:pPr marL="34290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75000"/>
              <a:buFont typeface="Wingdings" pitchFamily="2" charset="2"/>
              <a:buNone/>
            </a:pPr>
            <a:r>
              <a:rPr lang="ru-RU" sz="2400" smtClean="0">
                <a:solidFill>
                  <a:srgbClr val="FFFFFF"/>
                </a:solidFill>
              </a:rPr>
              <a:t>	</a:t>
            </a:r>
            <a:r>
              <a:rPr lang="ru-RU" sz="2000" smtClean="0">
                <a:solidFill>
                  <a:srgbClr val="FFFFFF"/>
                </a:solidFill>
              </a:rPr>
              <a:t>кадр из фильма </a:t>
            </a:r>
          </a:p>
          <a:p>
            <a:pPr marL="34290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75000"/>
              <a:buFont typeface="Wingdings" pitchFamily="2" charset="2"/>
              <a:buNone/>
            </a:pPr>
            <a:r>
              <a:rPr lang="ru-RU" sz="2000" smtClean="0">
                <a:solidFill>
                  <a:srgbClr val="FFFFFF"/>
                </a:solidFill>
              </a:rPr>
              <a:t>«Михайло Ломоносов»</a:t>
            </a:r>
          </a:p>
        </p:txBody>
      </p:sp>
    </p:spTree>
    <p:extLst>
      <p:ext uri="{BB962C8B-B14F-4D97-AF65-F5344CB8AC3E}">
        <p14:creationId xmlns:p14="http://schemas.microsoft.com/office/powerpoint/2010/main" val="122947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/>
      <p:bldP spid="1413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sz="quarter" idx="2"/>
          </p:nvPr>
        </p:nvSpPr>
        <p:spPr>
          <a:xfrm>
            <a:off x="684213" y="2276475"/>
            <a:ext cx="3814762" cy="1179513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400" smtClean="0"/>
              <a:t>	</a:t>
            </a:r>
            <a:r>
              <a:rPr lang="ru-RU" sz="2000" smtClean="0"/>
              <a:t>Вид города Архангельска в начале </a:t>
            </a:r>
            <a:r>
              <a:rPr lang="en-US" sz="2000" smtClean="0"/>
              <a:t>XVIII</a:t>
            </a:r>
            <a:r>
              <a:rPr lang="ru-RU" sz="2000" smtClean="0"/>
              <a:t> века.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643438" y="333375"/>
            <a:ext cx="4038600" cy="2663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	Главной гордостью семьи стало новое судно  построенное крестьянином соседней волости.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	На этом судне юный Михайло Ломоносов ходил с отцом в  моря. В этих трудных походах на промысел морского зверя закалялось его сердце и мужал характер.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 </a:t>
            </a:r>
          </a:p>
        </p:txBody>
      </p:sp>
      <p:pic>
        <p:nvPicPr>
          <p:cNvPr id="152580" name="Picture 4" descr="сканирование00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260350"/>
            <a:ext cx="3959225" cy="1944688"/>
          </a:xfrm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2581" name="Picture 5" descr="Ломоносово 1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3" t="9464" r="11836"/>
          <a:stretch>
            <a:fillRect/>
          </a:stretch>
        </p:blipFill>
        <p:spPr bwMode="auto">
          <a:xfrm>
            <a:off x="1258888" y="3068638"/>
            <a:ext cx="2346325" cy="34559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2582" name="Picture 6" descr="f74c63e468e1"/>
          <p:cNvPicPr>
            <a:picLocks noChangeAspect="1" noChangeArrowheads="1"/>
          </p:cNvPicPr>
          <p:nvPr/>
        </p:nvPicPr>
        <p:blipFill>
          <a:blip r:embed="rId4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6"/>
          <a:stretch>
            <a:fillRect/>
          </a:stretch>
        </p:blipFill>
        <p:spPr bwMode="auto">
          <a:xfrm>
            <a:off x="5219700" y="3284538"/>
            <a:ext cx="2808288" cy="19446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4716463" y="5300663"/>
            <a:ext cx="3814762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/>
          <a:p>
            <a:pPr marL="34290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75000"/>
              <a:buFont typeface="Wingdings" pitchFamily="2" charset="2"/>
              <a:buNone/>
            </a:pPr>
            <a:r>
              <a:rPr lang="ru-RU" sz="2400" smtClean="0">
                <a:solidFill>
                  <a:srgbClr val="FFFFFF"/>
                </a:solidFill>
              </a:rPr>
              <a:t>	</a:t>
            </a:r>
            <a:r>
              <a:rPr lang="ru-RU" sz="2000" smtClean="0">
                <a:solidFill>
                  <a:srgbClr val="FFFFFF"/>
                </a:solidFill>
              </a:rPr>
              <a:t>кадр из фильма </a:t>
            </a:r>
          </a:p>
          <a:p>
            <a:pPr marL="34290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75000"/>
              <a:buFont typeface="Wingdings" pitchFamily="2" charset="2"/>
              <a:buNone/>
            </a:pPr>
            <a:r>
              <a:rPr lang="ru-RU" sz="2000" smtClean="0">
                <a:solidFill>
                  <a:srgbClr val="FFFFFF"/>
                </a:solidFill>
              </a:rPr>
              <a:t>«Михайло Ломоносов»</a:t>
            </a:r>
          </a:p>
        </p:txBody>
      </p:sp>
    </p:spTree>
    <p:extLst>
      <p:ext uri="{BB962C8B-B14F-4D97-AF65-F5344CB8AC3E}">
        <p14:creationId xmlns:p14="http://schemas.microsoft.com/office/powerpoint/2010/main" val="37176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/>
      <p:bldP spid="152579" grpId="0" build="p"/>
      <p:bldP spid="1525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16238" y="1125538"/>
            <a:ext cx="6410325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2800" b="1" smtClean="0">
              <a:latin typeface="ArbatDi" pitchFamily="66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>
                <a:latin typeface="ArbatDi" pitchFamily="66" charset="0"/>
              </a:rPr>
              <a:t>«О, ваши дни благословенны!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>
                <a:latin typeface="ArbatDi" pitchFamily="66" charset="0"/>
              </a:rPr>
              <a:t>Дерзайте ныне ободрены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>
                <a:latin typeface="ArbatDi" pitchFamily="66" charset="0"/>
              </a:rPr>
              <a:t>Раченьем вашим показать,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>
                <a:latin typeface="ArbatDi" pitchFamily="66" charset="0"/>
              </a:rPr>
              <a:t>Что может собственных Платонов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>
                <a:latin typeface="ArbatDi" pitchFamily="66" charset="0"/>
              </a:rPr>
              <a:t>И быстрых разумом Невтонов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>
                <a:latin typeface="ArbatDi" pitchFamily="66" charset="0"/>
              </a:rPr>
              <a:t>Российская земля рождать</a:t>
            </a:r>
            <a:r>
              <a:rPr lang="ru-RU" sz="2800" smtClean="0">
                <a:latin typeface="ArbatDi" pitchFamily="66" charset="0"/>
              </a:rPr>
              <a:t>”.</a:t>
            </a:r>
          </a:p>
        </p:txBody>
      </p:sp>
      <p:pic>
        <p:nvPicPr>
          <p:cNvPr id="4099" name="Picture 7" descr="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52513"/>
            <a:ext cx="304800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158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tmFilter="0,0; .5, 1; 1, 1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9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tmFilter="0,0; .5, 1; 1, 1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61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tmFilter="0,0; .5, 1; 1, 1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400" smtClean="0">
                <a:latin typeface="ArbatDi" pitchFamily="66" charset="0"/>
              </a:rPr>
              <a:t>Всероссийский туристский слёт учащихся по лыжному туризму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5348288" cy="34845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tx2"/>
                </a:solidFill>
              </a:rPr>
              <a:t>Конкурс краеведов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I </a:t>
            </a:r>
            <a:r>
              <a:rPr lang="ru-RU" smtClean="0">
                <a:solidFill>
                  <a:schemeClr val="tx2"/>
                </a:solidFill>
              </a:rPr>
              <a:t> тур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tx2"/>
                </a:solidFill>
              </a:rPr>
              <a:t>игра-викторина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tx2"/>
                </a:solidFill>
              </a:rPr>
              <a:t>«К 300-летию Михайло Васильевича Ломоносова»</a:t>
            </a:r>
          </a:p>
        </p:txBody>
      </p:sp>
      <p:pic>
        <p:nvPicPr>
          <p:cNvPr id="3080" name="Picture 8" descr="AG4RCA7A46R9CAG7M87KCAF2IXBNCA319VMACAFZNVHQCA16HA7FCAHET3HRCANG0DPKCATAKJVVCAEQHZSJCAEHSYLSCAJMZE88CAITX5FMCA3W1VBPCAEVLFNQCA310QIICABDO2M6CAT2SUDHCA4DQT6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492375"/>
            <a:ext cx="2836862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2895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40200" y="2781300"/>
            <a:ext cx="4610100" cy="19177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«Ломоносов был великий человек.</a:t>
            </a:r>
            <a:b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Между Петром </a:t>
            </a:r>
            <a:r>
              <a:rPr lang="en-US" sz="2400" b="1" smtClean="0">
                <a:solidFill>
                  <a:schemeClr val="tx1"/>
                </a:solidFill>
                <a:latin typeface="Monotype Corsiva" pitchFamily="66" charset="0"/>
              </a:rPr>
              <a:t>I</a:t>
            </a: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 и Екатериной</a:t>
            </a:r>
            <a:r>
              <a:rPr lang="en-US" sz="2400" b="1" smtClean="0">
                <a:solidFill>
                  <a:schemeClr val="tx1"/>
                </a:solidFill>
                <a:latin typeface="Monotype Corsiva" pitchFamily="66" charset="0"/>
              </a:rPr>
              <a:t> II</a:t>
            </a: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b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он один является самобытным сподвижником просвещения. </a:t>
            </a:r>
            <a:b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 Он создал первый университет.</a:t>
            </a:r>
            <a:b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 Он, лучше сказать, сам был первым нашим университетом»</a:t>
            </a:r>
            <a:b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                           А.С.Пушкин</a:t>
            </a:r>
          </a:p>
        </p:txBody>
      </p:sp>
      <p:pic>
        <p:nvPicPr>
          <p:cNvPr id="2052" name="Picture 4" descr="3_XIV_01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052513"/>
            <a:ext cx="3006725" cy="4103687"/>
          </a:xfrm>
          <a:prstGeom prst="rect">
            <a:avLst/>
          </a:prstGeom>
          <a:noFill/>
          <a:ln w="76200" cmpd="tri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59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Ломоносово 2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15888"/>
            <a:ext cx="4805363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011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4427538" y="3213100"/>
            <a:ext cx="4321175" cy="960438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400" smtClean="0"/>
              <a:t>	Рисунок приложенный к «Слову о явлениях воздушных…». </a:t>
            </a:r>
          </a:p>
          <a:p>
            <a:pPr eaLnBrk="1" hangingPunct="1"/>
            <a:endParaRPr lang="ru-RU" sz="2800" smtClean="0"/>
          </a:p>
        </p:txBody>
      </p:sp>
      <p:pic>
        <p:nvPicPr>
          <p:cNvPr id="8195" name="Picture 3" descr="Рисунок30"/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404813"/>
            <a:ext cx="3960812" cy="241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Рисунок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49275"/>
            <a:ext cx="3414712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95288" y="5157788"/>
            <a:ext cx="3814762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/>
          <a:p>
            <a:pPr marL="342900" indent="-34290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75000"/>
              <a:buFont typeface="Wingdings" pitchFamily="2" charset="2"/>
              <a:buNone/>
            </a:pPr>
            <a:r>
              <a:rPr lang="ru-RU" sz="2400" smtClean="0">
                <a:solidFill>
                  <a:srgbClr val="FFFFFF"/>
                </a:solidFill>
              </a:rPr>
              <a:t>	Обсерватория М.В. Ломоносова в саду его дома на Мойке.</a:t>
            </a:r>
          </a:p>
        </p:txBody>
      </p:sp>
      <p:pic>
        <p:nvPicPr>
          <p:cNvPr id="8198" name="Picture 6" descr="i[7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437063"/>
            <a:ext cx="163195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23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sz="quarter" idx="2"/>
          </p:nvPr>
        </p:nvSpPr>
        <p:spPr>
          <a:xfrm>
            <a:off x="4787900" y="4581525"/>
            <a:ext cx="4248150" cy="792163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400" smtClean="0"/>
              <a:t>	</a:t>
            </a:r>
            <a:r>
              <a:rPr lang="ru-RU" sz="2000" smtClean="0"/>
              <a:t>Составленная Ломоносовым карта приполярных стран из книги «Краткое описание разных путешествий..»</a:t>
            </a:r>
          </a:p>
        </p:txBody>
      </p:sp>
      <p:pic>
        <p:nvPicPr>
          <p:cNvPr id="9219" name="Picture 4" descr="сканирование004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3" y="908050"/>
            <a:ext cx="3300412" cy="3384550"/>
          </a:xfrm>
        </p:spPr>
      </p:pic>
      <p:pic>
        <p:nvPicPr>
          <p:cNvPr id="9220" name="Picture 6" descr="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4392612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90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1692275" y="2781300"/>
            <a:ext cx="3024188" cy="747713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400" smtClean="0"/>
              <a:t>	</a:t>
            </a:r>
            <a:r>
              <a:rPr lang="ru-RU" sz="2000" smtClean="0"/>
              <a:t> </a:t>
            </a:r>
            <a:r>
              <a:rPr lang="ru-RU" sz="2400" smtClean="0"/>
              <a:t>Академия наук </a:t>
            </a:r>
          </a:p>
        </p:txBody>
      </p:sp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1692275" y="4797425"/>
            <a:ext cx="309562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/>
          <a:p>
            <a:pPr marL="342900" indent="-34290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75000"/>
              <a:buFont typeface="Wingdings" pitchFamily="2" charset="2"/>
              <a:buNone/>
            </a:pPr>
            <a:r>
              <a:rPr lang="ru-RU" sz="2400" smtClean="0">
                <a:solidFill>
                  <a:srgbClr val="FFFFFF"/>
                </a:solidFill>
              </a:rPr>
              <a:t>	Московский</a:t>
            </a:r>
          </a:p>
          <a:p>
            <a:pPr marL="342900" indent="-342900" algn="just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75000"/>
              <a:buFont typeface="Wingdings" pitchFamily="2" charset="2"/>
              <a:buNone/>
            </a:pPr>
            <a:r>
              <a:rPr lang="ru-RU" sz="2400" smtClean="0">
                <a:solidFill>
                  <a:srgbClr val="FFFFFF"/>
                </a:solidFill>
              </a:rPr>
              <a:t>государственный университет </a:t>
            </a:r>
          </a:p>
        </p:txBody>
      </p:sp>
      <p:pic>
        <p:nvPicPr>
          <p:cNvPr id="10244" name="Picture 10" descr="73_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02" t="44398" r="4271" b="6674"/>
          <a:stretch>
            <a:fillRect/>
          </a:stretch>
        </p:blipFill>
        <p:spPr bwMode="auto">
          <a:xfrm>
            <a:off x="5148263" y="3214688"/>
            <a:ext cx="3525837" cy="29511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11" descr="75_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" t="46225" r="4218" b="5479"/>
          <a:stretch>
            <a:fillRect/>
          </a:stretch>
        </p:blipFill>
        <p:spPr bwMode="auto">
          <a:xfrm>
            <a:off x="971550" y="477838"/>
            <a:ext cx="5184775" cy="2055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79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35488" y="5445125"/>
            <a:ext cx="4608512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1400" b="1" smtClean="0"/>
              <a:t>Александр Невский</a:t>
            </a:r>
            <a:br>
              <a:rPr lang="ru-RU" sz="1400" b="1" smtClean="0"/>
            </a:br>
            <a:r>
              <a:rPr lang="ru-RU" sz="1400" b="1" smtClean="0"/>
              <a:t> мозаика мастерской Ломоносова</a:t>
            </a:r>
          </a:p>
        </p:txBody>
      </p:sp>
      <p:pic>
        <p:nvPicPr>
          <p:cNvPr id="11267" name="Picture 3" descr="moz_34_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7400" y="2781300"/>
            <a:ext cx="2181225" cy="2736850"/>
          </a:xfrm>
        </p:spPr>
      </p:pic>
      <p:pic>
        <p:nvPicPr>
          <p:cNvPr id="11268" name="Picture 5" descr="67_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39" t="12294" r="5179" b="6815"/>
          <a:stretch>
            <a:fillRect/>
          </a:stretch>
        </p:blipFill>
        <p:spPr bwMode="auto">
          <a:xfrm>
            <a:off x="969963" y="549275"/>
            <a:ext cx="3024187" cy="4105275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09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ing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Training</vt:lpstr>
      <vt:lpstr>Презентация PowerPoint</vt:lpstr>
      <vt:lpstr>Презентация PowerPoint</vt:lpstr>
      <vt:lpstr>Всероссийский туристский слёт учащихся по лыжному туризму</vt:lpstr>
      <vt:lpstr>«Ломоносов был великий человек. Между Петром I и Екатериной II  он один является самобытным сподвижником просвещения.   Он создал первый университет.  Он, лучше сказать, сам был первым нашим университетом»                            А.С.Пушкин</vt:lpstr>
      <vt:lpstr>Презентация PowerPoint</vt:lpstr>
      <vt:lpstr>Презентация PowerPoint</vt:lpstr>
      <vt:lpstr>Презентация PowerPoint</vt:lpstr>
      <vt:lpstr>Презентация PowerPoint</vt:lpstr>
      <vt:lpstr>Александр Невский  мозаика мастерской Ломоносова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Ecologika2</dc:creator>
  <cp:lastModifiedBy>Ecologika</cp:lastModifiedBy>
  <cp:revision>1</cp:revision>
  <dcterms:created xsi:type="dcterms:W3CDTF">2015-01-14T10:21:07Z</dcterms:created>
  <dcterms:modified xsi:type="dcterms:W3CDTF">2015-01-14T10:22:01Z</dcterms:modified>
</cp:coreProperties>
</file>