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33CC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5085184"/>
            <a:ext cx="6482581" cy="1569560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solidFill>
                  <a:srgbClr val="CC00CC"/>
                </a:solidFill>
              </a:rPr>
              <a:t>Как </a:t>
            </a:r>
            <a:r>
              <a:rPr lang="ru-RU" sz="2800" dirty="0" smtClean="0">
                <a:solidFill>
                  <a:srgbClr val="CC00CC"/>
                </a:solidFill>
              </a:rPr>
              <a:t>говорить</a:t>
            </a:r>
            <a:r>
              <a:rPr lang="ru-RU" dirty="0" smtClean="0">
                <a:solidFill>
                  <a:srgbClr val="CC00CC"/>
                </a:solidFill>
              </a:rPr>
              <a:t>, чтобы </a:t>
            </a:r>
            <a:r>
              <a:rPr lang="ru-RU" sz="2800" dirty="0" smtClean="0">
                <a:solidFill>
                  <a:srgbClr val="CC00CC"/>
                </a:solidFill>
              </a:rPr>
              <a:t>подростки слушали</a:t>
            </a:r>
            <a:r>
              <a:rPr lang="ru-RU" dirty="0" smtClean="0">
                <a:solidFill>
                  <a:srgbClr val="CC00CC"/>
                </a:solidFill>
              </a:rPr>
              <a:t>,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и как </a:t>
            </a:r>
            <a:r>
              <a:rPr lang="ru-RU" sz="2800" dirty="0" smtClean="0">
                <a:solidFill>
                  <a:srgbClr val="C00000"/>
                </a:solidFill>
              </a:rPr>
              <a:t>слушать</a:t>
            </a:r>
            <a:r>
              <a:rPr lang="ru-RU" dirty="0" smtClean="0">
                <a:solidFill>
                  <a:srgbClr val="C00000"/>
                </a:solidFill>
              </a:rPr>
              <a:t>, чтобы </a:t>
            </a:r>
            <a:r>
              <a:rPr lang="ru-RU" sz="2800" dirty="0" smtClean="0">
                <a:solidFill>
                  <a:srgbClr val="C00000"/>
                </a:solidFill>
              </a:rPr>
              <a:t>подростки говорили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Особенности общения </a:t>
            </a:r>
            <a:br>
              <a:rPr lang="ru-RU" dirty="0" smtClean="0"/>
            </a:br>
            <a:r>
              <a:rPr lang="ru-RU" dirty="0" smtClean="0"/>
              <a:t>ученик – учитель.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09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6804" y="2724150"/>
            <a:ext cx="621030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5. Разговор на деликатные темы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412776"/>
            <a:ext cx="8712968" cy="374441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Вместо одного «большого разговора»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Ищите даже самые незначительные возможности завести такой разговор: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1.Слушая радиопередачу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2.Смотря телевизор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3.Читая журнал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4.При просмотре кинофильма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5.Читая газету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6.Слушая музыку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3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значение имеют чувства людей.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значение имеет корректность поведения.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значение имеют слова.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 любви и заботы нет места наказаниям.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не должны быть жертвами своих различий.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нам необходимо чувствовать, что нас ценят.</a:t>
            </a:r>
            <a:endParaRPr lang="ru-RU" sz="2400" b="1" i="1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97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980728"/>
            <a:ext cx="5010959" cy="215317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Наша потребность как родителей заключается в том, чтобы в нас нуждались, а потребность подростков состоит в том, чтобы не нуждаться в нас. Этот конфликт совершенно реален, и мы сталкиваемся с ним ежедневно, помогая тем, кого мы любим, стать от нас независимыми.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600" dirty="0" smtClean="0"/>
              <a:t>Доктор Хаим Дж. </a:t>
            </a:r>
            <a:r>
              <a:rPr lang="ru-RU" sz="1600" dirty="0" err="1" smtClean="0"/>
              <a:t>Гинотт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59" b="100000" l="0" r="995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5219765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51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Как разобраться в чувствах подростка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122" y="731838"/>
            <a:ext cx="5212555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351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40129"/>
            <a:ext cx="9144000" cy="5817871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75656" y="332656"/>
            <a:ext cx="6768752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u="sng" dirty="0"/>
              <a:t>Принимайте чувства </a:t>
            </a:r>
            <a:r>
              <a:rPr lang="ru-RU" sz="2800" i="1" u="sng" dirty="0" smtClean="0"/>
              <a:t>подростка</a:t>
            </a:r>
          </a:p>
          <a:p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Подросток: О нет! Что мне делать? Я сказала Фроловым, что смогу в </a:t>
            </a:r>
            <a:r>
              <a:rPr lang="ru-RU" sz="2000" dirty="0" smtClean="0">
                <a:solidFill>
                  <a:schemeClr val="bg1"/>
                </a:solidFill>
              </a:rPr>
              <a:t>четверг после уроков </a:t>
            </a:r>
            <a:r>
              <a:rPr lang="ru-RU" sz="2000" dirty="0">
                <a:solidFill>
                  <a:schemeClr val="bg1"/>
                </a:solidFill>
              </a:rPr>
              <a:t>посидеть с их ребенком, а </a:t>
            </a:r>
            <a:r>
              <a:rPr lang="ru-RU" sz="2000" dirty="0" smtClean="0">
                <a:solidFill>
                  <a:schemeClr val="bg1"/>
                </a:solidFill>
              </a:rPr>
              <a:t>сейчас учитель по химии сказала мне что у нас в четверг пересдача экзамена!</a:t>
            </a: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Родитель: Тебе надо сделать следующее</a:t>
            </a:r>
            <a:r>
              <a:rPr lang="ru-RU" sz="2000" dirty="0" smtClean="0">
                <a:solidFill>
                  <a:schemeClr val="bg1"/>
                </a:solidFill>
              </a:rPr>
              <a:t>…</a:t>
            </a: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400" b="1" dirty="0"/>
              <a:t>Вместо того чтобы отмахиваться от чувств ребенка и давать советы:</a:t>
            </a: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sz="2000" b="1" dirty="0"/>
              <a:t>1. Идентифицируйте мысли и чувства.</a:t>
            </a:r>
            <a:br>
              <a:rPr lang="ru-RU" sz="2000" b="1" dirty="0"/>
            </a:br>
            <a:r>
              <a:rPr lang="ru-RU" sz="2000" b="1" dirty="0"/>
              <a:t>2. Реагируйте на чувства словами и междометиями.</a:t>
            </a:r>
            <a:br>
              <a:rPr lang="ru-RU" sz="2000" b="1" dirty="0"/>
            </a:br>
            <a:r>
              <a:rPr lang="ru-RU" sz="2000" b="1" dirty="0"/>
              <a:t>3.Предложите в фантазии то, чего не можете дать в реальности.</a:t>
            </a:r>
            <a:br>
              <a:rPr lang="ru-RU" sz="2000" b="1" dirty="0"/>
            </a:br>
            <a:r>
              <a:rPr lang="ru-RU" sz="2000" b="1" dirty="0"/>
              <a:t>4.Посочувствуйте, одновременно внося коррективы в поведение.</a:t>
            </a:r>
          </a:p>
        </p:txBody>
      </p:sp>
    </p:spTree>
    <p:extLst>
      <p:ext uri="{BB962C8B-B14F-4D97-AF65-F5344CB8AC3E}">
        <p14:creationId xmlns:p14="http://schemas.microsoft.com/office/powerpoint/2010/main" val="293156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781334">
            <a:off x="4699544" y="1783743"/>
            <a:ext cx="4237857" cy="4030384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2. Умение налаживать сотрудничество</a:t>
            </a:r>
            <a:endParaRPr lang="ru-RU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4089604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531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95021"/>
            <a:ext cx="5940152" cy="39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6696744" cy="4032448"/>
          </a:xfrm>
        </p:spPr>
        <p:txBody>
          <a:bodyPr/>
          <a:lstStyle/>
          <a:p>
            <a:pPr marL="0" indent="0">
              <a:buNone/>
            </a:pPr>
            <a:r>
              <a:rPr lang="ru-RU" sz="2800" b="0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Поощряйте сотрудничество 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Вместо того чтобы отдавать приказы </a:t>
            </a:r>
            <a:b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0" dirty="0" smtClean="0">
                <a:solidFill>
                  <a:schemeClr val="accent1">
                    <a:lumMod val="75000"/>
                  </a:schemeClr>
                </a:solidFill>
              </a:rPr>
              <a:t>Учитель: </a:t>
            </a:r>
            <a:r>
              <a:rPr lang="ru-RU" sz="2000" b="0" dirty="0">
                <a:solidFill>
                  <a:schemeClr val="accent1">
                    <a:lumMod val="75000"/>
                  </a:schemeClr>
                </a:solidFill>
                <a:effectLst/>
              </a:rPr>
              <a:t>Твоя домашняя работа отвратительна. Ее необходимо переделать!</a:t>
            </a:r>
            <a:br>
              <a:rPr lang="ru-RU" sz="2000" b="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вы можете:</a:t>
            </a:r>
            <a:b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1.Описать проблему</a:t>
            </a:r>
            <a:b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2.Описать свои чувства или ощущения</a:t>
            </a:r>
            <a:b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3.Проинформировать</a:t>
            </a:r>
            <a:b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4.Предложить выбор</a:t>
            </a:r>
            <a:b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5.Сказать одним словом</a:t>
            </a:r>
            <a:b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6.Озвучить свои ценности и ожидания</a:t>
            </a:r>
            <a:b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7.Сделать что-нибудь неожиданное</a:t>
            </a:r>
            <a:b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8.Изложить в письменном виде</a:t>
            </a:r>
            <a:endParaRPr lang="ru-RU" sz="20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89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98072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3. Наказывать или не наказывать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811386"/>
            <a:ext cx="3528392" cy="480461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590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200800" cy="42484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Альтернативы наказанию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Учитель: Витя, ты куришь! Это ужасно, завтра же жду тебя с родителями в школу, уж они то тебя проучат!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Вместо этого: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1.Выразите свои чувства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2.Заявите о своих ожиданиях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3.Предложите возможность выбора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4.Подскажите, как можно загладить вину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5.Предпримите активные действия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345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5400600" cy="108012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4. Вопросы детям</a:t>
            </a:r>
            <a:br>
              <a:rPr lang="ru-RU" dirty="0" smtClean="0"/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7" y="1196752"/>
            <a:ext cx="74168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1.Как вы думаете, что имеют в виду люди, говоря: «Ох, уж эта молодежь?»</a:t>
            </a:r>
            <a:b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2.Как вы думаете, что самое ценное в вашем возрасте как для вас, так и для ваших друзей?</a:t>
            </a:r>
            <a:b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3.Скажите, о чем больше всего волнуется человек в вашем возрасте?</a:t>
            </a:r>
            <a:b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4.Помогают ли вам какие-нибудь слова или поступки взрослых?</a:t>
            </a:r>
            <a:b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5.Мешают ли вам какие-нибудь слова или поступки взрослых?</a:t>
            </a:r>
            <a:b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6.Если бы вы могли дать совет своим родителям, учителям, сверстникам, что бы вы сказали им?</a:t>
            </a:r>
            <a:b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7.Что бы вы хотели изменить в своей жизни…дома, в школе, в кругу друзей?</a:t>
            </a:r>
          </a:p>
        </p:txBody>
      </p:sp>
    </p:spTree>
    <p:extLst>
      <p:ext uri="{BB962C8B-B14F-4D97-AF65-F5344CB8AC3E}">
        <p14:creationId xmlns:p14="http://schemas.microsoft.com/office/powerpoint/2010/main" val="68483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617</TotalTime>
  <Words>192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Особенности общения  ученик – учитель.</vt:lpstr>
      <vt:lpstr>Наша потребность как родителей заключается в том, чтобы в нас нуждались, а потребность подростков состоит в том, чтобы не нуждаться в нас. Этот конфликт совершенно реален, и мы сталкиваемся с ним ежедневно, помогая тем, кого мы любим, стать от нас независимыми.   Доктор Хаим Дж. Гинотт  </vt:lpstr>
      <vt:lpstr>1. Как разобраться в чувствах подростка</vt:lpstr>
      <vt:lpstr>Презентация PowerPoint</vt:lpstr>
      <vt:lpstr>2. Умение налаживать сотрудничество</vt:lpstr>
      <vt:lpstr>Поощряйте сотрудничество  Вместо того чтобы отдавать приказы  Учитель: Твоя домашняя работа отвратительна. Ее необходимо переделать!  вы можете: 1.Описать проблему 2.Описать свои чувства или ощущения 3.Проинформировать 4.Предложить выбор 5.Сказать одним словом 6.Озвучить свои ценности и ожидания 7.Сделать что-нибудь неожиданное 8.Изложить в письменном виде</vt:lpstr>
      <vt:lpstr>3. Наказывать или не наказывать</vt:lpstr>
      <vt:lpstr>Альтернативы наказанию  Учитель: Витя, ты куришь! Это ужасно, завтра же жду тебя с родителями в школу, уж они то тебя проучат!  Вместо этого:  1.Выразите свои чувства 2.Заявите о своих ожиданиях 3.Предложите возможность выбора 4.Подскажите, как можно загладить вину 5.Предпримите активные действия </vt:lpstr>
      <vt:lpstr>4. Вопросы детям </vt:lpstr>
      <vt:lpstr>5. Разговор на деликатные темы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общения  ученик – учитель.</dc:title>
  <dc:creator>Tagir</dc:creator>
  <cp:lastModifiedBy>Tagir</cp:lastModifiedBy>
  <cp:revision>29</cp:revision>
  <dcterms:created xsi:type="dcterms:W3CDTF">2014-11-02T21:00:33Z</dcterms:created>
  <dcterms:modified xsi:type="dcterms:W3CDTF">2015-01-13T21:57:22Z</dcterms:modified>
</cp:coreProperties>
</file>