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4724400" y="0"/>
            <a:ext cx="3012140" cy="6854063"/>
          </a:xfrm>
          <a:custGeom>
            <a:avLst/>
            <a:gdLst/>
            <a:ahLst/>
            <a:cxnLst/>
            <a:rect l="0" t="0" r="0" b="0"/>
            <a:pathLst>
              <a:path w="3012141" h="6854064" extrusionOk="0">
                <a:moveTo>
                  <a:pt x="2623817" y="0"/>
                </a:moveTo>
                <a:lnTo>
                  <a:pt x="2791741" y="608783"/>
                </a:lnTo>
                <a:lnTo>
                  <a:pt x="1826176" y="1301537"/>
                </a:lnTo>
                <a:lnTo>
                  <a:pt x="2130539" y="2466623"/>
                </a:lnTo>
                <a:lnTo>
                  <a:pt x="1175470" y="3190866"/>
                </a:lnTo>
                <a:lnTo>
                  <a:pt x="1469337" y="4355952"/>
                </a:lnTo>
                <a:lnTo>
                  <a:pt x="493277" y="5080194"/>
                </a:lnTo>
                <a:lnTo>
                  <a:pt x="808135" y="6255776"/>
                </a:lnTo>
                <a:lnTo>
                  <a:pt x="0" y="6854064"/>
                </a:lnTo>
                <a:lnTo>
                  <a:pt x="388325" y="6854064"/>
                </a:lnTo>
                <a:lnTo>
                  <a:pt x="1007545" y="6308258"/>
                </a:lnTo>
                <a:lnTo>
                  <a:pt x="713678" y="5122179"/>
                </a:lnTo>
                <a:lnTo>
                  <a:pt x="1679242" y="4408433"/>
                </a:lnTo>
                <a:lnTo>
                  <a:pt x="1364384" y="3232851"/>
                </a:lnTo>
                <a:lnTo>
                  <a:pt x="2361435" y="2498112"/>
                </a:lnTo>
                <a:lnTo>
                  <a:pt x="2015091" y="1343522"/>
                </a:lnTo>
                <a:lnTo>
                  <a:pt x="3012141" y="608783"/>
                </a:lnTo>
                <a:lnTo>
                  <a:pt x="2833722" y="0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4571999" y="0"/>
            <a:ext cx="4546600" cy="6857999"/>
            <a:chOff x="1447" y="0"/>
            <a:chExt cx="2863" cy="4319"/>
          </a:xfrm>
        </p:grpSpPr>
        <p:sp>
          <p:nvSpPr>
            <p:cNvPr id="11" name="Shape 11"/>
            <p:cNvSpPr/>
            <p:nvPr/>
          </p:nvSpPr>
          <p:spPr>
            <a:xfrm>
              <a:off x="1447" y="0"/>
              <a:ext cx="1885" cy="4319"/>
            </a:xfrm>
            <a:custGeom>
              <a:avLst/>
              <a:gdLst/>
              <a:ahLst/>
              <a:cxnLst/>
              <a:rect l="0" t="0" r="0" b="0"/>
              <a:pathLst>
                <a:path w="1886" h="4320" extrusionOk="0">
                  <a:moveTo>
                    <a:pt x="1719" y="0"/>
                  </a:moveTo>
                  <a:lnTo>
                    <a:pt x="1813" y="357"/>
                  </a:lnTo>
                  <a:lnTo>
                    <a:pt x="1194" y="805"/>
                  </a:lnTo>
                  <a:lnTo>
                    <a:pt x="1393" y="1544"/>
                  </a:lnTo>
                  <a:lnTo>
                    <a:pt x="777" y="1991"/>
                  </a:lnTo>
                  <a:lnTo>
                    <a:pt x="972" y="2734"/>
                  </a:lnTo>
                  <a:lnTo>
                    <a:pt x="355" y="3178"/>
                  </a:lnTo>
                  <a:lnTo>
                    <a:pt x="554" y="3921"/>
                  </a:lnTo>
                  <a:lnTo>
                    <a:pt x="0" y="4320"/>
                  </a:lnTo>
                  <a:lnTo>
                    <a:pt x="109" y="4320"/>
                  </a:lnTo>
                  <a:lnTo>
                    <a:pt x="623" y="3948"/>
                  </a:lnTo>
                  <a:lnTo>
                    <a:pt x="430" y="3205"/>
                  </a:lnTo>
                  <a:lnTo>
                    <a:pt x="1045" y="2761"/>
                  </a:lnTo>
                  <a:lnTo>
                    <a:pt x="850" y="2018"/>
                  </a:lnTo>
                  <a:lnTo>
                    <a:pt x="1468" y="1572"/>
                  </a:lnTo>
                  <a:lnTo>
                    <a:pt x="1271" y="830"/>
                  </a:lnTo>
                  <a:lnTo>
                    <a:pt x="1886" y="386"/>
                  </a:lnTo>
                  <a:lnTo>
                    <a:pt x="1788" y="0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1559" y="0"/>
              <a:ext cx="1978" cy="4319"/>
            </a:xfrm>
            <a:custGeom>
              <a:avLst/>
              <a:gdLst/>
              <a:ahLst/>
              <a:cxnLst/>
              <a:rect l="0" t="0" r="0" b="0"/>
              <a:pathLst>
                <a:path w="1979" h="4320" extrusionOk="0">
                  <a:moveTo>
                    <a:pt x="1673" y="0"/>
                  </a:moveTo>
                  <a:lnTo>
                    <a:pt x="1777" y="382"/>
                  </a:lnTo>
                  <a:lnTo>
                    <a:pt x="1160" y="830"/>
                  </a:lnTo>
                  <a:lnTo>
                    <a:pt x="1357" y="1570"/>
                  </a:lnTo>
                  <a:lnTo>
                    <a:pt x="743" y="2016"/>
                  </a:lnTo>
                  <a:lnTo>
                    <a:pt x="936" y="2759"/>
                  </a:lnTo>
                  <a:lnTo>
                    <a:pt x="319" y="3204"/>
                  </a:lnTo>
                  <a:lnTo>
                    <a:pt x="517" y="3947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717" y="4025"/>
                  </a:lnTo>
                  <a:lnTo>
                    <a:pt x="521" y="3280"/>
                  </a:lnTo>
                  <a:lnTo>
                    <a:pt x="1136" y="2836"/>
                  </a:lnTo>
                  <a:lnTo>
                    <a:pt x="941" y="2093"/>
                  </a:lnTo>
                  <a:lnTo>
                    <a:pt x="1559" y="1648"/>
                  </a:lnTo>
                  <a:lnTo>
                    <a:pt x="1362" y="905"/>
                  </a:lnTo>
                  <a:lnTo>
                    <a:pt x="1979" y="461"/>
                  </a:lnTo>
                  <a:lnTo>
                    <a:pt x="1859" y="0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2090" y="0"/>
              <a:ext cx="1805" cy="4319"/>
            </a:xfrm>
            <a:custGeom>
              <a:avLst/>
              <a:gdLst/>
              <a:ahLst/>
              <a:cxnLst/>
              <a:rect l="0" t="0" r="0" b="0"/>
              <a:pathLst>
                <a:path w="1806" h="4320" extrusionOk="0">
                  <a:moveTo>
                    <a:pt x="1462" y="0"/>
                  </a:moveTo>
                  <a:lnTo>
                    <a:pt x="1604" y="510"/>
                  </a:lnTo>
                  <a:lnTo>
                    <a:pt x="987" y="958"/>
                  </a:lnTo>
                  <a:lnTo>
                    <a:pt x="1183" y="1696"/>
                  </a:lnTo>
                  <a:lnTo>
                    <a:pt x="570" y="2142"/>
                  </a:lnTo>
                  <a:lnTo>
                    <a:pt x="764" y="2885"/>
                  </a:lnTo>
                  <a:lnTo>
                    <a:pt x="147" y="3329"/>
                  </a:lnTo>
                  <a:lnTo>
                    <a:pt x="344" y="4072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544" y="4151"/>
                  </a:lnTo>
                  <a:lnTo>
                    <a:pt x="349" y="3406"/>
                  </a:lnTo>
                  <a:lnTo>
                    <a:pt x="965" y="2961"/>
                  </a:lnTo>
                  <a:lnTo>
                    <a:pt x="768" y="2220"/>
                  </a:lnTo>
                  <a:lnTo>
                    <a:pt x="1385" y="1776"/>
                  </a:lnTo>
                  <a:lnTo>
                    <a:pt x="1189" y="1031"/>
                  </a:lnTo>
                  <a:lnTo>
                    <a:pt x="1806" y="586"/>
                  </a:lnTo>
                  <a:lnTo>
                    <a:pt x="1647" y="0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2463" y="0"/>
              <a:ext cx="1847" cy="4319"/>
            </a:xfrm>
            <a:custGeom>
              <a:avLst/>
              <a:gdLst/>
              <a:ahLst/>
              <a:cxnLst/>
              <a:rect l="0" t="0" r="0" b="0"/>
              <a:pathLst>
                <a:path w="1848" h="4320" extrusionOk="0">
                  <a:moveTo>
                    <a:pt x="1311" y="0"/>
                  </a:moveTo>
                  <a:lnTo>
                    <a:pt x="1475" y="606"/>
                  </a:lnTo>
                  <a:lnTo>
                    <a:pt x="856" y="1055"/>
                  </a:lnTo>
                  <a:lnTo>
                    <a:pt x="1054" y="1794"/>
                  </a:lnTo>
                  <a:lnTo>
                    <a:pt x="439" y="2240"/>
                  </a:lnTo>
                  <a:lnTo>
                    <a:pt x="634" y="2981"/>
                  </a:lnTo>
                  <a:lnTo>
                    <a:pt x="16" y="3428"/>
                  </a:lnTo>
                  <a:lnTo>
                    <a:pt x="215" y="4169"/>
                  </a:lnTo>
                  <a:lnTo>
                    <a:pt x="0" y="4320"/>
                  </a:lnTo>
                  <a:lnTo>
                    <a:pt x="570" y="4320"/>
                  </a:lnTo>
                  <a:lnTo>
                    <a:pt x="584" y="4304"/>
                  </a:lnTo>
                  <a:lnTo>
                    <a:pt x="391" y="3570"/>
                  </a:lnTo>
                  <a:lnTo>
                    <a:pt x="1005" y="3118"/>
                  </a:lnTo>
                  <a:lnTo>
                    <a:pt x="810" y="2380"/>
                  </a:lnTo>
                  <a:lnTo>
                    <a:pt x="1422" y="1936"/>
                  </a:lnTo>
                  <a:lnTo>
                    <a:pt x="1229" y="1193"/>
                  </a:lnTo>
                  <a:lnTo>
                    <a:pt x="1848" y="743"/>
                  </a:lnTo>
                  <a:lnTo>
                    <a:pt x="1650" y="0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995251"/>
            <a:ext cx="5258700" cy="154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648555"/>
            <a:ext cx="5258700" cy="103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 rot="-5400000">
            <a:off x="6281180" y="3995181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>
                <a:solidFill>
                  <a:schemeClr val="dk1"/>
                </a:solidFill>
              </a:defRPr>
            </a:lvl1pPr>
            <a:lvl2pPr rtl="0">
              <a:defRPr sz="3600">
                <a:solidFill>
                  <a:schemeClr val="dk1"/>
                </a:solidFill>
              </a:defRPr>
            </a:lvl2pPr>
            <a:lvl3pPr rtl="0">
              <a:defRPr sz="3600">
                <a:solidFill>
                  <a:schemeClr val="dk1"/>
                </a:solidFill>
              </a:defRPr>
            </a:lvl3pPr>
            <a:lvl4pPr rtl="0">
              <a:defRPr sz="3600">
                <a:solidFill>
                  <a:schemeClr val="dk1"/>
                </a:solidFill>
              </a:defRPr>
            </a:lvl4pPr>
            <a:lvl5pPr rtl="0">
              <a:defRPr sz="3600">
                <a:solidFill>
                  <a:schemeClr val="dk1"/>
                </a:solidFill>
              </a:defRPr>
            </a:lvl5pPr>
            <a:lvl6pPr rtl="0">
              <a:defRPr sz="3600">
                <a:solidFill>
                  <a:schemeClr val="dk1"/>
                </a:solidFill>
              </a:defRPr>
            </a:lvl6pPr>
            <a:lvl7pPr rtl="0">
              <a:defRPr sz="3600">
                <a:solidFill>
                  <a:schemeClr val="dk1"/>
                </a:solidFill>
              </a:defRPr>
            </a:lvl7pPr>
            <a:lvl8pPr rtl="0">
              <a:defRPr sz="3600">
                <a:solidFill>
                  <a:schemeClr val="dk1"/>
                </a:solidFill>
              </a:defRPr>
            </a:lvl8pPr>
            <a:lvl9pPr rtl="0"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-5400000">
            <a:off x="6281180" y="3995181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>
                <a:solidFill>
                  <a:srgbClr val="A64128"/>
                </a:solidFill>
              </a:defRPr>
            </a:lvl1pPr>
            <a:lvl2pPr rtl="0">
              <a:defRPr sz="3600">
                <a:solidFill>
                  <a:srgbClr val="A64128"/>
                </a:solidFill>
              </a:defRPr>
            </a:lvl2pPr>
            <a:lvl3pPr rtl="0">
              <a:defRPr sz="3600">
                <a:solidFill>
                  <a:srgbClr val="A64128"/>
                </a:solidFill>
              </a:defRPr>
            </a:lvl3pPr>
            <a:lvl4pPr rtl="0">
              <a:defRPr sz="3600">
                <a:solidFill>
                  <a:srgbClr val="A64128"/>
                </a:solidFill>
              </a:defRPr>
            </a:lvl4pPr>
            <a:lvl5pPr rtl="0">
              <a:defRPr sz="3600">
                <a:solidFill>
                  <a:srgbClr val="A64128"/>
                </a:solidFill>
              </a:defRPr>
            </a:lvl5pPr>
            <a:lvl6pPr rtl="0">
              <a:defRPr sz="3600">
                <a:solidFill>
                  <a:srgbClr val="A64128"/>
                </a:solidFill>
              </a:defRPr>
            </a:lvl6pPr>
            <a:lvl7pPr rtl="0">
              <a:defRPr sz="3600">
                <a:solidFill>
                  <a:srgbClr val="A64128"/>
                </a:solidFill>
              </a:defRPr>
            </a:lvl7pPr>
            <a:lvl8pPr rtl="0">
              <a:defRPr sz="3600">
                <a:solidFill>
                  <a:srgbClr val="A64128"/>
                </a:solidFill>
              </a:defRPr>
            </a:lvl8pPr>
            <a:lvl9pPr rtl="0">
              <a:defRPr sz="3600">
                <a:solidFill>
                  <a:srgbClr val="A64128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1"/>
                </a:solidFill>
              </a:defRPr>
            </a:lvl1pPr>
            <a:lvl2pPr rtl="0">
              <a:defRPr>
                <a:solidFill>
                  <a:schemeClr val="dk1"/>
                </a:solidFill>
              </a:defRPr>
            </a:lvl2pPr>
            <a:lvl3pPr rtl="0">
              <a:defRPr>
                <a:solidFill>
                  <a:schemeClr val="dk1"/>
                </a:solidFill>
              </a:defRPr>
            </a:lvl3pPr>
            <a:lvl4pPr rtl="0">
              <a:defRPr>
                <a:solidFill>
                  <a:schemeClr val="dk1"/>
                </a:solidFill>
              </a:defRPr>
            </a:lvl4pPr>
            <a:lvl5pPr rtl="0">
              <a:defRPr>
                <a:solidFill>
                  <a:schemeClr val="dk1"/>
                </a:solidFill>
              </a:defRPr>
            </a:lvl5pPr>
            <a:lvl6pPr rtl="0">
              <a:defRPr>
                <a:solidFill>
                  <a:schemeClr val="dk1"/>
                </a:solidFill>
              </a:defRPr>
            </a:lvl6pPr>
            <a:lvl7pPr rtl="0">
              <a:defRPr>
                <a:solidFill>
                  <a:schemeClr val="dk1"/>
                </a:solidFill>
              </a:defRPr>
            </a:lvl7pPr>
            <a:lvl8pPr rtl="0">
              <a:defRPr>
                <a:solidFill>
                  <a:schemeClr val="dk1"/>
                </a:solidFill>
              </a:defRPr>
            </a:lvl8pPr>
            <a:lvl9pPr rtl="0"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Shape 28"/>
          <p:cNvSpPr/>
          <p:nvPr/>
        </p:nvSpPr>
        <p:spPr>
          <a:xfrm rot="-5400000">
            <a:off x="6281180" y="3995181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7938258" y="0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 rot="5400000">
            <a:off x="1657077" y="-1657077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 rot="-5400000">
            <a:off x="6281180" y="3995181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2338102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685800" y="995251"/>
            <a:ext cx="7196999" cy="154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/>
              <a:t>Способы словообразования   в английском языке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3727175" y="5645205"/>
            <a:ext cx="5258700" cy="103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 sz="2400">
                <a:solidFill>
                  <a:srgbClr val="000000"/>
                </a:solidFill>
              </a:rPr>
              <a:t>Андрианова А. и Мамбреян Л.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/>
              <a:t>Суффиксы прилагательных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172608"/>
            <a:ext cx="8229600" cy="5740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able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reasonable	разумный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—cial 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social	общественный</a:t>
            </a:r>
          </a:p>
          <a:p>
            <a:pPr lvl="0" rtl="0">
              <a:buNone/>
            </a:pP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ical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tactical	тактический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ant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distant	отдаленный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ent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dependent	зависимый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ar	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regular	регулярный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ary	</a:t>
            </a:r>
            <a:r>
              <a:rPr lang="ru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revolutionary	революционный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ate	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separate	отдельный </a:t>
            </a:r>
          </a:p>
          <a:p>
            <a:pPr lvl="0" rtl="0">
              <a:buNone/>
            </a:pP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ible	</a:t>
            </a:r>
            <a:r>
              <a:rPr lang="ru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visible	видимый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ile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mobile	подвижный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ish	</a:t>
            </a:r>
            <a:r>
              <a:rPr lang="ru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English	английский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ive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active	активный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ful	</a:t>
            </a:r>
            <a:r>
              <a:rPr lang="ru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useful	полезный</a:t>
            </a: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less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useless	бесполезный 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like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manlike	мужественный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— ly</a:t>
            </a:r>
            <a:r>
              <a:rPr lang="ru" sz="18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friendly	дружественный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/>
              <a:t>Суффиксы наречий и числительных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66597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 i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Суффикс наречий</a:t>
            </a:r>
            <a:r>
              <a:rPr lang="ru" sz="2400" i="1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lу</a:t>
            </a:r>
            <a:r>
              <a:rPr lang="ru" sz="24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easily	легко   </a:t>
            </a:r>
          </a:p>
          <a:p>
            <a:endParaRPr/>
          </a:p>
          <a:p>
            <a:endParaRPr/>
          </a:p>
          <a:p>
            <a:pPr lvl="0" rtl="0">
              <a:buNone/>
            </a:pPr>
            <a:r>
              <a:rPr lang="ru" sz="2400" i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Суффиксы числительных</a:t>
            </a:r>
            <a:r>
              <a:rPr lang="ru" sz="2400" i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teen	</a:t>
            </a:r>
            <a:r>
              <a:rPr lang="ru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fourteen	четырнадцать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— ty	</a:t>
            </a:r>
            <a:r>
              <a:rPr lang="ru" sz="24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forty	сорок 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— th</a:t>
            </a:r>
            <a:r>
              <a:rPr lang="ru" sz="2400">
                <a:solidFill>
                  <a:srgbClr val="0D1216"/>
                </a:solidFill>
                <a:latin typeface="Arial"/>
                <a:ea typeface="Arial"/>
                <a:cs typeface="Arial"/>
                <a:sym typeface="Arial"/>
              </a:rPr>
              <a:t>	the fourth	четвертый 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"/>
              <a:t>В английском языке ,как и в любом другом , части речи делятся на самостоятельные и служебные. На и более важными являются самостоятельные части речи : существительные (nouns) , глаголы (verbs), прилагательные (ajectives).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ru" sz="3000"/>
              <a:t>В английском языке имеется несколько способов словообразования: 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ru"/>
              <a:t>Конверсия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ru"/>
              <a:t>Словосложение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ru"/>
              <a:t>Изменение ударения в слове</a:t>
            </a:r>
          </a:p>
          <a:p>
            <a:pPr marL="457200" lvl="0" indent="-4191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ru"/>
              <a:t>Аффиксация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Aft>
                <a:spcPts val="1000"/>
              </a:spcAft>
              <a:buNone/>
            </a:pPr>
            <a:r>
              <a:rPr lang="ru"/>
              <a:t>Конверсия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i="1"/>
              <a:t>Конверсия </a:t>
            </a:r>
            <a:r>
              <a:rPr lang="ru"/>
              <a:t>- это образование новых слов без изменения их написания и произношения.</a:t>
            </a:r>
          </a:p>
          <a:p>
            <a:endParaRPr/>
          </a:p>
          <a:p>
            <a:pPr lvl="0" rtl="0">
              <a:buNone/>
            </a:pPr>
            <a:r>
              <a:rPr lang="ru" sz="2400"/>
              <a:t>Наиболее </a:t>
            </a:r>
            <a:r>
              <a:rPr lang="ru" sz="2400">
                <a:solidFill>
                  <a:srgbClr val="434343"/>
                </a:solidFill>
              </a:rPr>
              <a:t>распространенным </a:t>
            </a:r>
            <a:r>
              <a:rPr lang="ru" sz="2400"/>
              <a:t>является образование глаголов от существительных:</a:t>
            </a:r>
          </a:p>
          <a:p>
            <a:pPr lvl="0" rtl="0">
              <a:buNone/>
            </a:pPr>
            <a:r>
              <a:rPr lang="ru" sz="2400" i="1">
                <a:solidFill>
                  <a:srgbClr val="E06666"/>
                </a:solidFill>
              </a:rPr>
              <a:t>Master(хозяин) - to master(управлять)</a:t>
            </a:r>
          </a:p>
          <a:p>
            <a:pPr lvl="0" rtl="0">
              <a:buNone/>
            </a:pPr>
            <a:r>
              <a:rPr lang="ru" sz="2400" i="1">
                <a:solidFill>
                  <a:srgbClr val="E06666"/>
                </a:solidFill>
              </a:rPr>
              <a:t>Water(вода) - to water(поливать);</a:t>
            </a:r>
          </a:p>
          <a:p>
            <a:pPr lvl="0" rtl="0">
              <a:buNone/>
            </a:pPr>
            <a:r>
              <a:rPr lang="ru" sz="2400">
                <a:solidFill>
                  <a:srgbClr val="434343"/>
                </a:solidFill>
              </a:rPr>
              <a:t>Но глаголы могут быть образованы от прилагательных:</a:t>
            </a:r>
          </a:p>
          <a:p>
            <a:pPr lvl="0" rtl="0">
              <a:buNone/>
            </a:pPr>
            <a:r>
              <a:rPr lang="ru" sz="2400" i="1">
                <a:solidFill>
                  <a:srgbClr val="E06666"/>
                </a:solidFill>
              </a:rPr>
              <a:t>Emply(пустой) - to emply(опустошать)</a:t>
            </a:r>
          </a:p>
          <a:p>
            <a:pPr>
              <a:buNone/>
            </a:pPr>
            <a:r>
              <a:rPr lang="ru" sz="2400" i="1">
                <a:solidFill>
                  <a:srgbClr val="E06666"/>
                </a:solidFill>
              </a:rPr>
              <a:t>White(белый) - to white(белить)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/>
              <a:t>Словосложение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417637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/>
              <a:t>Словосложение- это объединение полнозначных слов или их основ в сложное слово.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</a:rPr>
              <a:t>Airfield-аэродром(air-воздух,field-поле)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</a:rPr>
              <a:t>Schoolday-школьный день(school-школа,day-день)</a:t>
            </a:r>
          </a:p>
          <a:p>
            <a:pPr lvl="0" rtl="0">
              <a:buNone/>
            </a:pPr>
            <a:r>
              <a:rPr lang="ru" sz="2400">
                <a:solidFill>
                  <a:srgbClr val="434343"/>
                </a:solidFill>
              </a:rPr>
              <a:t>Сложные слова могут состоять из двух существительных, первое из которых преобритает значение прилагательного .В этом случае слова пишутся отдельно: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</a:rPr>
              <a:t>service dress - форменнаяодежда(service-служба,dress-платье)</a:t>
            </a:r>
          </a:p>
          <a:p>
            <a:pPr>
              <a:buNone/>
            </a:pPr>
            <a:r>
              <a:rPr lang="ru" sz="2400">
                <a:solidFill>
                  <a:srgbClr val="E06666"/>
                </a:solidFill>
              </a:rPr>
              <a:t>shop window-витрина(shop-магазин, window-окно)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/>
              <a:t>Измнение ударения в слове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/>
              <a:t>Многие сущ. совпадают по форме с глаголами , но отличаются </a:t>
            </a:r>
            <a:r>
              <a:rPr lang="ru" b="1"/>
              <a:t>ударением. </a:t>
            </a:r>
            <a:r>
              <a:rPr lang="ru"/>
              <a:t>Как правило, в сущ. ударение падает на первый слог , а в соответствующих глаголах на второй:</a:t>
            </a:r>
          </a:p>
          <a:p>
            <a:pPr lvl="0" rtl="0">
              <a:buNone/>
            </a:pPr>
            <a:r>
              <a:rPr lang="ru" u="sng">
                <a:solidFill>
                  <a:srgbClr val="E06666"/>
                </a:solidFill>
              </a:rPr>
              <a:t>Ex</a:t>
            </a:r>
            <a:r>
              <a:rPr lang="ru">
                <a:solidFill>
                  <a:srgbClr val="E06666"/>
                </a:solidFill>
              </a:rPr>
              <a:t>port(экспорт) - to ex</a:t>
            </a:r>
            <a:r>
              <a:rPr lang="ru" u="sng">
                <a:solidFill>
                  <a:srgbClr val="E06666"/>
                </a:solidFill>
              </a:rPr>
              <a:t>port</a:t>
            </a:r>
            <a:r>
              <a:rPr lang="ru">
                <a:solidFill>
                  <a:srgbClr val="E06666"/>
                </a:solidFill>
              </a:rPr>
              <a:t>(экспортировать)</a:t>
            </a:r>
          </a:p>
          <a:p>
            <a:pPr>
              <a:buNone/>
            </a:pPr>
            <a:r>
              <a:rPr lang="ru" u="sng">
                <a:solidFill>
                  <a:srgbClr val="E06666"/>
                </a:solidFill>
              </a:rPr>
              <a:t>Pre</a:t>
            </a:r>
            <a:r>
              <a:rPr lang="ru">
                <a:solidFill>
                  <a:srgbClr val="E06666"/>
                </a:solidFill>
              </a:rPr>
              <a:t>sent(подарок)- to pre</a:t>
            </a:r>
            <a:r>
              <a:rPr lang="ru" u="sng">
                <a:solidFill>
                  <a:srgbClr val="E06666"/>
                </a:solidFill>
              </a:rPr>
              <a:t>sent</a:t>
            </a:r>
            <a:r>
              <a:rPr lang="ru">
                <a:solidFill>
                  <a:srgbClr val="E06666"/>
                </a:solidFill>
              </a:rPr>
              <a:t>(дарить)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 b="0" dirty="0" smtClean="0">
                <a:solidFill>
                  <a:srgbClr val="CC4125"/>
                </a:solidFill>
                <a:latin typeface="Arial"/>
                <a:ea typeface="Arial"/>
                <a:cs typeface="Arial"/>
                <a:sym typeface="Arial"/>
              </a:rPr>
              <a:t>Аффик</a:t>
            </a:r>
            <a:r>
              <a:rPr lang="en-US" b="0" dirty="0" smtClean="0">
                <a:solidFill>
                  <a:srgbClr val="CC4125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lang="ru" b="0" dirty="0">
              <a:solidFill>
                <a:srgbClr val="CC412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531775" y="12573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Аффикс (от лат. affixus — прикрепленный) — часть слова, имеющая грамматическое значение и вносящая некоторое изменение в значение корня.</a:t>
            </a:r>
          </a:p>
          <a:p>
            <a:pPr lvl="0" rtl="0">
              <a:buNone/>
            </a:pPr>
            <a:r>
              <a:rPr lang="ru" sz="2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1. Префикс со значеним "снова","заново", "вновь":</a:t>
            </a:r>
          </a:p>
          <a:p>
            <a:pPr lvl="0" rtl="0">
              <a:buNone/>
            </a:pPr>
            <a:r>
              <a:rPr lang="ru" sz="2400" b="1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Re- 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To construct(строить) - to reconstruct (перестроить)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To write(писать) - to rewrite(переписать)</a:t>
            </a:r>
          </a:p>
          <a:p>
            <a:pPr lvl="0" rtl="0">
              <a:buNone/>
            </a:pPr>
            <a:r>
              <a:rPr lang="ru" sz="2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2.Префикс со значением "между","взаимно":</a:t>
            </a:r>
          </a:p>
          <a:p>
            <a:pPr lvl="0" rtl="0">
              <a:buNone/>
            </a:pPr>
            <a:r>
              <a:rPr lang="ru" sz="2400" b="1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Co- 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и </a:t>
            </a:r>
            <a:r>
              <a:rPr lang="ru" sz="2400" b="1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Inter-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existence(существование) - co-existence(сосуществование)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national(национальный) - international(интернациональный)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362769"/>
            <a:ext cx="8229600" cy="620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/>
              <a:t>3.Префиксы ,имеющие отрицательное значение:</a:t>
            </a:r>
          </a:p>
          <a:p>
            <a:pPr lvl="0" rtl="0">
              <a:buNone/>
            </a:pP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un-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in-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dis-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non-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il-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(перед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),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ir-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(перед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),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im-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(перед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ru" sz="2400" i="1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ru" sz="1000">
                <a:solidFill>
                  <a:srgbClr val="30303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known (известный)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un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known (неизвестный)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happy (счастливый)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un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happy (несчастный)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official (официальный)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un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official (неофициальный)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popular (популярный)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un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popular (непопулярный)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complete (полный)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complete (неполный)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direct (прямой)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direct (непрямой)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legal (законный)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legal (незаконный)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logical (логичный)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logical (нелогичный)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regular (регулярный)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ir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regular (нерегулярный)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reversible (обратимый)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ir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reversible (необратимый)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possible (возможный)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im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possible (невозможный)</a:t>
            </a:r>
          </a:p>
          <a:p>
            <a:pPr lvl="0" rtl="0">
              <a:buNone/>
            </a:pP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mortal (смертный) – </a:t>
            </a:r>
            <a:r>
              <a:rPr lang="ru" sz="1800" b="1" i="1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im</a:t>
            </a:r>
            <a:r>
              <a:rPr lang="ru" sz="1800">
                <a:solidFill>
                  <a:srgbClr val="175417"/>
                </a:solidFill>
                <a:latin typeface="Arial"/>
                <a:ea typeface="Arial"/>
                <a:cs typeface="Arial"/>
                <a:sym typeface="Arial"/>
              </a:rPr>
              <a:t>mortal (бессмертный)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ru"/>
              <a:t>Суффиксы существительных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212569"/>
            <a:ext cx="8229600" cy="535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ru" sz="2400"/>
              <a:t>1.обозначающие национальность, принадлежность к определенной группе людей, профессий, действующее лицо, орудие действия:</a:t>
            </a:r>
          </a:p>
          <a:p>
            <a:pPr lvl="0" rtl="0">
              <a:buNone/>
            </a:pPr>
            <a:r>
              <a:rPr lang="ru" sz="1800">
                <a:solidFill>
                  <a:srgbClr val="E06666"/>
                </a:solidFill>
              </a:rPr>
              <a:t>-</a:t>
            </a:r>
            <a:r>
              <a:rPr lang="ru" sz="2400">
                <a:solidFill>
                  <a:srgbClr val="E06666"/>
                </a:solidFill>
              </a:rPr>
              <a:t>ician(academ</a:t>
            </a:r>
            <a:r>
              <a:rPr lang="ru" sz="2400" b="1" u="sng">
                <a:solidFill>
                  <a:srgbClr val="E06666"/>
                </a:solidFill>
              </a:rPr>
              <a:t>ician</a:t>
            </a:r>
            <a:r>
              <a:rPr lang="ru" sz="2400">
                <a:solidFill>
                  <a:srgbClr val="E06666"/>
                </a:solidFill>
              </a:rPr>
              <a:t>),-ant(assist</a:t>
            </a:r>
            <a:r>
              <a:rPr lang="ru" sz="2400" b="1" u="sng">
                <a:solidFill>
                  <a:srgbClr val="E06666"/>
                </a:solidFill>
              </a:rPr>
              <a:t>ant</a:t>
            </a:r>
            <a:r>
              <a:rPr lang="ru" sz="2400">
                <a:solidFill>
                  <a:srgbClr val="E06666"/>
                </a:solidFill>
              </a:rPr>
              <a:t>),-ent(stud</a:t>
            </a:r>
            <a:r>
              <a:rPr lang="ru" sz="2400" b="1" u="sng">
                <a:solidFill>
                  <a:srgbClr val="E06666"/>
                </a:solidFill>
              </a:rPr>
              <a:t>ent</a:t>
            </a:r>
            <a:r>
              <a:rPr lang="ru" sz="2400">
                <a:solidFill>
                  <a:srgbClr val="E06666"/>
                </a:solidFill>
              </a:rPr>
              <a:t>),-ary(revolution</a:t>
            </a:r>
            <a:r>
              <a:rPr lang="ru" sz="2400" b="1" u="sng">
                <a:solidFill>
                  <a:srgbClr val="E06666"/>
                </a:solidFill>
              </a:rPr>
              <a:t>ary</a:t>
            </a:r>
            <a:r>
              <a:rPr lang="ru" sz="2400">
                <a:solidFill>
                  <a:srgbClr val="E06666"/>
                </a:solidFill>
              </a:rPr>
              <a:t>),-eer(engin</a:t>
            </a:r>
            <a:r>
              <a:rPr lang="ru" sz="2400" b="1" u="sng">
                <a:solidFill>
                  <a:srgbClr val="E06666"/>
                </a:solidFill>
              </a:rPr>
              <a:t>eer</a:t>
            </a:r>
            <a:r>
              <a:rPr lang="ru" sz="2400">
                <a:solidFill>
                  <a:srgbClr val="E06666"/>
                </a:solidFill>
              </a:rPr>
              <a:t>),-ess(actr</a:t>
            </a:r>
            <a:r>
              <a:rPr lang="ru" sz="2400" b="1" u="sng">
                <a:solidFill>
                  <a:srgbClr val="E06666"/>
                </a:solidFill>
              </a:rPr>
              <a:t>ess</a:t>
            </a:r>
            <a:r>
              <a:rPr lang="ru" sz="2400">
                <a:solidFill>
                  <a:srgbClr val="E06666"/>
                </a:solidFill>
              </a:rPr>
              <a:t>), -ist(typ</a:t>
            </a:r>
            <a:r>
              <a:rPr lang="ru" sz="2400" b="1" u="sng">
                <a:solidFill>
                  <a:srgbClr val="E06666"/>
                </a:solidFill>
              </a:rPr>
              <a:t>ist</a:t>
            </a:r>
            <a:r>
              <a:rPr lang="ru" sz="2400">
                <a:solidFill>
                  <a:srgbClr val="E06666"/>
                </a:solidFill>
              </a:rPr>
              <a:t>), -ive(capt</a:t>
            </a:r>
            <a:r>
              <a:rPr lang="ru" sz="2400" b="1" u="sng">
                <a:solidFill>
                  <a:srgbClr val="E06666"/>
                </a:solidFill>
              </a:rPr>
              <a:t>ive</a:t>
            </a:r>
            <a:r>
              <a:rPr lang="ru" sz="2400">
                <a:solidFill>
                  <a:srgbClr val="E06666"/>
                </a:solidFill>
              </a:rPr>
              <a:t>), -or(construct</a:t>
            </a:r>
            <a:r>
              <a:rPr lang="ru" sz="2400" b="1" u="sng">
                <a:solidFill>
                  <a:srgbClr val="E06666"/>
                </a:solidFill>
              </a:rPr>
              <a:t>or</a:t>
            </a:r>
            <a:r>
              <a:rPr lang="ru" sz="2400">
                <a:solidFill>
                  <a:srgbClr val="E06666"/>
                </a:solidFill>
              </a:rPr>
              <a:t>)</a:t>
            </a:r>
          </a:p>
          <a:p>
            <a:pPr lvl="0" rtl="0">
              <a:buNone/>
            </a:pPr>
            <a:r>
              <a:rPr lang="ru" sz="2400"/>
              <a:t>2.обозначающие отвлеченные понятия, процессы, действия, науки, предметы:</a:t>
            </a:r>
          </a:p>
          <a:p>
            <a:pPr lvl="0" rtl="0">
              <a:buNone/>
            </a:pPr>
            <a:r>
              <a:rPr lang="ru" sz="2400">
                <a:solidFill>
                  <a:srgbClr val="E06666"/>
                </a:solidFill>
              </a:rPr>
              <a:t>-acy(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democr</a:t>
            </a:r>
            <a:r>
              <a:rPr lang="ru" sz="2400" b="1" u="sng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acy</a:t>
            </a:r>
            <a:r>
              <a:rPr lang="ru" sz="2400">
                <a:solidFill>
                  <a:srgbClr val="E06666"/>
                </a:solidFill>
              </a:rPr>
              <a:t>),-age(</a:t>
            </a:r>
            <a:r>
              <a:rPr lang="ru" sz="2400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marri</a:t>
            </a:r>
            <a:r>
              <a:rPr lang="ru" sz="2400" b="1" u="sng">
                <a:solidFill>
                  <a:srgbClr val="E06666"/>
                </a:solidFill>
                <a:latin typeface="Arial"/>
                <a:ea typeface="Arial"/>
                <a:cs typeface="Arial"/>
                <a:sym typeface="Arial"/>
              </a:rPr>
              <a:t>age</a:t>
            </a:r>
            <a:r>
              <a:rPr lang="ru" sz="2400">
                <a:solidFill>
                  <a:srgbClr val="E06666"/>
                </a:solidFill>
              </a:rPr>
              <a:t>),-ance(dist</a:t>
            </a:r>
            <a:r>
              <a:rPr lang="ru" sz="2400" b="1" u="sng">
                <a:solidFill>
                  <a:srgbClr val="E06666"/>
                </a:solidFill>
              </a:rPr>
              <a:t>ance</a:t>
            </a:r>
            <a:r>
              <a:rPr lang="ru" sz="2400">
                <a:solidFill>
                  <a:srgbClr val="E06666"/>
                </a:solidFill>
              </a:rPr>
              <a:t>),-ence(def</a:t>
            </a:r>
            <a:r>
              <a:rPr lang="ru" sz="2400" b="1" u="sng">
                <a:solidFill>
                  <a:srgbClr val="E06666"/>
                </a:solidFill>
              </a:rPr>
              <a:t>ence</a:t>
            </a:r>
            <a:r>
              <a:rPr lang="ru" sz="2400">
                <a:solidFill>
                  <a:srgbClr val="E06666"/>
                </a:solidFill>
              </a:rPr>
              <a:t>),-ancy(const</a:t>
            </a:r>
            <a:r>
              <a:rPr lang="ru" sz="2400" b="1" u="sng">
                <a:solidFill>
                  <a:srgbClr val="E06666"/>
                </a:solidFill>
              </a:rPr>
              <a:t>ancy</a:t>
            </a:r>
            <a:r>
              <a:rPr lang="ru" sz="2400">
                <a:solidFill>
                  <a:srgbClr val="E06666"/>
                </a:solidFill>
              </a:rPr>
              <a:t>),-ency(tend</a:t>
            </a:r>
            <a:r>
              <a:rPr lang="ru" sz="2400" b="1" u="sng">
                <a:solidFill>
                  <a:srgbClr val="E06666"/>
                </a:solidFill>
              </a:rPr>
              <a:t>ency</a:t>
            </a:r>
            <a:r>
              <a:rPr lang="ru" sz="2400">
                <a:solidFill>
                  <a:srgbClr val="E06666"/>
                </a:solidFill>
              </a:rPr>
              <a:t>), -ary(libr</a:t>
            </a:r>
            <a:r>
              <a:rPr lang="ru" sz="2400" b="1" u="sng">
                <a:solidFill>
                  <a:srgbClr val="E06666"/>
                </a:solidFill>
              </a:rPr>
              <a:t>ary</a:t>
            </a:r>
            <a:r>
              <a:rPr lang="ru" sz="2400">
                <a:solidFill>
                  <a:srgbClr val="E06666"/>
                </a:solidFill>
              </a:rPr>
              <a:t>), -dom(free</a:t>
            </a:r>
            <a:r>
              <a:rPr lang="ru" sz="2400" b="1" u="sng">
                <a:solidFill>
                  <a:srgbClr val="E06666"/>
                </a:solidFill>
              </a:rPr>
              <a:t>dom</a:t>
            </a:r>
            <a:r>
              <a:rPr lang="ru" sz="2400">
                <a:solidFill>
                  <a:srgbClr val="E06666"/>
                </a:solidFill>
              </a:rPr>
              <a:t>), -hood(brother</a:t>
            </a:r>
            <a:r>
              <a:rPr lang="ru" sz="2400" b="1" u="sng">
                <a:solidFill>
                  <a:srgbClr val="E06666"/>
                </a:solidFill>
              </a:rPr>
              <a:t>hood</a:t>
            </a:r>
            <a:r>
              <a:rPr lang="ru" sz="2400">
                <a:solidFill>
                  <a:srgbClr val="E06666"/>
                </a:solidFill>
              </a:rPr>
              <a:t>),-ing(read</a:t>
            </a:r>
            <a:r>
              <a:rPr lang="ru" sz="2400" b="1" u="sng">
                <a:solidFill>
                  <a:srgbClr val="E06666"/>
                </a:solidFill>
              </a:rPr>
              <a:t>ing</a:t>
            </a:r>
            <a:r>
              <a:rPr lang="ru" sz="2400">
                <a:solidFill>
                  <a:srgbClr val="E06666"/>
                </a:solidFill>
              </a:rPr>
              <a:t>), -ion(un</a:t>
            </a:r>
            <a:r>
              <a:rPr lang="ru" sz="2400" b="1" u="sng">
                <a:solidFill>
                  <a:srgbClr val="E06666"/>
                </a:solidFill>
              </a:rPr>
              <a:t>ion</a:t>
            </a:r>
            <a:r>
              <a:rPr lang="ru" sz="2400">
                <a:solidFill>
                  <a:srgbClr val="E06666"/>
                </a:solidFill>
              </a:rPr>
              <a:t>), -tion(na</a:t>
            </a:r>
            <a:r>
              <a:rPr lang="ru" sz="2400" b="1" u="sng">
                <a:solidFill>
                  <a:srgbClr val="E06666"/>
                </a:solidFill>
              </a:rPr>
              <a:t>tion</a:t>
            </a:r>
            <a:r>
              <a:rPr lang="ru" sz="2400">
                <a:solidFill>
                  <a:srgbClr val="E06666"/>
                </a:solidFill>
              </a:rPr>
              <a:t>), -ness(darkness), -ment(experiment),-ity(ability)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538</Words>
  <Application>Microsoft Office PowerPoint</Application>
  <PresentationFormat>Экран (4:3)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/>
      <vt:lpstr>Способы словообразования   в английском языке</vt:lpstr>
      <vt:lpstr>Слайд 2</vt:lpstr>
      <vt:lpstr>В английском языке имеется несколько способов словообразования: </vt:lpstr>
      <vt:lpstr>Конверсия</vt:lpstr>
      <vt:lpstr>Словосложение</vt:lpstr>
      <vt:lpstr>Измнение ударения в слове</vt:lpstr>
      <vt:lpstr>Аффикc</vt:lpstr>
      <vt:lpstr>Слайд 8</vt:lpstr>
      <vt:lpstr>Суффиксы существительных</vt:lpstr>
      <vt:lpstr>Суффиксы прилагательных</vt:lpstr>
      <vt:lpstr>Суффиксы наречий и числительных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словообразования   в английском языке</dc:title>
  <cp:lastModifiedBy>User</cp:lastModifiedBy>
  <cp:revision>1</cp:revision>
  <dcterms:modified xsi:type="dcterms:W3CDTF">2015-01-13T20:03:02Z</dcterms:modified>
</cp:coreProperties>
</file>