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9-03T17:00:07.532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C\Desktop\&#1050;&#1072;&#1089;&#1090;&#1088;&#1080;&#1082;&#1080;&#1085;&#1044;\Basy%20Skripka%20i%20bit%20vkhp%20net%20Muzyka%20dlya%20tvoey%20mashiny%20club18124494%20(mp3top100.net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2852"/>
            <a:ext cx="7848872" cy="26380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Проект:</a:t>
            </a:r>
            <a:br>
              <a:rPr lang="ru-RU" sz="3200" dirty="0" smtClean="0"/>
            </a:br>
            <a:r>
              <a:rPr lang="ru-RU" sz="3200" dirty="0" smtClean="0"/>
              <a:t>«ИСТОРИЧЕСКОЕ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СОБЫТИЕ»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О </a:t>
            </a:r>
            <a:r>
              <a:rPr lang="ru-RU" sz="3200" dirty="0" smtClean="0"/>
              <a:t>КУЛИКОВСКОЙ БИТВЕ</a:t>
            </a:r>
            <a:br>
              <a:rPr lang="ru-RU" sz="3200" dirty="0" smtClean="0"/>
            </a:br>
            <a:r>
              <a:rPr lang="ru-RU" sz="3200" dirty="0" smtClean="0"/>
              <a:t>выполнил: </a:t>
            </a:r>
            <a:r>
              <a:rPr lang="ru-RU" sz="3200" dirty="0" err="1" smtClean="0"/>
              <a:t>Кастрикин</a:t>
            </a:r>
            <a:r>
              <a:rPr lang="ru-RU" sz="3200" dirty="0" smtClean="0"/>
              <a:t> Дмитрий </a:t>
            </a:r>
            <a:br>
              <a:rPr lang="ru-RU" sz="3200" dirty="0" smtClean="0"/>
            </a:br>
            <a:r>
              <a:rPr lang="ru-RU" sz="3200" dirty="0" smtClean="0"/>
              <a:t>4 класс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571668" y="5286385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Basy Skripka i bit vkhp net Muzyka dlya tvoey mashiny club18124494 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000108"/>
            <a:ext cx="45719" cy="45719"/>
          </a:xfrm>
          <a:prstGeom prst="rect">
            <a:avLst/>
          </a:prstGeom>
        </p:spPr>
      </p:pic>
      <p:pic>
        <p:nvPicPr>
          <p:cNvPr id="5" name="Picture 6" descr="http://www.devpole-kolomna.ru/kulik_bitva626/kul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857497"/>
            <a:ext cx="7170020" cy="3309027"/>
          </a:xfrm>
          <a:prstGeom prst="rect">
            <a:avLst/>
          </a:prstGeom>
          <a:noFill/>
        </p:spPr>
      </p:pic>
      <p:pic>
        <p:nvPicPr>
          <p:cNvPr id="6" name="Basy Skripka i bit vkhp net Muzyka dlya tvoey mashiny club18124494 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214610" y="1785926"/>
            <a:ext cx="71438" cy="21431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Однако, Дмитрий, осознавая опасность такого объединения, 26 августа стремительно вывел войско на устье </a:t>
            </a:r>
            <a:r>
              <a:rPr lang="ru-RU" dirty="0" err="1" smtClean="0"/>
              <a:t>Лопасни</a:t>
            </a:r>
            <a:r>
              <a:rPr lang="ru-RU" dirty="0" smtClean="0"/>
              <a:t>, осуществил переправу через Оку в рязанские пределы. Следует заметить, что Дмитрий повёл войско к Дону не по кратчайшему маршруту, а по дуге западнее центральных районов Рязанского княжества, приказал, чтобы ни один волос не упал с головы </a:t>
            </a:r>
            <a:r>
              <a:rPr lang="ru-RU" dirty="0" err="1" smtClean="0"/>
              <a:t>рязанца</a:t>
            </a:r>
            <a:r>
              <a:rPr lang="ru-RU" dirty="0" smtClean="0"/>
              <a:t>, «</a:t>
            </a:r>
            <a:r>
              <a:rPr lang="ru-RU" dirty="0" err="1" smtClean="0"/>
              <a:t>Задонщина</a:t>
            </a:r>
            <a:r>
              <a:rPr lang="ru-RU" dirty="0" smtClean="0"/>
              <a:t>» упоминает в числе погибших на Куликовом поле 70 рязанских бояр, а в 1382 году, когда Дмитрий и Владимир уедут на север собирать войска против </a:t>
            </a:r>
            <a:r>
              <a:rPr lang="ru-RU" dirty="0" err="1" smtClean="0"/>
              <a:t>Тохтамыша</a:t>
            </a:r>
            <a:r>
              <a:rPr lang="ru-RU" dirty="0" smtClean="0"/>
              <a:t>, Олег Рязанский покажет тому броды на Оке, а суздальские князья вообще выступят на стороне ордынцев. Решение о переходе Оки стало неожиданным не только для Мамая. В русских городах, пославших свои полки на коломенский сбор, переход Оки с оставлением стратегического резерва в Москве был расценен как движение на верную смерть: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8680"/>
            <a:ext cx="7931224" cy="5806880"/>
          </a:xfrm>
        </p:spPr>
        <p:txBody>
          <a:bodyPr/>
          <a:lstStyle/>
          <a:p>
            <a:r>
              <a:rPr lang="ru-RU" dirty="0" smtClean="0"/>
              <a:t>И когда услышали в городе Москве, и в </a:t>
            </a:r>
            <a:r>
              <a:rPr lang="ru-RU" dirty="0" err="1" smtClean="0"/>
              <a:t>Переяславле</a:t>
            </a:r>
            <a:r>
              <a:rPr lang="ru-RU" dirty="0" smtClean="0"/>
              <a:t>, и в Костроме, и во Владимире, и во всех городах великого князя и всех князей русских, что пошёл князь великий за Оку, то настала в Москве и во всех его пределах печаль великая, и поднялся плач горький, и разнеслись звуки рыданий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071602" y="3526156"/>
            <a:ext cx="71438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пути к Дону, в урочище </a:t>
            </a:r>
            <a:r>
              <a:rPr lang="ru-RU" dirty="0" err="1" smtClean="0"/>
              <a:t>Березуй</a:t>
            </a:r>
            <a:r>
              <a:rPr lang="ru-RU" dirty="0" smtClean="0"/>
              <a:t>, к русскому войску присоединились полки литовских князей Андрея и Дмитрия </a:t>
            </a:r>
            <a:r>
              <a:rPr lang="ru-RU" dirty="0" err="1" smtClean="0"/>
              <a:t>Ольгердовичей</a:t>
            </a:r>
            <a:r>
              <a:rPr lang="ru-RU" dirty="0" smtClean="0"/>
              <a:t>. Андрей был наместником Дмитрия во Пскове, а Дмитрий — в </a:t>
            </a:r>
            <a:r>
              <a:rPr lang="ru-RU" dirty="0" err="1" smtClean="0"/>
              <a:t>Переяславле-Залесском</a:t>
            </a:r>
            <a:r>
              <a:rPr lang="ru-RU" dirty="0" smtClean="0"/>
              <a:t>, однако, по некоторым версиям, они привели и войска из своих прежних уделов, бывших в составе Великого княжества Литовского — соответственно Полоцка, Стародуба и Трубчевска. В последний момент к русскому войску присоединились новгородцы (в Новгороде в 1379-1380 годах наместником был литовский князь Юрий </a:t>
            </a:r>
            <a:r>
              <a:rPr lang="ru-RU" dirty="0" err="1" smtClean="0"/>
              <a:t>Наримантович</a:t>
            </a:r>
            <a:r>
              <a:rPr lang="ru-RU" dirty="0" smtClean="0"/>
              <a:t>). Полк правой руки, сформированный в Коломне во главе с Владимиром Андреевичем, выполнял затем в битве роль засадного полка, а Андрей </a:t>
            </a:r>
            <a:r>
              <a:rPr lang="ru-RU" dirty="0" err="1" smtClean="0"/>
              <a:t>Ольгердович</a:t>
            </a:r>
            <a:r>
              <a:rPr lang="ru-RU" dirty="0" smtClean="0"/>
              <a:t> в битве возглавил полк правой руки. Историк военного искусства Разин Е. А. указывает на то, что русская рать в ту эпоху состояла из пяти полков, однако, считает полк во главе с Дмитрием </a:t>
            </a:r>
            <a:r>
              <a:rPr lang="ru-RU" dirty="0" err="1" smtClean="0"/>
              <a:t>Ольгердовичем</a:t>
            </a:r>
            <a:r>
              <a:rPr lang="ru-RU" dirty="0" smtClean="0"/>
              <a:t> не частью полка правой руки, а шестым полком, частным резервом в тылу большого полка.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14544" y="357166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/>
              <a:t>Куликовская битва </a:t>
            </a:r>
            <a:r>
              <a:rPr lang="ru-RU" dirty="0" smtClean="0"/>
              <a:t>(</a:t>
            </a:r>
            <a:r>
              <a:rPr lang="ru-RU" b="1" dirty="0" smtClean="0"/>
              <a:t>Мамаево</a:t>
            </a:r>
            <a:r>
              <a:rPr lang="ru-RU" dirty="0" smtClean="0"/>
              <a:t> или </a:t>
            </a:r>
            <a:r>
              <a:rPr lang="ru-RU" b="1" dirty="0" smtClean="0"/>
              <a:t>Донское побоище</a:t>
            </a:r>
            <a:r>
              <a:rPr lang="ru-RU" dirty="0" smtClean="0"/>
              <a:t>) — сражение войск русских княжеств с ордынцами 8 сентября 1380 года (лето 6888 от сотворения мира) на территории Куликова поля между реками Дон, </a:t>
            </a:r>
            <a:r>
              <a:rPr lang="ru-RU" dirty="0" err="1" smtClean="0"/>
              <a:t>Непрядва</a:t>
            </a:r>
            <a:r>
              <a:rPr lang="ru-RU" dirty="0" smtClean="0"/>
              <a:t> и Красивая Меча на территории, в настоящее время относящейся к </a:t>
            </a:r>
            <a:r>
              <a:rPr lang="ru-RU" dirty="0" err="1" smtClean="0"/>
              <a:t>Кимовскому</a:t>
            </a:r>
            <a:r>
              <a:rPr lang="ru-RU" dirty="0" smtClean="0"/>
              <a:t> и </a:t>
            </a:r>
            <a:r>
              <a:rPr lang="ru-RU" dirty="0" err="1" smtClean="0"/>
              <a:t>Куркинскому</a:t>
            </a:r>
            <a:r>
              <a:rPr lang="ru-RU" dirty="0" smtClean="0"/>
              <a:t> районам Тульской области, на площади </a:t>
            </a:r>
            <a:r>
              <a:rPr lang="ru-RU" i="1" dirty="0" smtClean="0"/>
              <a:t>около</a:t>
            </a:r>
            <a:r>
              <a:rPr lang="ru-RU" dirty="0" smtClean="0"/>
              <a:t> </a:t>
            </a:r>
            <a:r>
              <a:rPr lang="ru-RU" i="1" dirty="0" smtClean="0"/>
              <a:t>10</a:t>
            </a:r>
            <a:r>
              <a:rPr lang="ru-RU" dirty="0" smtClean="0"/>
              <a:t> км².</a:t>
            </a:r>
            <a:endParaRPr lang="ru-RU" dirty="0"/>
          </a:p>
        </p:txBody>
      </p:sp>
      <p:sp>
        <p:nvSpPr>
          <p:cNvPr id="11266" name="AutoShape 2" descr="«&amp;Kcy;&amp;ucy;&amp;lcy;&amp;icy;&amp;kcy;&amp;ocy;&amp;vcy;&amp;scy;&amp;kcy;&amp;acy;&amp;yacy; &amp;bcy;&amp;icy;&amp;tcy;&amp;vcy;&amp;acy;» &amp;Acy;&amp;dcy;&amp;ocy;&amp;lcy;&amp;softcy;&amp;fcy; &amp;Icy;&amp;vcy;&amp;ocy;&amp;ncy; (1859)"/>
          <p:cNvSpPr>
            <a:spLocks noChangeAspect="1" noChangeArrowheads="1"/>
          </p:cNvSpPr>
          <p:nvPr/>
        </p:nvSpPr>
        <p:spPr bwMode="auto">
          <a:xfrm>
            <a:off x="155575" y="-1485900"/>
            <a:ext cx="2857500" cy="3105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«&amp;Kcy;&amp;ucy;&amp;lcy;&amp;icy;&amp;kcy;&amp;ocy;&amp;vcy;&amp;scy;&amp;kcy;&amp;acy;&amp;yacy; &amp;bcy;&amp;icy;&amp;tcy;&amp;vcy;&amp;acy;» &amp;Acy;&amp;dcy;&amp;ocy;&amp;lcy;&amp;softcy;&amp;fcy; &amp;Icy;&amp;vcy;&amp;ocy;&amp;ncy; (1859)"/>
          <p:cNvSpPr>
            <a:spLocks noChangeAspect="1" noChangeArrowheads="1"/>
          </p:cNvSpPr>
          <p:nvPr/>
        </p:nvSpPr>
        <p:spPr bwMode="auto">
          <a:xfrm>
            <a:off x="63500" y="-136525"/>
            <a:ext cx="2857500" cy="3105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ts1.mm.bing.net/th?id=HN.607989931395648997&amp;w=163&amp;h=155&amp;c=7&amp;rs=1&amp;pid=1.7"/>
          <p:cNvSpPr>
            <a:spLocks noChangeAspect="1" noChangeArrowheads="1"/>
          </p:cNvSpPr>
          <p:nvPr/>
        </p:nvSpPr>
        <p:spPr bwMode="auto">
          <a:xfrm>
            <a:off x="63500" y="-136525"/>
            <a:ext cx="1095375" cy="1190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://history.sgu.ru/img/x1-bitva_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history.sgu.ru/img/x1-bitva_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8" name="Picture 14" descr="http://history.sgu.ru/img/x1-bitva_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7" y="3643313"/>
            <a:ext cx="3905277" cy="2928959"/>
          </a:xfrm>
          <a:prstGeom prst="rect">
            <a:avLst/>
          </a:prstGeom>
          <a:noFill/>
        </p:spPr>
      </p:pic>
      <p:pic>
        <p:nvPicPr>
          <p:cNvPr id="11" name="Picture 8" descr="http://prorossiu.ru/str/1424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7" y="3643314"/>
            <a:ext cx="3929091" cy="29075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0"/>
            <a:ext cx="8786842" cy="1414442"/>
          </a:xfrm>
          <a:noFill/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786842" cy="3929090"/>
          </a:xfrm>
        </p:spPr>
        <p:txBody>
          <a:bodyPr>
            <a:normAutofit/>
          </a:bodyPr>
          <a:lstStyle/>
          <a:p>
            <a:r>
              <a:rPr lang="ru-RU" dirty="0" smtClean="0"/>
              <a:t>В 60-е годы XIV века усиление Московского княжества на Руси и темника Мамая в Золотой Орде шло практически одновременно, причём объединению Орды под властью Мамая во многом способствовали русские князья своими победами над Тагаем на р. </a:t>
            </a:r>
            <a:r>
              <a:rPr lang="ru-RU" dirty="0" err="1" smtClean="0"/>
              <a:t>Войде</a:t>
            </a:r>
            <a:r>
              <a:rPr lang="ru-RU" dirty="0" smtClean="0"/>
              <a:t> в 1365 году, над </a:t>
            </a:r>
            <a:r>
              <a:rPr lang="ru-RU" dirty="0" err="1" smtClean="0"/>
              <a:t>Булат-Темиром</a:t>
            </a:r>
            <a:r>
              <a:rPr lang="ru-RU" dirty="0" smtClean="0"/>
              <a:t> на р. Пьяна в 1367 году и походом на среднюю Волгу в 1370 году.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0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Предыстория</a:t>
            </a:r>
            <a:endParaRPr lang="ru-RU" b="1" dirty="0"/>
          </a:p>
        </p:txBody>
      </p:sp>
      <p:sp>
        <p:nvSpPr>
          <p:cNvPr id="10242" name="AutoShape 2" descr="http://prorossiu.ru/str/1424/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://prorossiu.ru/str/1424/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://prorossiu.ru/str/1424/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2046015" y="1525892"/>
            <a:ext cx="45719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Когда в 1371 году Мамай дал ярлык на великое владимирское княжение Михаилу Александровичу Тверскому, Дмитрий Иванович сказал послу </a:t>
            </a:r>
            <a:r>
              <a:rPr lang="ru-RU" dirty="0" err="1" smtClean="0"/>
              <a:t>Ачихоже</a:t>
            </a:r>
            <a:r>
              <a:rPr lang="ru-RU" dirty="0" smtClean="0"/>
              <a:t> «</a:t>
            </a:r>
            <a:r>
              <a:rPr lang="ru-RU" i="1" dirty="0" smtClean="0"/>
              <a:t>к ярлыку не еду, князя Михаила на княжение в землю владимирскую не пущу, а тебе, послу, путь чист</a:t>
            </a:r>
            <a:r>
              <a:rPr lang="ru-RU" dirty="0" smtClean="0"/>
              <a:t>», что явилось переломным моментом в отношениях Москвы и Орды. В 1372 году Дмитрий добился прекращения литовской помощи Тверскому княжеству (</a:t>
            </a:r>
            <a:r>
              <a:rPr lang="ru-RU" dirty="0" err="1" smtClean="0"/>
              <a:t>Любутский</a:t>
            </a:r>
            <a:r>
              <a:rPr lang="ru-RU" dirty="0" smtClean="0"/>
              <a:t> мир), в 1375 году добился от Твери признания условия «</a:t>
            </a:r>
            <a:r>
              <a:rPr lang="ru-RU" i="1" dirty="0" smtClean="0"/>
              <a:t>а пойдут на нас </a:t>
            </a:r>
            <a:r>
              <a:rPr lang="ru-RU" i="1" dirty="0" err="1" smtClean="0"/>
              <a:t>татарове</a:t>
            </a:r>
            <a:r>
              <a:rPr lang="ru-RU" i="1" dirty="0" smtClean="0"/>
              <a:t> али на </a:t>
            </a:r>
            <a:r>
              <a:rPr lang="ru-RU" i="1" dirty="0" err="1" smtClean="0"/>
              <a:t>тобе</a:t>
            </a:r>
            <a:r>
              <a:rPr lang="ru-RU" i="1" dirty="0" smtClean="0"/>
              <a:t>, нам с тобою </a:t>
            </a:r>
            <a:r>
              <a:rPr lang="ru-RU" i="1" dirty="0" err="1" smtClean="0"/>
              <a:t>иде</a:t>
            </a:r>
            <a:r>
              <a:rPr lang="ru-RU" i="1" dirty="0" smtClean="0"/>
              <a:t> </a:t>
            </a:r>
            <a:r>
              <a:rPr lang="ru-RU" i="1" dirty="0" err="1" smtClean="0"/>
              <a:t>противу</a:t>
            </a:r>
            <a:r>
              <a:rPr lang="ru-RU" i="1" dirty="0" smtClean="0"/>
              <a:t> их; </a:t>
            </a:r>
            <a:r>
              <a:rPr lang="ru-RU" i="1" dirty="0" err="1" smtClean="0"/>
              <a:t>аще</a:t>
            </a:r>
            <a:r>
              <a:rPr lang="ru-RU" i="1" dirty="0" smtClean="0"/>
              <a:t> мы пойдём на татар, то тебе единою с нами </a:t>
            </a:r>
            <a:r>
              <a:rPr lang="ru-RU" i="1" dirty="0" err="1" smtClean="0"/>
              <a:t>поиде</a:t>
            </a:r>
            <a:r>
              <a:rPr lang="ru-RU" i="1" dirty="0" smtClean="0"/>
              <a:t> </a:t>
            </a:r>
            <a:r>
              <a:rPr lang="ru-RU" i="1" dirty="0" err="1" smtClean="0"/>
              <a:t>противу</a:t>
            </a:r>
            <a:r>
              <a:rPr lang="ru-RU" i="1" dirty="0" smtClean="0"/>
              <a:t> им</a:t>
            </a:r>
            <a:r>
              <a:rPr lang="ru-RU" dirty="0" smtClean="0"/>
              <a:t>», после чего уже весной 1376 года русское войско во главе с Д. М. </a:t>
            </a:r>
            <a:r>
              <a:rPr lang="ru-RU" dirty="0" err="1" smtClean="0"/>
              <a:t>Боброком-Волынским</a:t>
            </a:r>
            <a:r>
              <a:rPr lang="ru-RU" dirty="0" smtClean="0"/>
              <a:t> вторглось на среднюю Волгу, взяло откуп 5000 рублей с мамаевых ставленников и посадило там русских таможенников.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-1714544" y="1783650"/>
            <a:ext cx="71438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1376 году перешедший на службу к Мамаю с левобережья Волги хан Синей Орды </a:t>
            </a:r>
            <a:r>
              <a:rPr lang="ru-RU" dirty="0" err="1" smtClean="0"/>
              <a:t>Арапша</a:t>
            </a:r>
            <a:r>
              <a:rPr lang="ru-RU" dirty="0" smtClean="0"/>
              <a:t> разорил Новосильское княжество, избегая сражения с вышедшим за Оку московским войском, в 1377 на р. Пьяна разгромил не успевшее изготовиться к битве московско-суздальское войско, разорил Нижегородское и Рязанское княжества. В 1378 году Мамай всё-таки решился на прямое столкновение с Дмитрием, но войско </a:t>
            </a:r>
            <a:r>
              <a:rPr lang="ru-RU" dirty="0" err="1" smtClean="0"/>
              <a:t>Бегича</a:t>
            </a:r>
            <a:r>
              <a:rPr lang="ru-RU" dirty="0" smtClean="0"/>
              <a:t> потерпело сокрушительное поражение на р. </a:t>
            </a:r>
            <a:r>
              <a:rPr lang="ru-RU" dirty="0" err="1" smtClean="0"/>
              <a:t>Вожа</a:t>
            </a:r>
            <a:r>
              <a:rPr lang="ru-RU" dirty="0" smtClean="0"/>
              <a:t>. Рязанское княжество сразу же вновь было разорено Мамаем, но в 1378−1380 годах Мамай потерял свои позиции и на нижней Волге в пользу </a:t>
            </a:r>
            <a:r>
              <a:rPr lang="ru-RU" dirty="0" err="1" smtClean="0"/>
              <a:t>Тохтамыша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000232" y="285728"/>
            <a:ext cx="5500726" cy="78581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786842" cy="3929090"/>
          </a:xfrm>
        </p:spPr>
        <p:txBody>
          <a:bodyPr>
            <a:normAutofit/>
          </a:bodyPr>
          <a:lstStyle/>
          <a:p>
            <a:r>
              <a:rPr lang="ru-RU" dirty="0" smtClean="0"/>
              <a:t>Сбор русских войск был назначен в Коломне 15 августа. Из Москвы в Коломну выступило ядро русского войска тремя частями по трём дорогам. Отдельно шёл двор самого Дмитрия, отдельно полки его двоюродного брата Владимира Андреевича Серпуховского и отдельно полки подручных </a:t>
            </a:r>
            <a:r>
              <a:rPr lang="ru-RU" dirty="0" err="1" smtClean="0"/>
              <a:t>белозёрских</a:t>
            </a:r>
            <a:r>
              <a:rPr lang="ru-RU" dirty="0" smtClean="0"/>
              <a:t>, ярославских и ростовских князей.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0"/>
            <a:ext cx="1759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Русское войско</a:t>
            </a:r>
            <a:endParaRPr lang="ru-RU" b="1" dirty="0"/>
          </a:p>
        </p:txBody>
      </p:sp>
      <p:pic>
        <p:nvPicPr>
          <p:cNvPr id="7170" name="Picture 2" descr="http://www.domanesidi.ru/files/thumbs/524322453523443542352432442516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4170184"/>
            <a:ext cx="4305036" cy="240208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285916" y="1557317"/>
            <a:ext cx="45719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/>
          <a:lstStyle/>
          <a:p>
            <a:r>
              <a:rPr lang="ru-RU" dirty="0" smtClean="0"/>
              <a:t>Участие в общерусском сборе приняли представители почти всех земель Северо-Восточной Руси. Помимо подручных князей, прибыли войска из Суздальского, Тверского и Смоленского великих княжеств. Уже в Коломне был сформирован первичный боевой порядок: Дмитрий возглавил большой полк; Владимир Андреевич — полк правой руки; в полк левой руки был назначен командующим Глеб Брянский; передовой полк составили </a:t>
            </a:r>
            <a:r>
              <a:rPr lang="ru-RU" dirty="0" err="1" smtClean="0"/>
              <a:t>коломенцы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2046015" y="2168834"/>
            <a:ext cx="45719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/>
          <a:lstStyle/>
          <a:p>
            <a:r>
              <a:rPr lang="ru-RU" dirty="0" smtClean="0"/>
              <a:t> Получивший большую известность, благодаря житию Сергия Радонежского, эпизод с благословением войска Сергием в ранних источниках о Куликовской битве не упоминается. Существует также версия (В. А. Кучкин), согласно которой рассказ Жития о благословении Сергием Радонежским Дмитрия Донского на борьбу с Мамаем относится не к Куликовской битве, а к битве на реке </a:t>
            </a:r>
            <a:r>
              <a:rPr lang="ru-RU" dirty="0" err="1" smtClean="0"/>
              <a:t>Воже</a:t>
            </a:r>
            <a:r>
              <a:rPr lang="ru-RU" dirty="0" smtClean="0"/>
              <a:t> (1378 г.) и связан в «Сказании о Мамаевом побоище» и других поздних текстах с Куликовской битвой уже впоследствии, как с более масштабным событием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-142908" y="2357428"/>
            <a:ext cx="45719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6858000"/>
          </a:xfrm>
        </p:spPr>
        <p:txBody>
          <a:bodyPr/>
          <a:lstStyle/>
          <a:p>
            <a:r>
              <a:rPr lang="ru-RU" dirty="0" smtClean="0"/>
              <a:t>Получивший большую известность, благодаря житию Сергия Радонежского, эпизод с благословением войска Сергием в ранних источниках о Куликовской битве не упоминается. Существует также версия (В. А. Кучкин), согласно которой рассказ Жития о благословении Сергием Радонежским Дмитрия Донского на борьбу с Мамаем относится не к Куликовской битве, а к битве на реке </a:t>
            </a:r>
            <a:r>
              <a:rPr lang="ru-RU" dirty="0" err="1" smtClean="0"/>
              <a:t>Воже</a:t>
            </a:r>
            <a:r>
              <a:rPr lang="ru-RU" dirty="0" smtClean="0"/>
              <a:t> (1378 г.) и связан в «Сказании о Мамаевом побоище» и других поздних текстах с Куликовской битвой уже впоследствии, как с более масштабным событием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193</TotalTime>
  <Words>1033</Words>
  <Application>Microsoft Office PowerPoint</Application>
  <PresentationFormat>Экран (4:3)</PresentationFormat>
  <Paragraphs>25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Проект: «ИСТОРИЧЕСКОЕ  СОБЫТИЕ»  О КУЛИКОВСКОЙ БИТВЕ выполнил: Кастрикин Дмитрий  4 класс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11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ИСТОРИЧЕСКОЕ  СОБЫТИЕ О </dc:title>
  <dc:creator>Admin</dc:creator>
  <cp:lastModifiedBy>PC</cp:lastModifiedBy>
  <cp:revision>22</cp:revision>
  <dcterms:created xsi:type="dcterms:W3CDTF">2014-09-03T11:19:10Z</dcterms:created>
  <dcterms:modified xsi:type="dcterms:W3CDTF">2015-01-15T10:27:21Z</dcterms:modified>
</cp:coreProperties>
</file>