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notesMasterIdLst>
    <p:notesMasterId r:id="rId17"/>
  </p:notesMasterIdLst>
  <p:sldIdLst>
    <p:sldId id="256" r:id="rId2"/>
    <p:sldId id="257" r:id="rId3"/>
    <p:sldId id="258" r:id="rId4"/>
    <p:sldId id="277" r:id="rId5"/>
    <p:sldId id="260" r:id="rId6"/>
    <p:sldId id="261" r:id="rId7"/>
    <p:sldId id="262" r:id="rId8"/>
    <p:sldId id="263" r:id="rId9"/>
    <p:sldId id="274" r:id="rId10"/>
    <p:sldId id="270" r:id="rId11"/>
    <p:sldId id="273" r:id="rId12"/>
    <p:sldId id="275" r:id="rId13"/>
    <p:sldId id="276" r:id="rId14"/>
    <p:sldId id="265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3" autoAdjust="0"/>
    <p:restoredTop sz="94727" autoAdjust="0"/>
  </p:normalViewPr>
  <p:slideViewPr>
    <p:cSldViewPr>
      <p:cViewPr varScale="1">
        <p:scale>
          <a:sx n="81" d="100"/>
          <a:sy n="81" d="100"/>
        </p:scale>
        <p:origin x="-1531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3A885EF-679D-4CB7-8299-7BDD96D1D8A1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61DBC0F-0649-495E-9FBB-2B97C090D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F70FA-0EB7-4469-AD7D-D91FE92660D0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78C52-9527-4B71-81DB-A2CE05584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93D6E-A4E7-4DA3-ADE1-7E3FB1BE5AEF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CA699-2F93-4CAB-AFF7-84E3A7ACC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CC3E3-0078-4227-B800-BA31E79573DE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B636D-1829-4984-BB0C-55E6D8460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E0C57-0583-4C2E-92F0-5533ADB39555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1A3A4-153C-4D1E-B845-1B78B9C05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16872-7F98-4348-9AD2-8A44B513DCCB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AA18B-9181-4A07-86AD-1373574ACA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D6719-DDD0-4216-9889-F312ECD48163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B9879-AD17-4424-992A-1B90DFFA4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974D9-7236-498D-BC2F-D5EF41983616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8519B-FE3E-4E0C-8615-8643B587C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2F5EE-D6A6-4A73-AD68-AC653A198DB7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985F1-D33D-4D51-BFC7-5997DDF22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70D93-AF4D-407A-BE51-6521C4699E4A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8EA95-1243-4099-BDAF-819AF72A1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75E7D-B648-4A6F-8782-A947A0F489B8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4B1DA-9993-4718-B4CB-D754F8660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260D0-6CC0-4290-BC2A-C04FDF1EBAB8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52519-E4B4-4526-B894-DB9B20078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C393833-16B9-426A-8F21-7B08B750B7DC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769F681-7BC3-4ED9-9A0B-9E26BA07B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83" r:id="rId2"/>
    <p:sldLayoutId id="2147483992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93" r:id="rId9"/>
    <p:sldLayoutId id="2147483989" r:id="rId10"/>
    <p:sldLayoutId id="214748399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4048" y="764704"/>
            <a:ext cx="3523928" cy="2232247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spc="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Журнальный столик</a:t>
            </a:r>
            <a:r>
              <a:rPr lang="ru-RU" sz="3000" spc="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spc="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spc="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Творческий проект</a:t>
            </a:r>
            <a:endParaRPr lang="ru-RU" sz="3000" spc="3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4967288" y="3821113"/>
            <a:ext cx="417671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 Выполнил: Байсуркаев Магомед</a:t>
            </a:r>
          </a:p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Ученик 8 «А» класса</a:t>
            </a:r>
          </a:p>
          <a:p>
            <a:pPr algn="ctr" eaLnBrk="0" hangingPunct="0"/>
            <a:r>
              <a:rPr lang="ru-RU" sz="2800">
                <a:latin typeface="Times New Roman" pitchFamily="18" charset="0"/>
                <a:cs typeface="Times New Roman" pitchFamily="18" charset="0"/>
              </a:rPr>
              <a:t>  Учитель: Зенченко Е.С.                               </a:t>
            </a:r>
          </a:p>
          <a:p>
            <a:pPr algn="ctr" eaLnBrk="0" hangingPunct="0"/>
            <a:r>
              <a:rPr lang="ru-RU" sz="2800">
                <a:latin typeface="Times New Roman" pitchFamily="18" charset="0"/>
                <a:cs typeface="Times New Roman" pitchFamily="18" charset="0"/>
              </a:rPr>
              <a:t>г. Новый Уренгой 2014 г.</a:t>
            </a:r>
          </a:p>
        </p:txBody>
      </p:sp>
      <p:pic>
        <p:nvPicPr>
          <p:cNvPr id="5" name="Рисунок 4" descr="image (15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332656"/>
            <a:ext cx="4752528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388" y="260350"/>
          <a:ext cx="8642350" cy="6337300"/>
        </p:xfrm>
        <a:graphic>
          <a:graphicData uri="http://schemas.openxmlformats.org/drawingml/2006/table">
            <a:tbl>
              <a:tblPr/>
              <a:tblGrid>
                <a:gridCol w="917575"/>
                <a:gridCol w="3663950"/>
                <a:gridCol w="4060825"/>
              </a:tblGrid>
              <a:tr h="2896395">
                <a:tc>
                  <a:txBody>
                    <a:bodyPr/>
                    <a:lstStyle/>
                    <a:p>
                      <a:pPr marL="457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Изготовление ножки стола на токарном станке по древесине, стамеской и рубанком.  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Токарный станок,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стамеска и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рубанок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0905">
                <a:tc>
                  <a:txBody>
                    <a:bodyPr/>
                    <a:lstStyle/>
                    <a:p>
                      <a:pPr marL="457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Сборка журнального столика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саморезами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Саморезы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отвертка.  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Рисунок 2" descr="DSC_047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15816" y="3861048"/>
            <a:ext cx="3995936" cy="2646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SC_047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07904" y="836712"/>
            <a:ext cx="3593538" cy="2380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0825" y="260350"/>
          <a:ext cx="8642350" cy="5961063"/>
        </p:xfrm>
        <a:graphic>
          <a:graphicData uri="http://schemas.openxmlformats.org/drawingml/2006/table">
            <a:tbl>
              <a:tblPr/>
              <a:tblGrid>
                <a:gridCol w="917575"/>
                <a:gridCol w="3663950"/>
                <a:gridCol w="4060825"/>
              </a:tblGrid>
              <a:tr h="3240912">
                <a:tc>
                  <a:txBody>
                    <a:bodyPr/>
                    <a:lstStyle/>
                    <a:p>
                      <a:pPr marL="457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3538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Исправление неровностей посредством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шпатлевания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поверхности. 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Шпатлевка по дереву</a:t>
                      </a:r>
                    </a:p>
                    <a:p>
                      <a:pPr marL="45720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Шпатель.  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151">
                <a:tc>
                  <a:txBody>
                    <a:bodyPr/>
                    <a:lstStyle/>
                    <a:p>
                      <a:pPr marL="457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Зачистка. 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Наждачная бумага.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Рисунок 5" descr="image (9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59832" y="3501008"/>
            <a:ext cx="3672408" cy="27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age (7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31840" y="881336"/>
            <a:ext cx="3384376" cy="2538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388" y="260350"/>
          <a:ext cx="8642350" cy="6264275"/>
        </p:xfrm>
        <a:graphic>
          <a:graphicData uri="http://schemas.openxmlformats.org/drawingml/2006/table">
            <a:tbl>
              <a:tblPr/>
              <a:tblGrid>
                <a:gridCol w="917575"/>
                <a:gridCol w="3663950"/>
                <a:gridCol w="4060825"/>
              </a:tblGrid>
              <a:tr h="6264275">
                <a:tc>
                  <a:txBody>
                    <a:bodyPr/>
                    <a:lstStyle/>
                    <a:p>
                      <a:pPr marL="457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Покрытие изделия </a:t>
                      </a:r>
                    </a:p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лаком.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Лак, кисть.  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Рисунок 2" descr="DSC_047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1124744"/>
            <a:ext cx="5115590" cy="3388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 (10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1700808"/>
            <a:ext cx="3723878" cy="4965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250825" y="0"/>
            <a:ext cx="86423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№9 </a:t>
            </a:r>
            <a:r>
              <a:rPr lang="ru-RU" sz="3200" b="1" u="sng">
                <a:latin typeface="Times New Roman" pitchFamily="18" charset="0"/>
                <a:cs typeface="Times New Roman" pitchFamily="18" charset="0"/>
              </a:rPr>
              <a:t>Экономическое обоснование проекта:</a:t>
            </a:r>
          </a:p>
          <a:p>
            <a:r>
              <a:rPr lang="ru-RU" sz="2000" b="1" u="sng">
                <a:latin typeface="Times New Roman" pitchFamily="18" charset="0"/>
                <a:cs typeface="Times New Roman" pitchFamily="18" charset="0"/>
              </a:rPr>
              <a:t>МАТЕРИАЛ: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5949280"/>
          </a:xfrm>
          <a:extLst>
            <a:ext uri="{909E8E84-426E-40DD-AFC4-6F175D3DCCD1}"/>
            <a:ext uri="{91240B29-F687-4F45-9708-019B960494DF}"/>
          </a:extLst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Древесина: м*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*12* цена м</a:t>
            </a:r>
            <a:r>
              <a:rPr lang="ru-RU" sz="22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=41,40 руб.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м*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*цена м</a:t>
            </a:r>
            <a:r>
              <a:rPr lang="ru-RU" sz="22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=12,60 руб.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м*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*2*цена м</a:t>
            </a:r>
            <a:r>
              <a:rPr lang="ru-RU" sz="22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=5,80 руб.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Шканты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20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шт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*3 руб.=60 руб.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Клей ПВА 50 руб.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Шпатлевка по дереву: 120 руб.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Лак: 120 руб.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Наждачная бумага: 3 шт.*10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руб.=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30 руб.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Сверло: 40 руб.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Кисть: 20 руб.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Саморезы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10 шт.* 2 руб. =20 руб.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Шпатель: 30 руб.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41,40+12,60+5,80+60+50+120+120+30+40+20+20+30=549,80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ЗАТРАТЫ ТРУДА: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час работы ученика =25 руб.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Работал-10 часов 30 минут.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10,30*25 руб=257,50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Себестоимость: 549,80+257,50=807,30 руб.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323850" y="188913"/>
            <a:ext cx="8101013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 u="sng">
                <a:latin typeface="Times New Roman" pitchFamily="18" charset="0"/>
                <a:cs typeface="Times New Roman" pitchFamily="18" charset="0"/>
              </a:rPr>
              <a:t>Анализ полученных результатов</a:t>
            </a:r>
            <a:endParaRPr lang="ru-RU" sz="3200" b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Журнальный стол изготовлен из древесины и получился по размерам чертежа. Теперь его можно использовать по назначению.  Осталось дождаться Нового Года и подарить его маме.</a:t>
            </a:r>
          </a:p>
        </p:txBody>
      </p:sp>
      <p:pic>
        <p:nvPicPr>
          <p:cNvPr id="3" name="Рисунок 2" descr="image (15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24128" y="2636912"/>
            <a:ext cx="2949792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Рисунок 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831435">
            <a:off x="755650" y="3505200"/>
            <a:ext cx="3957638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323850" y="647700"/>
            <a:ext cx="8424863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№11 </a:t>
            </a:r>
            <a:r>
              <a:rPr lang="ru-RU" sz="28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Рекламный проспект</a:t>
            </a:r>
            <a:endParaRPr lang="ru-RU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Вы не знаете, что подарить маме, бабушке, сестре на праздник – обращайтесь к нам, и мы Вам предложим несколько вариантов подарков для удобства и изменения интерьера в доме.</a:t>
            </a:r>
          </a:p>
          <a:p>
            <a:pPr eaLnBrk="0" hangingPunct="0"/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Кабинет № 107, МБОУ СОШ № 5.</a:t>
            </a:r>
          </a:p>
        </p:txBody>
      </p:sp>
      <p:pic>
        <p:nvPicPr>
          <p:cNvPr id="3" name="Рисунок 2" descr="image (13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24128" y="2636912"/>
            <a:ext cx="2949792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Рисунок 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8125" y="3381375"/>
            <a:ext cx="5241925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395288" y="531813"/>
            <a:ext cx="8569325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000" b="1">
                <a:latin typeface="Times New Roman" pitchFamily="18" charset="0"/>
                <a:cs typeface="Times New Roman" pitchFamily="18" charset="0"/>
              </a:rPr>
              <a:t>Содержание проекта</a:t>
            </a:r>
          </a:p>
          <a:p>
            <a:pPr eaLnBrk="0" hangingPunct="0"/>
            <a:r>
              <a:rPr lang="ru-RU" sz="3000">
                <a:latin typeface="Times New Roman" pitchFamily="18" charset="0"/>
                <a:cs typeface="Times New Roman" pitchFamily="18" charset="0"/>
              </a:rPr>
              <a:t>1.Выбор и обоснование проекта.</a:t>
            </a:r>
          </a:p>
          <a:p>
            <a:pPr eaLnBrk="0" hangingPunct="0"/>
            <a:r>
              <a:rPr lang="ru-RU" sz="3000">
                <a:latin typeface="Times New Roman" pitchFamily="18" charset="0"/>
                <a:cs typeface="Times New Roman" pitchFamily="18" charset="0"/>
              </a:rPr>
              <a:t>2.Формулировка задачи.</a:t>
            </a:r>
          </a:p>
          <a:p>
            <a:pPr eaLnBrk="0" hangingPunct="0"/>
            <a:r>
              <a:rPr lang="ru-RU" sz="3000">
                <a:latin typeface="Times New Roman" pitchFamily="18" charset="0"/>
                <a:cs typeface="Times New Roman" pitchFamily="18" charset="0"/>
              </a:rPr>
              <a:t>3.Информация об изделии.</a:t>
            </a:r>
          </a:p>
          <a:p>
            <a:pPr eaLnBrk="0" hangingPunct="0"/>
            <a:r>
              <a:rPr lang="ru-RU" sz="3000">
                <a:latin typeface="Times New Roman" pitchFamily="18" charset="0"/>
                <a:cs typeface="Times New Roman" pitchFamily="18" charset="0"/>
              </a:rPr>
              <a:t>4.Рисунок изделия.</a:t>
            </a:r>
          </a:p>
          <a:p>
            <a:pPr eaLnBrk="0" hangingPunct="0"/>
            <a:r>
              <a:rPr lang="ru-RU" sz="3000">
                <a:latin typeface="Times New Roman" pitchFamily="18" charset="0"/>
                <a:cs typeface="Times New Roman" pitchFamily="18" charset="0"/>
              </a:rPr>
              <a:t>5.Эскиз изделия.</a:t>
            </a:r>
          </a:p>
          <a:p>
            <a:pPr eaLnBrk="0" hangingPunct="0"/>
            <a:r>
              <a:rPr lang="ru-RU" sz="3000">
                <a:latin typeface="Times New Roman" pitchFamily="18" charset="0"/>
                <a:cs typeface="Times New Roman" pitchFamily="18" charset="0"/>
              </a:rPr>
              <a:t>6.Материально-техническое обеспечение проекта.</a:t>
            </a:r>
          </a:p>
          <a:p>
            <a:pPr eaLnBrk="0" hangingPunct="0"/>
            <a:r>
              <a:rPr lang="ru-RU" sz="3000">
                <a:latin typeface="Times New Roman" pitchFamily="18" charset="0"/>
                <a:cs typeface="Times New Roman" pitchFamily="18" charset="0"/>
              </a:rPr>
              <a:t>7.Технология изготовления изделия.</a:t>
            </a:r>
          </a:p>
          <a:p>
            <a:pPr eaLnBrk="0" hangingPunct="0"/>
            <a:r>
              <a:rPr lang="ru-RU" sz="3000">
                <a:latin typeface="Times New Roman" pitchFamily="18" charset="0"/>
                <a:cs typeface="Times New Roman" pitchFamily="18" charset="0"/>
              </a:rPr>
              <a:t>8.Экономическое обоснование.</a:t>
            </a:r>
          </a:p>
          <a:p>
            <a:pPr eaLnBrk="0" hangingPunct="0"/>
            <a:r>
              <a:rPr lang="ru-RU" sz="3000">
                <a:latin typeface="Times New Roman" pitchFamily="18" charset="0"/>
                <a:cs typeface="Times New Roman" pitchFamily="18" charset="0"/>
              </a:rPr>
              <a:t>9.Анализ полученных результатов.</a:t>
            </a:r>
          </a:p>
          <a:p>
            <a:pPr eaLnBrk="0" hangingPunct="0"/>
            <a:r>
              <a:rPr lang="ru-RU" sz="3000">
                <a:latin typeface="Times New Roman" pitchFamily="18" charset="0"/>
                <a:cs typeface="Times New Roman" pitchFamily="18" charset="0"/>
              </a:rPr>
              <a:t>10.Рекламный проспект изделия</a:t>
            </a:r>
            <a:r>
              <a:rPr lang="ru-RU" sz="330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/>
          </a:p>
        </p:txBody>
      </p:sp>
      <p:pic>
        <p:nvPicPr>
          <p:cNvPr id="6147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5963" y="1052513"/>
            <a:ext cx="3111500" cy="248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1987550" y="260350"/>
            <a:ext cx="5245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№ 1   </a:t>
            </a:r>
            <a:r>
              <a:rPr lang="ru-RU" sz="2400" b="1" u="sng">
                <a:latin typeface="Times New Roman" pitchFamily="18" charset="0"/>
                <a:cs typeface="Times New Roman" pitchFamily="18" charset="0"/>
              </a:rPr>
              <a:t>Выбор и обоснование проекта: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395288" y="620713"/>
            <a:ext cx="8351837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Скоро вся страна будет праздновать Новый год, и мне нужно было придумать, что подарить моей маме. Она к дивану вечером подставляет стул, чтобы разместить на нем чашечку чая и свое рукоделие. </a:t>
            </a:r>
            <a:endParaRPr lang="en-US" sz="2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ru-RU" sz="2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В школе я научился обрабатывать древесину, и я подумал, что такое изделие как легкий журнальный столик я смогу сделать своими руками и это будет лучший подарок моей маме.</a:t>
            </a: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468313" y="3068638"/>
            <a:ext cx="83534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№2 </a:t>
            </a:r>
            <a:r>
              <a:rPr lang="ru-RU" sz="2400" b="1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Формулировка задачи</a:t>
            </a:r>
          </a:p>
          <a:p>
            <a:pPr algn="ctr"/>
            <a:endParaRPr lang="ru-RU" sz="8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Изготовить своими руками журнальный столик</a:t>
            </a:r>
            <a:r>
              <a:rPr lang="ru-RU" sz="220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2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173" name="Rectangle 1"/>
          <p:cNvSpPr>
            <a:spLocks noChangeArrowheads="1"/>
          </p:cNvSpPr>
          <p:nvPr/>
        </p:nvSpPr>
        <p:spPr bwMode="auto">
          <a:xfrm>
            <a:off x="395288" y="3979863"/>
            <a:ext cx="835183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№3 </a:t>
            </a:r>
            <a:r>
              <a:rPr lang="ru-RU" sz="2400" b="1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Информация об изделии:</a:t>
            </a:r>
          </a:p>
          <a:p>
            <a:pPr algn="ctr"/>
            <a:endParaRPr lang="ru-RU" sz="2000" u="sng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Переносной легкий журнальный столик предназначен для хранения газет и журналов. А также по необходимости на него можно ставить горшки с цветами, размещать нетяжелые предметы. Он должен быть компактным и необходимым для создания домашнего интерьера. </a:t>
            </a:r>
          </a:p>
          <a:p>
            <a:endParaRPr lang="ru-RU" sz="2000" u="sng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174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64388" y="2708275"/>
            <a:ext cx="1219200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21"/>
          <p:cNvSpPr>
            <a:spLocks noChangeArrowheads="1"/>
          </p:cNvSpPr>
          <p:nvPr/>
        </p:nvSpPr>
        <p:spPr bwMode="auto">
          <a:xfrm>
            <a:off x="3635375" y="2781300"/>
            <a:ext cx="1873250" cy="17272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sz="1400">
              <a:latin typeface="Times New Roman" pitchFamily="18" charset="0"/>
            </a:endParaRPr>
          </a:p>
          <a:p>
            <a:pPr algn="ctr" eaLnBrk="0" hangingPunct="0"/>
            <a:r>
              <a:rPr lang="ru-RU" sz="1400">
                <a:latin typeface="Times New Roman" pitchFamily="18" charset="0"/>
              </a:rPr>
              <a:t>Проект </a:t>
            </a:r>
            <a:r>
              <a:rPr lang="ru-RU" sz="1400"/>
              <a:t>«</a:t>
            </a:r>
            <a:r>
              <a:rPr lang="ru-RU" sz="1400">
                <a:latin typeface="Times New Roman" pitchFamily="18" charset="0"/>
              </a:rPr>
              <a:t>Журнальный столик</a:t>
            </a:r>
            <a:r>
              <a:rPr lang="ru-RU" sz="1400"/>
              <a:t>»</a:t>
            </a:r>
            <a:endParaRPr lang="ru-RU"/>
          </a:p>
        </p:txBody>
      </p:sp>
      <p:sp>
        <p:nvSpPr>
          <p:cNvPr id="8195" name="Rectangle 19"/>
          <p:cNvSpPr>
            <a:spLocks noChangeArrowheads="1"/>
          </p:cNvSpPr>
          <p:nvPr/>
        </p:nvSpPr>
        <p:spPr bwMode="auto">
          <a:xfrm>
            <a:off x="3708400" y="1268413"/>
            <a:ext cx="1628775" cy="4381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1100"/>
              <a:t>Рациональность изделия</a:t>
            </a:r>
            <a:endParaRPr lang="ru-RU"/>
          </a:p>
        </p:txBody>
      </p:sp>
      <p:sp>
        <p:nvSpPr>
          <p:cNvPr id="8196" name="Rectangle 17"/>
          <p:cNvSpPr>
            <a:spLocks noChangeArrowheads="1"/>
          </p:cNvSpPr>
          <p:nvPr/>
        </p:nvSpPr>
        <p:spPr bwMode="auto">
          <a:xfrm>
            <a:off x="1547813" y="1916113"/>
            <a:ext cx="1447800" cy="7175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1100"/>
              <a:t>Защита проекта, испытания, оценка</a:t>
            </a:r>
            <a:endParaRPr lang="ru-RU"/>
          </a:p>
        </p:txBody>
      </p:sp>
      <p:sp>
        <p:nvSpPr>
          <p:cNvPr id="8197" name="Rectangle 15"/>
          <p:cNvSpPr>
            <a:spLocks noChangeArrowheads="1"/>
          </p:cNvSpPr>
          <p:nvPr/>
        </p:nvSpPr>
        <p:spPr bwMode="auto">
          <a:xfrm>
            <a:off x="827088" y="3284538"/>
            <a:ext cx="1276350" cy="695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1100"/>
              <a:t>Расчет себестоимости изделия</a:t>
            </a:r>
            <a:endParaRPr lang="ru-RU"/>
          </a:p>
        </p:txBody>
      </p:sp>
      <p:sp>
        <p:nvSpPr>
          <p:cNvPr id="8198" name="Rectangle 13"/>
          <p:cNvSpPr>
            <a:spLocks noChangeArrowheads="1"/>
          </p:cNvSpPr>
          <p:nvPr/>
        </p:nvSpPr>
        <p:spPr bwMode="auto">
          <a:xfrm>
            <a:off x="1187450" y="4508500"/>
            <a:ext cx="1447800" cy="4857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1100"/>
              <a:t>Изготовление и безопасность</a:t>
            </a:r>
            <a:endParaRPr lang="ru-RU"/>
          </a:p>
        </p:txBody>
      </p:sp>
      <p:sp>
        <p:nvSpPr>
          <p:cNvPr id="8199" name="Rectangle 11"/>
          <p:cNvSpPr>
            <a:spLocks noChangeArrowheads="1"/>
          </p:cNvSpPr>
          <p:nvPr/>
        </p:nvSpPr>
        <p:spPr bwMode="auto">
          <a:xfrm>
            <a:off x="2051050" y="5661025"/>
            <a:ext cx="1733550" cy="314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1100"/>
              <a:t>Технологическая карта</a:t>
            </a:r>
            <a:endParaRPr lang="ru-RU"/>
          </a:p>
        </p:txBody>
      </p:sp>
      <p:sp>
        <p:nvSpPr>
          <p:cNvPr id="8200" name="Rectangle 9"/>
          <p:cNvSpPr>
            <a:spLocks noChangeArrowheads="1"/>
          </p:cNvSpPr>
          <p:nvPr/>
        </p:nvSpPr>
        <p:spPr bwMode="auto">
          <a:xfrm>
            <a:off x="5364163" y="5516563"/>
            <a:ext cx="1655762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1100"/>
              <a:t>Экологичность изделия</a:t>
            </a:r>
            <a:endParaRPr lang="ru-RU"/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7235825" y="4292600"/>
            <a:ext cx="1368425" cy="628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1100"/>
              <a:t>Оборудование, Инструменты, приспособления</a:t>
            </a:r>
            <a:endParaRPr lang="ru-RU" sz="900"/>
          </a:p>
          <a:p>
            <a:pPr eaLnBrk="0" hangingPunct="0"/>
            <a:endParaRPr lang="ru-RU"/>
          </a:p>
        </p:txBody>
      </p:sp>
      <p:sp>
        <p:nvSpPr>
          <p:cNvPr id="8202" name="Rectangle 5"/>
          <p:cNvSpPr>
            <a:spLocks noChangeArrowheads="1"/>
          </p:cNvSpPr>
          <p:nvPr/>
        </p:nvSpPr>
        <p:spPr bwMode="auto">
          <a:xfrm>
            <a:off x="7235825" y="3357563"/>
            <a:ext cx="1190625" cy="444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1100"/>
              <a:t>Необходимые материалы</a:t>
            </a:r>
            <a:endParaRPr lang="ru-RU"/>
          </a:p>
        </p:txBody>
      </p:sp>
      <p:sp>
        <p:nvSpPr>
          <p:cNvPr id="8203" name="Rectangle 3"/>
          <p:cNvSpPr>
            <a:spLocks noChangeArrowheads="1"/>
          </p:cNvSpPr>
          <p:nvPr/>
        </p:nvSpPr>
        <p:spPr bwMode="auto">
          <a:xfrm>
            <a:off x="7092950" y="2349500"/>
            <a:ext cx="1390650" cy="498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1100"/>
              <a:t>Конструкция изделия</a:t>
            </a:r>
            <a:endParaRPr lang="ru-RU"/>
          </a:p>
        </p:txBody>
      </p:sp>
      <p:sp>
        <p:nvSpPr>
          <p:cNvPr id="8204" name="Rectangle 1"/>
          <p:cNvSpPr>
            <a:spLocks noChangeArrowheads="1"/>
          </p:cNvSpPr>
          <p:nvPr/>
        </p:nvSpPr>
        <p:spPr bwMode="auto">
          <a:xfrm>
            <a:off x="6227763" y="1557338"/>
            <a:ext cx="1790700" cy="431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1100"/>
              <a:t>Требования к устройству</a:t>
            </a:r>
            <a:endParaRPr lang="ru-RU"/>
          </a:p>
        </p:txBody>
      </p:sp>
      <p:sp>
        <p:nvSpPr>
          <p:cNvPr id="8205" name="Rectangle 22"/>
          <p:cNvSpPr>
            <a:spLocks noChangeArrowheads="1"/>
          </p:cNvSpPr>
          <p:nvPr/>
        </p:nvSpPr>
        <p:spPr bwMode="auto">
          <a:xfrm>
            <a:off x="0" y="30163"/>
            <a:ext cx="8964613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 eaLnBrk="0" hangingPunct="0"/>
            <a:r>
              <a:rPr lang="ru-RU" sz="3200" b="1">
                <a:latin typeface="Times New Roman" pitchFamily="18" charset="0"/>
              </a:rPr>
              <a:t>Развитие идеи проекта</a:t>
            </a:r>
            <a:endParaRPr lang="ru-RU" sz="3200"/>
          </a:p>
          <a:p>
            <a:pPr indent="450850" algn="ctr" eaLnBrk="0" hangingPunct="0"/>
            <a:endParaRPr lang="ru-RU"/>
          </a:p>
        </p:txBody>
      </p:sp>
      <p:sp>
        <p:nvSpPr>
          <p:cNvPr id="8206" name="Rectangle 3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eaLnBrk="0" hangingPunct="0"/>
            <a:endParaRPr lang="ru-RU"/>
          </a:p>
        </p:txBody>
      </p:sp>
      <p:cxnSp>
        <p:nvCxnSpPr>
          <p:cNvPr id="26" name="Прямая со стрелкой 25"/>
          <p:cNvCxnSpPr>
            <a:stCxn id="8194" idx="0"/>
            <a:endCxn id="8195" idx="2"/>
          </p:cNvCxnSpPr>
          <p:nvPr/>
        </p:nvCxnSpPr>
        <p:spPr>
          <a:xfrm flipH="1" flipV="1">
            <a:off x="4522788" y="1706563"/>
            <a:ext cx="49212" cy="10747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8194" idx="7"/>
          </p:cNvCxnSpPr>
          <p:nvPr/>
        </p:nvCxnSpPr>
        <p:spPr>
          <a:xfrm flipV="1">
            <a:off x="5233988" y="1989138"/>
            <a:ext cx="993775" cy="1044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8194" idx="6"/>
          </p:cNvCxnSpPr>
          <p:nvPr/>
        </p:nvCxnSpPr>
        <p:spPr>
          <a:xfrm flipV="1">
            <a:off x="5508625" y="2852738"/>
            <a:ext cx="1584325" cy="792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8202" idx="1"/>
          </p:cNvCxnSpPr>
          <p:nvPr/>
        </p:nvCxnSpPr>
        <p:spPr>
          <a:xfrm flipV="1">
            <a:off x="5508625" y="3579813"/>
            <a:ext cx="1727200" cy="2809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8194" idx="5"/>
            <a:endCxn id="8201" idx="1"/>
          </p:cNvCxnSpPr>
          <p:nvPr/>
        </p:nvCxnSpPr>
        <p:spPr>
          <a:xfrm>
            <a:off x="5233988" y="4256088"/>
            <a:ext cx="2001837" cy="3508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endCxn id="8200" idx="0"/>
          </p:cNvCxnSpPr>
          <p:nvPr/>
        </p:nvCxnSpPr>
        <p:spPr>
          <a:xfrm>
            <a:off x="4932363" y="4437063"/>
            <a:ext cx="1260475" cy="1079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8199" idx="0"/>
          </p:cNvCxnSpPr>
          <p:nvPr/>
        </p:nvCxnSpPr>
        <p:spPr>
          <a:xfrm flipH="1">
            <a:off x="2917825" y="4437063"/>
            <a:ext cx="1366838" cy="1223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8194" idx="3"/>
            <a:endCxn id="8198" idx="3"/>
          </p:cNvCxnSpPr>
          <p:nvPr/>
        </p:nvCxnSpPr>
        <p:spPr>
          <a:xfrm flipH="1">
            <a:off x="2635250" y="4256088"/>
            <a:ext cx="1274763" cy="495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8194" idx="2"/>
            <a:endCxn id="8197" idx="3"/>
          </p:cNvCxnSpPr>
          <p:nvPr/>
        </p:nvCxnSpPr>
        <p:spPr>
          <a:xfrm flipH="1" flipV="1">
            <a:off x="2103438" y="3632200"/>
            <a:ext cx="1531937" cy="12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8194" idx="1"/>
            <a:endCxn id="8196" idx="3"/>
          </p:cNvCxnSpPr>
          <p:nvPr/>
        </p:nvCxnSpPr>
        <p:spPr>
          <a:xfrm flipH="1" flipV="1">
            <a:off x="2995613" y="2274888"/>
            <a:ext cx="914400" cy="758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250825" y="179388"/>
            <a:ext cx="83534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</a:t>
            </a:r>
            <a:r>
              <a:rPr lang="ru-RU" sz="4000" b="1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 Рисунок  изделия:</a:t>
            </a:r>
          </a:p>
          <a:p>
            <a:pPr algn="ctr"/>
            <a:endParaRPr lang="ru-RU" sz="2000" u="sng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endParaRPr lang="ru-RU" sz="2000" u="sng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Рисунок 2" descr="image (15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1556792"/>
            <a:ext cx="3168352" cy="4224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age (13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92080" y="1628800"/>
            <a:ext cx="3186354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2273300" y="-433388"/>
            <a:ext cx="4597400" cy="132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sz="40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>
                <a:latin typeface="Times New Roman" pitchFamily="18" charset="0"/>
                <a:cs typeface="Times New Roman" pitchFamily="18" charset="0"/>
              </a:rPr>
              <a:t>№5 </a:t>
            </a:r>
            <a:r>
              <a:rPr lang="ru-RU" sz="4000" b="1" u="sng">
                <a:latin typeface="Times New Roman" pitchFamily="18" charset="0"/>
                <a:cs typeface="Times New Roman" pitchFamily="18" charset="0"/>
              </a:rPr>
              <a:t>Эскиз изделия:</a:t>
            </a:r>
            <a:endParaRPr lang="ru-RU" sz="40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Рисунок 2" descr="12 00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413" y="981075"/>
            <a:ext cx="4138612" cy="49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611188" y="579438"/>
            <a:ext cx="8208962" cy="551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№7 </a:t>
            </a:r>
            <a:r>
              <a:rPr lang="ru-RU" sz="2400" b="1" u="sng">
                <a:latin typeface="Times New Roman" pitchFamily="18" charset="0"/>
                <a:cs typeface="Times New Roman" pitchFamily="18" charset="0"/>
              </a:rPr>
              <a:t>Материально-техническое обеспечение: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Материалы: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Древесина:      50*25*460 мм- 12 штук. 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                                    65*65*500 мм- 1 штука. 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                                    25*50*390 мм- 2 штуки.  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             Шканты:       5 мм,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L- 30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мм- 20 штук. 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	            Клей ПВА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	            Шпатлевка по дереву</a:t>
            </a: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	            Лак «Янтарь».</a:t>
            </a:r>
          </a:p>
          <a:p>
            <a:pPr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Инструменты: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наждачная бумага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80,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P120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и Р1000, дрель, сверло 2 мм, кисти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саморезы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рубанок, токарный станок по древесине, стамеска, молоток, ножовка, столярные тиски, шпатель.</a:t>
            </a:r>
          </a:p>
          <a:p>
            <a:pPr eaLnBrk="0" hangingPunct="0"/>
            <a:endParaRPr lang="ru-RU" sz="2200"/>
          </a:p>
          <a:p>
            <a:pPr eaLnBrk="0" hangingPunct="0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067175" y="2205038"/>
            <a:ext cx="215900" cy="2159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067175" y="2133600"/>
            <a:ext cx="215900" cy="360363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9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950" y="1598613"/>
            <a:ext cx="2286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6600" y="5300663"/>
            <a:ext cx="2286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388" y="765175"/>
          <a:ext cx="8713787" cy="5903914"/>
        </p:xfrm>
        <a:graphic>
          <a:graphicData uri="http://schemas.openxmlformats.org/drawingml/2006/table">
            <a:tbl>
              <a:tblPr/>
              <a:tblGrid>
                <a:gridCol w="785812"/>
                <a:gridCol w="3213100"/>
                <a:gridCol w="4714875"/>
              </a:tblGrid>
              <a:tr h="1026715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Последовательность работы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Инструменты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7184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Выбор материала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50015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Разметка деталей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Линейка,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карандаш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08" name="Rectangle 1"/>
          <p:cNvSpPr>
            <a:spLocks noChangeArrowheads="1"/>
          </p:cNvSpPr>
          <p:nvPr/>
        </p:nvSpPr>
        <p:spPr bwMode="auto">
          <a:xfrm>
            <a:off x="468313" y="0"/>
            <a:ext cx="5399087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latin typeface="Calibri" pitchFamily="34" charset="0"/>
                <a:cs typeface="Times New Roman" pitchFamily="18" charset="0"/>
              </a:rPr>
              <a:t>№8  </a:t>
            </a:r>
            <a:r>
              <a:rPr lang="ru-RU" sz="2400" b="1" u="sng">
                <a:latin typeface="Calibri" pitchFamily="34" charset="0"/>
                <a:cs typeface="Times New Roman" pitchFamily="18" charset="0"/>
              </a:rPr>
              <a:t>Технологии изготовления изделия</a:t>
            </a:r>
            <a:endParaRPr lang="ru-RU" sz="2400" b="1"/>
          </a:p>
          <a:p>
            <a:pPr eaLnBrk="0" hangingPunct="0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167856" y="1364770"/>
            <a:ext cx="3803915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 rot="5400000">
            <a:off x="6126257" y="3890967"/>
            <a:ext cx="3119669" cy="2339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0825" y="188913"/>
          <a:ext cx="8713788" cy="6408737"/>
        </p:xfrm>
        <a:graphic>
          <a:graphicData uri="http://schemas.openxmlformats.org/drawingml/2006/table">
            <a:tbl>
              <a:tblPr/>
              <a:tblGrid>
                <a:gridCol w="864096"/>
                <a:gridCol w="3744416"/>
                <a:gridCol w="4105275"/>
              </a:tblGrid>
              <a:tr h="3204369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Распил деталей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Ножовка   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369"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Склейка столешницы</a:t>
                      </a:r>
                    </a:p>
                    <a:p>
                      <a:pPr marL="457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Разметка, распил, обработка рубанком и наждачной бумагой.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Клей ПВА,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линейка,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карандаш,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рубанок,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ножовка,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наждачная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бумага. </a:t>
                      </a:r>
                    </a:p>
                  </a:txBody>
                  <a:tcPr marL="68373" marR="6837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851920" y="332656"/>
            <a:ext cx="2349869" cy="3133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026854" y="3140968"/>
            <a:ext cx="2679762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2505</TotalTime>
  <Words>420</Words>
  <Application>Microsoft Office PowerPoint</Application>
  <PresentationFormat>Экран (4:3)</PresentationFormat>
  <Paragraphs>102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Constantia</vt:lpstr>
      <vt:lpstr>Wingdings 2</vt:lpstr>
      <vt:lpstr>Times New Roman</vt:lpstr>
      <vt:lpstr>Поток</vt:lpstr>
      <vt:lpstr>Журнальный столик Творческий проект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Древесина: м*м*м*12* цена м3=41,40 руб.                      м*м*м*цена м3=12,60 руб.                      м*м*м*2*цена м3=5,80 руб. Шканты: 20 шт*3 руб.=60 руб. Клей ПВА 50 руб. Шпатлевка по дереву: 120 руб. Лак: 120 руб. Наждачная бумага: 3 шт.*10 руб.= 30 руб. Сверло: 40 руб. Кисть: 20 руб. Саморезы: 10 шт.* 2 руб. =20 руб.  Шпатель: 30 руб. 41,40+12,60+5,80+60+50+120+120+30+40+20+20+30=549,80 руб ЗАТРАТЫ ТРУДА: 1 час работы ученика =25 руб.  Работал-10 часов 30 минут.  10,30*25 руб=257,50 Себестоимость: 549,80+257,50=807,30 руб.  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Зенченко</dc:title>
  <dc:creator>Елена</dc:creator>
  <cp:lastModifiedBy>Павел</cp:lastModifiedBy>
  <cp:revision>141</cp:revision>
  <dcterms:created xsi:type="dcterms:W3CDTF">2014-04-18T15:53:00Z</dcterms:created>
  <dcterms:modified xsi:type="dcterms:W3CDTF">2015-01-15T07:53:25Z</dcterms:modified>
</cp:coreProperties>
</file>