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37"/>
    <a:srgbClr val="00682F"/>
    <a:srgbClr val="003300"/>
    <a:srgbClr val="021856"/>
    <a:srgbClr val="3B1D3B"/>
    <a:srgbClr val="005828"/>
    <a:srgbClr val="381850"/>
    <a:srgbClr val="70F042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2" autoAdjust="0"/>
  </p:normalViewPr>
  <p:slideViewPr>
    <p:cSldViewPr>
      <p:cViewPr>
        <p:scale>
          <a:sx n="86" d="100"/>
          <a:sy n="86" d="100"/>
        </p:scale>
        <p:origin x="-894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792634616325165E-2"/>
          <c:y val="1.5675248367834349E-2"/>
          <c:w val="0.65799568212712212"/>
          <c:h val="0.897223905116402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Предпочтение при выбоке книг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Электронные </c:v>
                </c:pt>
                <c:pt idx="1">
                  <c:v>Бумажные </c:v>
                </c:pt>
                <c:pt idx="2">
                  <c:v>Аудио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0.28000000000000008</c:v>
                </c:pt>
                <c:pt idx="1">
                  <c:v>0.89000000000000046</c:v>
                </c:pt>
                <c:pt idx="2">
                  <c:v>0.11000000000000006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3500462"/>
          </a:xfrm>
        </p:spPr>
        <p:txBody>
          <a:bodyPr/>
          <a:lstStyle/>
          <a:p>
            <a:r>
              <a:rPr lang="ru-RU" sz="3200" dirty="0" smtClean="0">
                <a:solidFill>
                  <a:srgbClr val="640000"/>
                </a:solidFill>
              </a:rPr>
              <a:t>МБОУ Игримская СОШ №2</a:t>
            </a:r>
            <a:r>
              <a:rPr lang="ru-RU" dirty="0" smtClean="0">
                <a:solidFill>
                  <a:srgbClr val="640000"/>
                </a:solidFill>
              </a:rPr>
              <a:t/>
            </a:r>
            <a:br>
              <a:rPr lang="ru-RU" dirty="0" smtClean="0">
                <a:solidFill>
                  <a:srgbClr val="640000"/>
                </a:solidFill>
              </a:rPr>
            </a:br>
            <a:r>
              <a:rPr lang="ru-RU" dirty="0" smtClean="0">
                <a:solidFill>
                  <a:srgbClr val="640000"/>
                </a:solidFill>
              </a:rPr>
              <a:t/>
            </a:r>
            <a:br>
              <a:rPr lang="ru-RU" dirty="0" smtClean="0">
                <a:solidFill>
                  <a:srgbClr val="640000"/>
                </a:solidFill>
              </a:rPr>
            </a:br>
            <a:r>
              <a:rPr lang="ru-RU" dirty="0" smtClean="0">
                <a:solidFill>
                  <a:srgbClr val="640000"/>
                </a:solidFill>
              </a:rPr>
              <a:t>Исследовательская работа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857496"/>
            <a:ext cx="7629556" cy="3714776"/>
          </a:xfrm>
        </p:spPr>
        <p:txBody>
          <a:bodyPr/>
          <a:lstStyle/>
          <a:p>
            <a:r>
              <a:rPr lang="ru-RU" dirty="0" smtClean="0">
                <a:solidFill>
                  <a:srgbClr val="640000"/>
                </a:solidFill>
              </a:rPr>
              <a:t>«Какая книга лучше: электронная или обычная?» </a:t>
            </a:r>
          </a:p>
          <a:p>
            <a:endParaRPr lang="ru-RU" sz="2400" dirty="0" smtClean="0">
              <a:solidFill>
                <a:srgbClr val="640000"/>
              </a:solidFill>
            </a:endParaRPr>
          </a:p>
          <a:p>
            <a:r>
              <a:rPr lang="ru-RU" sz="2400" dirty="0" smtClean="0">
                <a:solidFill>
                  <a:srgbClr val="640000"/>
                </a:solidFill>
              </a:rPr>
              <a:t>                                                   </a:t>
            </a:r>
          </a:p>
          <a:p>
            <a:pPr algn="r"/>
            <a:r>
              <a:rPr lang="ru-RU" sz="2400" dirty="0" smtClean="0">
                <a:solidFill>
                  <a:srgbClr val="640000"/>
                </a:solidFill>
              </a:rPr>
              <a:t>                                                              Работа</a:t>
            </a:r>
          </a:p>
          <a:p>
            <a:pPr algn="r"/>
            <a:r>
              <a:rPr lang="ru-RU" sz="2400" dirty="0" err="1" smtClean="0">
                <a:solidFill>
                  <a:srgbClr val="640000"/>
                </a:solidFill>
              </a:rPr>
              <a:t>Неунываева</a:t>
            </a:r>
            <a:r>
              <a:rPr lang="ru-RU" sz="2400" dirty="0" smtClean="0">
                <a:solidFill>
                  <a:srgbClr val="640000"/>
                </a:solidFill>
              </a:rPr>
              <a:t> Никиты</a:t>
            </a:r>
          </a:p>
          <a:p>
            <a:pPr algn="r"/>
            <a:r>
              <a:rPr lang="ru-RU" sz="2400" dirty="0" smtClean="0">
                <a:solidFill>
                  <a:srgbClr val="640000"/>
                </a:solidFill>
              </a:rPr>
              <a:t>                                                              ученика  1-А класса                </a:t>
            </a:r>
          </a:p>
          <a:p>
            <a:pPr algn="r"/>
            <a:r>
              <a:rPr lang="ru-RU" sz="2400" dirty="0" smtClean="0">
                <a:solidFill>
                  <a:srgbClr val="640000"/>
                </a:solidFill>
              </a:rPr>
              <a:t>                                                      Учитель:  Георгиева С.И.  </a:t>
            </a:r>
            <a:r>
              <a:rPr lang="ru-RU" sz="2400" dirty="0" smtClean="0">
                <a:solidFill>
                  <a:schemeClr val="tx1"/>
                </a:solidFill>
              </a:rPr>
              <a:t>      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Вывод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7A37"/>
                </a:solidFill>
              </a:rPr>
              <a:t> </a:t>
            </a:r>
            <a:r>
              <a:rPr lang="en-US" b="1" dirty="0" smtClean="0">
                <a:solidFill>
                  <a:srgbClr val="007A37"/>
                </a:solidFill>
              </a:rPr>
              <a:t> </a:t>
            </a:r>
            <a:endParaRPr lang="ru-RU" dirty="0" smtClean="0">
              <a:solidFill>
                <a:srgbClr val="007A37"/>
              </a:solidFill>
            </a:endParaRPr>
          </a:p>
          <a:p>
            <a:pPr lvl="0"/>
            <a:r>
              <a:rPr lang="ru-RU" dirty="0" smtClean="0">
                <a:solidFill>
                  <a:srgbClr val="007A37"/>
                </a:solidFill>
              </a:rPr>
              <a:t>В давние времена, когда не было ни интернета, ни телевидения, перед деятелями литературы стояла очень важная задача – им было необходимо воспитывать людей, прививать им нормы нравственности и морали, делать их принципиальными и общественно-полезными людьми.</a:t>
            </a:r>
          </a:p>
          <a:p>
            <a:pPr lvl="0"/>
            <a:r>
              <a:rPr lang="ru-RU" dirty="0" smtClean="0">
                <a:solidFill>
                  <a:srgbClr val="007A37"/>
                </a:solidFill>
              </a:rPr>
              <a:t>Изменился набор источников информации и их содержание. Человек, желающий создать для себя некую концепцию на основании разных мнений о событии, скорее полезет в интернет, чем станет регулярно собирать у себя на столе различные газеты и журналы. К тому же в настоящее время распространены различного рода аудио и видео материалы, которые легко используются в сочетании с компьютерными технологиями.</a:t>
            </a:r>
          </a:p>
          <a:p>
            <a:r>
              <a:rPr lang="ru-RU" dirty="0" smtClean="0">
                <a:solidFill>
                  <a:srgbClr val="007A37"/>
                </a:solidFill>
              </a:rPr>
              <a:t>Таким образом, гипотеза, выдвинутая в начале исследования, подтвердилась </a:t>
            </a:r>
            <a:endParaRPr lang="ru-RU" dirty="0">
              <a:solidFill>
                <a:srgbClr val="007A3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 fontScale="97500"/>
          </a:bodyPr>
          <a:lstStyle/>
          <a:p>
            <a:r>
              <a:rPr lang="ru-RU" sz="5400" dirty="0" smtClean="0">
                <a:solidFill>
                  <a:srgbClr val="70F042"/>
                </a:solidFill>
              </a:rPr>
              <a:t>Спасибо за внимание</a:t>
            </a:r>
            <a:endParaRPr lang="ru-RU" sz="5400" dirty="0">
              <a:solidFill>
                <a:srgbClr val="70F042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4075215"/>
            <a:ext cx="58512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Список  использованной литературы: интернет-сайт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Vso uznat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81850"/>
                </a:solidFill>
              </a:rPr>
              <a:t>Цель работы:</a:t>
            </a:r>
            <a:endParaRPr lang="ru-RU" dirty="0">
              <a:solidFill>
                <a:srgbClr val="3818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Выяснить какая книга лучше.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Узнать преимущества обычной книги.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Исследовать преимущества электронной книги.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381850"/>
                </a:solidFill>
              </a:rPr>
              <a:t>Гипотеза:</a:t>
            </a:r>
            <a:endParaRPr lang="ru-RU" dirty="0">
              <a:solidFill>
                <a:srgbClr val="3818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Обе книги полезны для человека.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Предметы исследования: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эл.книга и обычная книга.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План проекта:</a:t>
            </a:r>
          </a:p>
          <a:p>
            <a:pPr lvl="0"/>
            <a:r>
              <a:rPr lang="ru-RU" sz="2000" dirty="0" smtClean="0">
                <a:solidFill>
                  <a:srgbClr val="70F042"/>
                </a:solidFill>
              </a:rPr>
              <a:t>Изучить и проанализировать имеющуюся информацию по теме.</a:t>
            </a:r>
          </a:p>
          <a:p>
            <a:pPr lvl="0"/>
            <a:r>
              <a:rPr lang="ru-RU" sz="2000" dirty="0" smtClean="0">
                <a:solidFill>
                  <a:srgbClr val="70F042"/>
                </a:solidFill>
              </a:rPr>
              <a:t>Провести анкетирование , проанализировать и обобщить полученную информацию.</a:t>
            </a:r>
          </a:p>
          <a:p>
            <a:pPr lvl="0"/>
            <a:r>
              <a:rPr lang="ru-RU" sz="2000" dirty="0" smtClean="0">
                <a:solidFill>
                  <a:srgbClr val="70F042"/>
                </a:solidFill>
              </a:rPr>
              <a:t> Определить преимущества и недостатки обычной книги и эл.книги.</a:t>
            </a:r>
          </a:p>
          <a:p>
            <a:r>
              <a:rPr lang="ru-RU" sz="2000" dirty="0" smtClean="0">
                <a:solidFill>
                  <a:srgbClr val="70F042"/>
                </a:solidFill>
              </a:rPr>
              <a:t> Оформить работу.</a:t>
            </a:r>
            <a:endParaRPr lang="ru-RU" sz="2000" dirty="0">
              <a:solidFill>
                <a:srgbClr val="70F042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42976" y="5295924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F04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 исследования: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F04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F042"/>
                </a:solidFill>
                <a:effectLst/>
                <a:latin typeface="Arial" pitchFamily="34" charset="0"/>
                <a:ea typeface="Times New Roman" pitchFamily="18" charset="0"/>
              </a:rPr>
              <a:t>Анализ, статистика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F042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F04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2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48324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 Прежде считалось, что пока фотография не распечатана, то ее вроде, как и нет. Теперь многие предпочитают иметь фотографии в цифровом формате и создают цифровые фотоальбомы.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Эта революция не обошла стороной и книги.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Тут есть 2 крайности: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эл.книги вытеснят полностью печатные издания, 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 эл.книги гораздо хуже, чем печатные издания. 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 На деле, у каждого носителя есть свои неоспоримые преимущества.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 Например, ведущие газеты помещают на сайте самую свежую информацию. Так проще ее быстро опубликовать и довести до читателей. А в печатной версии газеты - более обширные аналитические статьи. </a:t>
            </a:r>
          </a:p>
          <a:p>
            <a:pPr>
              <a:buNone/>
            </a:pPr>
            <a:r>
              <a:rPr lang="ru-RU" dirty="0" smtClean="0">
                <a:solidFill>
                  <a:srgbClr val="3B1D3B"/>
                </a:solidFill>
              </a:rPr>
              <a:t>      Безусловно обычная книга гораздо удобнее электронной для обычного домашнего чтения. Можно откинуться на диване, расслабиться и читать.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45465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3B1D3B"/>
                </a:solidFill>
              </a:rPr>
              <a:t>Стоит отметить, что многие наши сограждане лет 30 назад могли иметь дома большую библиотеку, при этом ни разу не притрагивались к книгам. В некотором роде иметь собрание различных сочинений было престижно. В нынешнее время к подобным вещам относятся гораздо проще – зачем складировать тонну макулатуры, если ее никто не читает? Отметим, что сейчас обычные бумажные книги вытесняют электронные, которые не занимают много места, зато позволяют иметь в своей сумочке огромнейшую библиотеку. Согласитесь, это ведь намного более удобно. Текущее поколение не жалует и газеты, но и здесь нет ничего удивительного. Есть ли смысл в покупке лишней макулатуры, если можно открыть ноутбук и прочитать в интернете все новости за последний час? Конечно, кто-то любит «</a:t>
            </a:r>
            <a:r>
              <a:rPr lang="ru-RU" dirty="0" err="1" smtClean="0">
                <a:solidFill>
                  <a:srgbClr val="3B1D3B"/>
                </a:solidFill>
              </a:rPr>
              <a:t>пошуршать</a:t>
            </a:r>
            <a:r>
              <a:rPr lang="ru-RU" dirty="0" smtClean="0">
                <a:solidFill>
                  <a:srgbClr val="3B1D3B"/>
                </a:solidFill>
              </a:rPr>
              <a:t>» газетой, ведь это вряд ли сравниться с чтением текста с монитора компьютера. Тем не менее, начитанных людей много и сейчас. Да, не каждый таких знает, но они все-таки есть и их немало. </a:t>
            </a:r>
          </a:p>
          <a:p>
            <a:r>
              <a:rPr lang="ru-RU" dirty="0" smtClean="0">
                <a:solidFill>
                  <a:srgbClr val="3B1D3B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1472" y="1428736"/>
            <a:ext cx="3008313" cy="4691063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021856"/>
                </a:solidFill>
              </a:rPr>
              <a:t>Но, все же бумажные книги остаются самым популярным форматом чтения: их предпочитают 89% опрошенных, а 11% читают в исключительных случаях. Электронные книги 28% опрошенных читают активно, 39% – в исключительных случаях, в то время как 33% не знают, что это такое</a:t>
            </a:r>
            <a:r>
              <a:rPr lang="ru-RU" sz="2000" b="1" dirty="0" smtClean="0">
                <a:solidFill>
                  <a:srgbClr val="021856"/>
                </a:solidFill>
              </a:rPr>
              <a:t>..</a:t>
            </a:r>
            <a:endParaRPr lang="ru-RU" sz="2000" b="1" dirty="0" smtClean="0">
              <a:solidFill>
                <a:srgbClr val="021856"/>
              </a:solidFill>
            </a:endParaRPr>
          </a:p>
          <a:p>
            <a:endParaRPr lang="ru-RU" sz="1800" b="1" dirty="0">
              <a:solidFill>
                <a:srgbClr val="3B1D3B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8009573"/>
              </p:ext>
            </p:extLst>
          </p:nvPr>
        </p:nvGraphicFramePr>
        <p:xfrm>
          <a:off x="3571868" y="428604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Преимущества обычной книги: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1. На обычную книгу можно пролить кофе и при этом она не сломается.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2. Вы не сможете облагородить свою электронную книгу автографом автора.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3. Электронную книгу не возьмешь с собой в бассейн. 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4. Электронную книгу не сможешь использовать в качестве подставки, ею не подопрешь дверь или окно.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5. Обычая книга при падении не ломается.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6. Электронную книгу никому не перепродашь и не сможешь вернуть продавцу.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7. Обычную книгу не надо подзаряжать.</a:t>
            </a:r>
          </a:p>
          <a:p>
            <a:r>
              <a:rPr lang="ru-RU" dirty="0" smtClean="0">
                <a:solidFill>
                  <a:srgbClr val="003300"/>
                </a:solidFill>
              </a:rPr>
              <a:t>8. В трудную минуту электронную книгой ты не сможешь развести огонь.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Преимущества электронной книги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b="1" i="1" dirty="0" smtClean="0">
                <a:solidFill>
                  <a:srgbClr val="0070C0"/>
                </a:solidFill>
              </a:rPr>
              <a:t>Возможность быстро найти интересующее место - поиск.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Возможность скопировать для цитирования.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Возможность переслать мгновенно в любой конец света.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Перекрестные ссылки.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Компактность в отличии от обычных книг, особенно ощутимо при переезде; напр. собираясь в дорогу мы думали, какую книги с собой взять, сейчас можно взять с собой целую библиотеку.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Дешевле, многие эл.книги вообще бесплатны.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Дешевизна издания и распространения.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Не будем забывать и об экологии, защитим деревья.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Независимость от тиража, напр. многие хорошие книги изданы давно и больше не переиздавались, их купить невозможно, эл.книгу можно просто скопировать.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На одну самую большую флешку можно вместить всю библиотеку дома, а возможно и больше. Тем более, разъем USB поддерживается почти во всех электр. устройствах. Получается одна флешка занимает намного меньше места, чем книжный шкаф с книгами.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 Книги имеют свойство стареть и портиться со временем (особо полезные книги, жалко), а с мягким переплетом еще и листы выпадают. 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Электронные книги для книгомана выходят намного дешевле, чем обычные.</a:t>
            </a:r>
          </a:p>
          <a:p>
            <a:r>
              <a:rPr lang="ru-RU" sz="5600" b="1" i="1" dirty="0" smtClean="0">
                <a:solidFill>
                  <a:srgbClr val="0070C0"/>
                </a:solidFill>
              </a:rPr>
              <a:t>Потому что за тысячу рублей я могу купить всего 4 обычных книжечки среднего размера,</a:t>
            </a:r>
          </a:p>
          <a:p>
            <a:pPr>
              <a:buNone/>
            </a:pPr>
            <a:r>
              <a:rPr lang="ru-RU" sz="5600" b="1" i="1" dirty="0" smtClean="0">
                <a:solidFill>
                  <a:srgbClr val="0070C0"/>
                </a:solidFill>
              </a:rPr>
              <a:t>         Либо 30-40 электронных.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000"/>
                            </p:stCondLst>
                            <p:childTnLst>
                              <p:par>
                                <p:cTn id="9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166</TotalTime>
  <Words>779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МБОУ Игримская СОШ №2  Исследовательская работа  </vt:lpstr>
      <vt:lpstr>Цель работы:</vt:lpstr>
      <vt:lpstr>Гипотеза:</vt:lpstr>
      <vt:lpstr>Предметы исследования:  эл.книга и обычная книга.</vt:lpstr>
      <vt:lpstr>Презентация PowerPoint</vt:lpstr>
      <vt:lpstr>Презентация PowerPoint</vt:lpstr>
      <vt:lpstr>Презентация PowerPoint</vt:lpstr>
      <vt:lpstr>Преимущества обычной книги:</vt:lpstr>
      <vt:lpstr>Преимущества электронной книги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</dc:title>
  <cp:lastModifiedBy>215</cp:lastModifiedBy>
  <cp:revision>55</cp:revision>
  <dcterms:modified xsi:type="dcterms:W3CDTF">2014-04-26T05:14:33Z</dcterms:modified>
</cp:coreProperties>
</file>