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3B3A4-2247-4A73-ACF8-A80842A92C02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44E6E-DEAC-4FD3-9732-5D98D4F3B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88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44E6E-DEAC-4FD3-9732-5D98D4F3BED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86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C4B3A1-96C2-4AFF-B2FB-84BBB8AC9B10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44A069D-5FB5-447A-A313-8F92E499DA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17180" cy="1296143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Муниципальное бюджетное дошкольное образовательное учреждение детский сад компенсирующего вида № 45</a:t>
            </a:r>
            <a:b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 (для детей с нарушением зрения)</a:t>
            </a:r>
            <a:b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Химки</a:t>
            </a:r>
            <a:endParaRPr lang="ru-RU" sz="18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712968" cy="4680520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>
              <a:latin typeface="Book Antiqu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Семинар-практикум 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«Организация работы по сенсорному развитию дошкольников с нарушением зрения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»</a:t>
            </a:r>
            <a:endParaRPr lang="ru-RU" sz="2800" dirty="0">
              <a:solidFill>
                <a:srgbClr val="C00000"/>
              </a:solidFill>
              <a:latin typeface="Book Antiqua" pitchFamily="18" charset="0"/>
            </a:endParaRPr>
          </a:p>
          <a:p>
            <a:pPr algn="r"/>
            <a:endParaRPr lang="ru-RU" sz="1800" u="sng" dirty="0" smtClean="0">
              <a:latin typeface="Book Antiqua" pitchFamily="18" charset="0"/>
            </a:endParaRPr>
          </a:p>
          <a:p>
            <a:pPr algn="r"/>
            <a:r>
              <a:rPr lang="ru-RU" sz="1800" u="sng" dirty="0" smtClean="0">
                <a:solidFill>
                  <a:srgbClr val="002060"/>
                </a:solidFill>
                <a:latin typeface="Book Antiqua" pitchFamily="18" charset="0"/>
              </a:rPr>
              <a:t>Подготовили и провели</a:t>
            </a:r>
            <a:r>
              <a:rPr lang="ru-RU" sz="1800" u="sng" dirty="0"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 </a:t>
            </a:r>
            <a:endParaRPr lang="ru-RU" sz="1800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r"/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учитель </a:t>
            </a: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- дефектолог (тифлопедагог) Георгиевская Л. Б.</a:t>
            </a:r>
          </a:p>
          <a:p>
            <a:pPr algn="r"/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педагог-психолог Юсупова С. М.</a:t>
            </a:r>
          </a:p>
          <a:p>
            <a:pPr algn="r"/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старший воспитатель </a:t>
            </a:r>
            <a:r>
              <a:rPr lang="ru-RU" sz="1800" dirty="0" err="1">
                <a:solidFill>
                  <a:srgbClr val="002060"/>
                </a:solidFill>
                <a:latin typeface="Book Antiqua" pitchFamily="18" charset="0"/>
              </a:rPr>
              <a:t>Гостяева</a:t>
            </a: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 С. Е.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1584176"/>
          </a:xfrm>
        </p:spPr>
        <p:txBody>
          <a:bodyPr/>
          <a:lstStyle/>
          <a:p>
            <a:r>
              <a:rPr lang="ru-RU" sz="2200" dirty="0" smtClean="0">
                <a:solidFill>
                  <a:srgbClr val="002060"/>
                </a:solidFill>
                <a:latin typeface="Book Antiqua" pitchFamily="18" charset="0"/>
              </a:rPr>
              <a:t>Важное </a:t>
            </a:r>
            <a:r>
              <a:rPr lang="ru-RU" sz="2200" dirty="0">
                <a:solidFill>
                  <a:srgbClr val="002060"/>
                </a:solidFill>
                <a:latin typeface="Book Antiqua" pitchFamily="18" charset="0"/>
              </a:rPr>
              <a:t>значение в процессе воспитания детей с нарушением зрения, имеет лечебная и профилактическая гимнастика, так как характерной особенностью детей при зрительной недостаточности является снижение двигательной активности</a:t>
            </a:r>
            <a:r>
              <a:rPr lang="ru-RU" sz="2200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  <a:br>
              <a:rPr lang="ru-RU" sz="22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>5</a:t>
            </a:r>
            <a:r>
              <a:rPr lang="ru-RU" sz="2400" dirty="0">
                <a:solidFill>
                  <a:srgbClr val="C00000"/>
                </a:solidFill>
                <a:latin typeface="Book Antiqua" pitchFamily="18" charset="0"/>
              </a:rPr>
              <a:t>.</a:t>
            </a:r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> Игра «Передай рисунок</a:t>
            </a:r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»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(</a:t>
            </a:r>
            <a:r>
              <a:rPr lang="ru-RU" sz="2000" dirty="0">
                <a:solidFill>
                  <a:srgbClr val="C00000"/>
                </a:solidFill>
                <a:latin typeface="Book Antiqua" pitchFamily="18" charset="0"/>
              </a:rPr>
              <a:t>проводит педагог-психолог)</a:t>
            </a:r>
            <a:br>
              <a:rPr lang="ru-RU" sz="2000" dirty="0">
                <a:solidFill>
                  <a:srgbClr val="C00000"/>
                </a:solidFill>
                <a:latin typeface="Book Antiqua" pitchFamily="18" charset="0"/>
              </a:rPr>
            </a:br>
            <a:endParaRPr lang="ru-RU" sz="20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63280" y="2060848"/>
            <a:ext cx="4229199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900" dirty="0" smtClean="0">
                <a:solidFill>
                  <a:srgbClr val="002060"/>
                </a:solidFill>
                <a:latin typeface="Book Antiqua" pitchFamily="18" charset="0"/>
              </a:rPr>
              <a:t>Участники </a:t>
            </a:r>
            <a:r>
              <a:rPr lang="ru-RU" sz="1900" dirty="0">
                <a:solidFill>
                  <a:srgbClr val="002060"/>
                </a:solidFill>
                <a:latin typeface="Book Antiqua" pitchFamily="18" charset="0"/>
              </a:rPr>
              <a:t>становятся «цепочкой» (в затылок друг другу). Игрок, стоящий в конце «цепочки», загадывает простой предмет и подушечками пальцев «рисует» его на спине впереди стоящего участника. Тот должен угадать предмет и передать его следующему и т. п. При этом вслух нельзя произносить свои догадки. Когда предмет «дойдет» до первого в «цепочке» игрока, ведущий спрашивает его, какой предмет он получил, и сравнивает его с тем предметом, который передавался первоначально.</a:t>
            </a:r>
          </a:p>
          <a:p>
            <a:endParaRPr lang="ru-RU" dirty="0"/>
          </a:p>
        </p:txBody>
      </p:sp>
      <p:pic>
        <p:nvPicPr>
          <p:cNvPr id="6" name="Объект 5" descr="http://www.maam.ru/upload/blogs/detsad-43383-1400260067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456384" cy="40320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162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568952" cy="1872208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6</a:t>
            </a:r>
            <a:r>
              <a:rPr lang="ru-RU" sz="2800" dirty="0" smtClean="0">
                <a:solidFill>
                  <a:srgbClr val="C00000"/>
                </a:solidFill>
                <a:latin typeface="Book Antiqua" pitchFamily="18" charset="0"/>
              </a:rPr>
              <a:t>.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Игра «Угадай-ка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»</a:t>
            </a:r>
            <a:b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Учитель-дефектолог предлагает представителю от каждой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команды угадать </a:t>
            </a: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по 4 объекта, используя:</a:t>
            </a:r>
            <a:br>
              <a:rPr lang="ru-RU" sz="20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а) слуховой анализатор (шуршание целлофанового пакета и бумаги, звук льющейся воды и стук молотка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);</a:t>
            </a:r>
            <a:b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б) тактильный анализатор (определить геометрическую фигуру, посчитать пуговицы, определить материал – вельвет и кожу) ;</a:t>
            </a:r>
            <a:br>
              <a:rPr lang="ru-RU" sz="20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в) обонятельный анализатор (ароматы лимона, мяты, кофе, жареных семечек) </a:t>
            </a:r>
            <a:br>
              <a:rPr lang="ru-RU" sz="20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0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5" name="Объект 4" descr="http://www.maam.ru/upload/blogs/detsad-43383-1400260247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33" y="3717031"/>
            <a:ext cx="3105824" cy="2278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aam.ru/upload/blogs/detsad-43383-140026012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595" y="3356992"/>
            <a:ext cx="2505533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aam.ru/upload/blogs/detsad-43383-140026020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9" y="3717032"/>
            <a:ext cx="2932831" cy="2278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978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3024336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7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. 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Упражнение на развитие </a:t>
            </a:r>
            <a:r>
              <a:rPr lang="ru-RU" sz="2800" b="1" dirty="0" err="1">
                <a:solidFill>
                  <a:srgbClr val="C00000"/>
                </a:solidFill>
                <a:latin typeface="Book Antiqua" pitchFamily="18" charset="0"/>
              </a:rPr>
              <a:t>сенсомоторики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 «Нарисуй эмоцию»</a:t>
            </a:r>
            <a:r>
              <a:rPr lang="ru-RU" sz="2400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000" dirty="0">
                <a:solidFill>
                  <a:srgbClr val="C00000"/>
                </a:solidFill>
                <a:latin typeface="Book Antiqua" pitchFamily="18" charset="0"/>
              </a:rPr>
              <a:t>(рисование двумя руками одновременно, проводит педагог-психолог)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.</a:t>
            </a:r>
            <a:b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400" dirty="0">
                <a:latin typeface="Book Antiqua" pitchFamily="18" charset="0"/>
              </a:rPr>
              <a:t/>
            </a:r>
            <a:br>
              <a:rPr lang="ru-RU" sz="2400" dirty="0"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В каждое занятие с детьми с нарушением зрения обязательно должна быть включена гимнастика для глаз. Простые на первый взгляд упражнения способствуют снятию зрительного напряжения и активизации мозговой деятельности.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4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5" name="Объект 4" descr="http://www.maam.ru/upload/blogs/detsad-43383-1400260407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4320480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92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20" name="Объект 19"/>
          <p:cNvSpPr>
            <a:spLocks noGrp="1"/>
          </p:cNvSpPr>
          <p:nvPr>
            <p:ph sz="half" idx="1"/>
          </p:nvPr>
        </p:nvSpPr>
        <p:spPr>
          <a:xfrm>
            <a:off x="611560" y="3717032"/>
            <a:ext cx="3869159" cy="314096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праздник – подарок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дом – окно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лимонад - прохлада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стол - пирог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печь – дрова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шапка - шарф</a:t>
            </a:r>
          </a:p>
          <a:p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21" name="Объект 20"/>
          <p:cNvSpPr>
            <a:spLocks noGrp="1"/>
          </p:cNvSpPr>
          <p:nvPr>
            <p:ph sz="half" idx="2"/>
          </p:nvPr>
        </p:nvSpPr>
        <p:spPr>
          <a:xfrm>
            <a:off x="4663280" y="3717032"/>
            <a:ext cx="4085183" cy="314096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ваза – цветок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пчела – мёд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пылесос – уборка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город – улица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блины – сковорода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Book Antiqua" pitchFamily="18" charset="0"/>
              </a:rPr>
              <a:t>конура – собака</a:t>
            </a:r>
          </a:p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2320" y="171672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8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.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Учитель-дефектолог предлагает одному игроку из каждой команды представить свой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комплекс гимнастики для глаз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(задание было дано заранее) .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9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. </a:t>
            </a: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Упражнения на развитие ассоциативной памяти «Парочки»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(проводит педагог-психолог)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Ведущий называет слова, добавляя к ним другие, которые связаны с первыми по смыслу. Участники игры далее по первому слову должны вспомнить второе и назвать всю пару:</a:t>
            </a:r>
            <a:endParaRPr lang="ru-RU" sz="20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0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3168352"/>
          </a:xfrm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>10</a:t>
            </a:r>
            <a:r>
              <a:rPr lang="ru-RU" sz="2400" dirty="0">
                <a:solidFill>
                  <a:srgbClr val="C00000"/>
                </a:solidFill>
                <a:latin typeface="Book Antiqua" pitchFamily="18" charset="0"/>
              </a:rPr>
              <a:t>.</a:t>
            </a:r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> Игра «Аплодисменты»</a:t>
            </a:r>
            <a:r>
              <a:rPr lang="ru-RU" sz="2000" dirty="0">
                <a:solidFill>
                  <a:srgbClr val="C00000"/>
                </a:solidFill>
                <a:latin typeface="Book Antiqua" pitchFamily="18" charset="0"/>
              </a:rPr>
              <a:t> (проводит педагог-психолог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)</a:t>
            </a:r>
            <a:b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У нас сложилась очень хорошая атмосфера, и каждый из вас заслужил аплодисменты. Я предлагаю всем встать в общий круг. Один из вас начинает: он подходит к кому- </a:t>
            </a:r>
            <a:r>
              <a:rPr lang="ru-RU" sz="1800" dirty="0" err="1">
                <a:solidFill>
                  <a:srgbClr val="002060"/>
                </a:solidFill>
                <a:latin typeface="Book Antiqua" pitchFamily="18" charset="0"/>
              </a:rPr>
              <a:t>нибудь</a:t>
            </a:r>
            <a:r>
              <a:rPr lang="ru-RU" sz="1800" dirty="0">
                <a:solidFill>
                  <a:srgbClr val="002060"/>
                </a:solidFill>
                <a:latin typeface="Book Antiqua" pitchFamily="18" charset="0"/>
              </a:rPr>
              <a:t> из коллег, смотрит ему в глаза и дарит свои аплодисменты, изо всех сил хлопая в ладоши. Затем они оба выбирают следующего коллегу, который также получает свою порцию аплодисментов, - они оба подходят к нему, встают перед ним и аплодируют. Затем тройка выбирает следующего претендента на овации. Каждый раз тот, кому аплодировали, имеет право выбирать следующего. Таким образом, игра продолжается, а овации становятся все громче и громче.</a:t>
            </a:r>
            <a:br>
              <a:rPr lang="ru-RU" sz="18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" name="Объект 6" descr="http://www.maam.ru/upload/blogs/detsad-43383-140026075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83" y="3573016"/>
            <a:ext cx="4127225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4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568863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 Antiqua" pitchFamily="18" charset="0"/>
              </a:rPr>
              <a:t>(Педагоги </a:t>
            </a:r>
            <a:r>
              <a:rPr lang="ru-RU" sz="2800" dirty="0">
                <a:solidFill>
                  <a:srgbClr val="002060"/>
                </a:solidFill>
                <a:latin typeface="Book Antiqua" pitchFamily="18" charset="0"/>
              </a:rPr>
              <a:t>обмениваются мнениями и впечатлениями о семинаре</a:t>
            </a:r>
            <a:r>
              <a:rPr lang="ru-RU" sz="2800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  <a:br>
              <a:rPr lang="ru-RU" sz="28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800" b="1" u="sng" dirty="0">
                <a:solidFill>
                  <a:srgbClr val="C00000"/>
                </a:solidFill>
                <a:latin typeface="Book Antiqua" pitchFamily="18" charset="0"/>
              </a:rPr>
              <a:t>Итог </a:t>
            </a:r>
            <a:r>
              <a:rPr lang="ru-RU" sz="2800" b="1" u="sng" dirty="0" smtClean="0">
                <a:solidFill>
                  <a:srgbClr val="C00000"/>
                </a:solidFill>
                <a:latin typeface="Book Antiqua" pitchFamily="18" charset="0"/>
              </a:rPr>
              <a:t>семинара:</a:t>
            </a:r>
            <a:r>
              <a:rPr lang="ru-RU" sz="2800" u="sng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800" u="sng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u="sng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800" u="sng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800" u="sng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Book Antiqua" pitchFamily="18" charset="0"/>
              </a:rPr>
              <a:t>Каждый </a:t>
            </a:r>
            <a:r>
              <a:rPr lang="ru-RU" sz="2800" dirty="0">
                <a:solidFill>
                  <a:srgbClr val="002060"/>
                </a:solidFill>
                <a:latin typeface="Book Antiqua" pitchFamily="18" charset="0"/>
              </a:rPr>
              <a:t>педагог получил возможность проявить своё творчество, обменяться своим опытом с коллегами и получить ответы на волнующие их вопросы по сенсорному развитию у дошкольников с нарушением зрения.</a:t>
            </a:r>
            <a:br>
              <a:rPr lang="ru-RU" sz="28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Book Antiqua" pitchFamily="18" charset="0"/>
              </a:rPr>
              <a:t> </a:t>
            </a:r>
            <a:br>
              <a:rPr lang="ru-RU" sz="28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8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80920" cy="4536504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Book Antiqua" pitchFamily="18" charset="0"/>
              </a:rPr>
              <a:t>Благодарим за внимание!</a:t>
            </a:r>
            <a:endParaRPr lang="ru-RU" sz="7200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9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12845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	</a:t>
            </a:r>
            <a:r>
              <a:rPr lang="ru-RU" sz="2600" dirty="0" smtClean="0">
                <a:solidFill>
                  <a:srgbClr val="C00000"/>
                </a:solidFill>
                <a:latin typeface="Book Antiqua" pitchFamily="18" charset="0"/>
              </a:rPr>
              <a:t>Зрение</a:t>
            </a:r>
            <a:r>
              <a:rPr lang="ru-RU" sz="2600" dirty="0" smtClean="0">
                <a:solidFill>
                  <a:srgbClr val="002060"/>
                </a:solidFill>
                <a:latin typeface="Book Antiqua" pitchFamily="18" charset="0"/>
              </a:rPr>
              <a:t> неразрывно связано с работой всех сенсорных систем (слухом, обонянием, осязанием, тактильным восприятием), а так же жизнедеятельностью всего организма. 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Book Antiqua" pitchFamily="18" charset="0"/>
              </a:rPr>
              <a:t>	Для предупреждения возникновения вторичных отклонений в развитии дошкольников с нарушением зрения огромное значение приобретает не только медицинская помощь, но и ежедневная педагогическая деятельность. 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Book Antiqua" pitchFamily="18" charset="0"/>
              </a:rPr>
              <a:t>	Чем раньше будет начата коррекционно-педагогическая работа, тем успешнее будет развиваться сенсорное и психическое развитие детей с патологией зрения.</a:t>
            </a:r>
            <a:endParaRPr lang="ru-RU" sz="26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6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64896" cy="2808312"/>
          </a:xfrm>
        </p:spPr>
        <p:txBody>
          <a:bodyPr/>
          <a:lstStyle/>
          <a:p>
            <a:pPr algn="ctr"/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b="1" u="sng" dirty="0" smtClean="0">
                <a:solidFill>
                  <a:srgbClr val="C00000"/>
                </a:solidFill>
                <a:latin typeface="Book Antiqua" pitchFamily="18" charset="0"/>
              </a:rPr>
              <a:t>План семинара</a:t>
            </a:r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I. Вводная часть.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II. Определение цели и задач семинара.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III. Практическая часть.	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IV. Обмен мнениями.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V. Подведение итогов.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4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4" name="Объект 3" descr="Семинар-практикум «Организация работы по сенсорному развитию дошкольников с нарушением зрения»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08920"/>
            <a:ext cx="5328593" cy="393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056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323528" y="188641"/>
            <a:ext cx="4104455" cy="331236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002060"/>
                </a:solidFill>
                <a:latin typeface="Book Antiqua" pitchFamily="18" charset="0"/>
              </a:rPr>
              <a:t>Цель семинара</a:t>
            </a:r>
            <a:r>
              <a:rPr lang="ru-RU" sz="2400" b="1" u="sng" dirty="0" smtClean="0">
                <a:solidFill>
                  <a:srgbClr val="002060"/>
                </a:solidFill>
                <a:latin typeface="Book Antiqua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C00000"/>
                </a:solidFill>
                <a:latin typeface="Book Antiqua" pitchFamily="18" charset="0"/>
              </a:rPr>
              <a:t> помочь воспитателям и специалистам ДОУ в организации работы по сенсорному развитию дошкольников с патологией зрения.</a:t>
            </a:r>
            <a:br>
              <a:rPr lang="ru-RU" sz="2400" dirty="0">
                <a:solidFill>
                  <a:srgbClr val="C00000"/>
                </a:solidFill>
                <a:latin typeface="Book Antiqua" pitchFamily="18" charset="0"/>
              </a:rPr>
            </a:br>
            <a:endParaRPr lang="ru-RU" sz="24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663280" y="3717032"/>
            <a:ext cx="4157191" cy="295232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Book Antiqua" pitchFamily="18" charset="0"/>
              </a:rPr>
              <a:t>Задачи:</a:t>
            </a:r>
            <a:r>
              <a:rPr lang="ru-RU" sz="2400" b="1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endParaRPr lang="ru-RU" sz="2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1. Закрепить </a:t>
            </a: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представления о содержании и особенностях сенсорного развития детей с нарушением зрения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;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Развить </a:t>
            </a: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творческий потенциал педагогов.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endParaRPr lang="ru-RU" dirty="0"/>
          </a:p>
        </p:txBody>
      </p:sp>
      <p:pic>
        <p:nvPicPr>
          <p:cNvPr id="11" name="Рисунок 10" descr="http://www.maam.ru/upload/blogs/detsad-43383-140025887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4032448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www.maam.ru/upload/blogs/detsad-43383-140025901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381642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16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9443" y="980727"/>
            <a:ext cx="7123080" cy="14401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Book Antiqua" pitchFamily="18" charset="0"/>
              </a:rPr>
              <a:t>Практическая часть</a:t>
            </a:r>
            <a:br>
              <a:rPr lang="ru-RU" sz="4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1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.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 Игра «Ручеёк радости»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 </a:t>
            </a:r>
            <a:r>
              <a:rPr lang="ru-RU" sz="2800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(</a:t>
            </a:r>
            <a:r>
              <a:rPr lang="ru-RU" sz="2000" dirty="0">
                <a:solidFill>
                  <a:srgbClr val="C00000"/>
                </a:solidFill>
                <a:latin typeface="Book Antiqua" pitchFamily="18" charset="0"/>
              </a:rPr>
              <a:t>проводит </a:t>
            </a:r>
            <a:r>
              <a:rPr lang="ru-RU" sz="2000" dirty="0" smtClean="0">
                <a:solidFill>
                  <a:srgbClr val="C00000"/>
                </a:solidFill>
                <a:latin typeface="Book Antiqua" pitchFamily="18" charset="0"/>
              </a:rPr>
              <a:t>педагог-психолог)</a:t>
            </a:r>
            <a:endParaRPr lang="ru-RU" sz="20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07505" y="1988840"/>
            <a:ext cx="396044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Участники берутся за руки и закрывают глаза. Ведущий легко пожимает руку стоящему рядом игроку – «передаёт радостное настроение». Игрок открывает глаза, пожимает руку следующему и т. д. «Ручеёк радости» должен вернуться к ведущему. Все улыбаются друг другу. </a:t>
            </a:r>
          </a:p>
        </p:txBody>
      </p:sp>
      <p:pic>
        <p:nvPicPr>
          <p:cNvPr id="10" name="Объект 9" descr="http://www.maam.ru/upload/blogs/detsad-43383-1400259060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20888"/>
            <a:ext cx="4968106" cy="3834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37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6264696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Педагоги делятся на три команды и занимают свои места в соответствии с цветом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  <a:b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Знакомство с сенсорными эталонами у дошкольников с нарушением зрения может происходить во всех видах деятельности. Ведущим видом деятельности у дошкольников является игра, в дидактических играх дети учатся выделять основные признаки предметов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  <a:b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b="1" u="sng" dirty="0">
                <a:solidFill>
                  <a:srgbClr val="002060"/>
                </a:solidFill>
                <a:latin typeface="Book Antiqua" pitchFamily="18" charset="0"/>
              </a:rPr>
              <a:t>Вопрос к педагогам</a:t>
            </a:r>
            <a:r>
              <a:rPr lang="ru-RU" sz="2400" u="sng" dirty="0">
                <a:solidFill>
                  <a:srgbClr val="C00000"/>
                </a:solidFill>
                <a:latin typeface="Book Antiqua" pitchFamily="18" charset="0"/>
              </a:rPr>
              <a:t>: </a:t>
            </a:r>
            <a:r>
              <a:rPr lang="ru-RU" sz="2400" dirty="0">
                <a:solidFill>
                  <a:srgbClr val="C00000"/>
                </a:solidFill>
                <a:latin typeface="Book Antiqua" pitchFamily="18" charset="0"/>
              </a:rPr>
              <a:t>«Какие признаки предметов учатся выделять дошкольники? » 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(</a:t>
            </a: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Цвет, форма, величина, пространственное положение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)</a:t>
            </a:r>
            <a:b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Учитель-дефектолог предлагает представить от каждой команды игру, направленную на определение того или иного признака предметов (задание по изготовлению игр было дано заранее)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4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83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1124745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2. Презентация дидактических игр.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Book Antiqua" pitchFamily="18" charset="0"/>
              </a:rPr>
            </a:br>
            <a:endParaRPr lang="ru-RU" sz="28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4" name="Рисунок 3" descr="http://www.maam.ru/upload/blogs/detsad-43383-140025915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20689"/>
            <a:ext cx="4248471" cy="266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aam.ru/upload/blogs/detsad-43383-140025922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0689"/>
            <a:ext cx="4236888" cy="266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aam.ru/upload/blogs/detsad-43383-140025927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40969"/>
            <a:ext cx="2736304" cy="3686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85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0" y="1268760"/>
            <a:ext cx="9036496" cy="18002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3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. 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Задание «Определите основную 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цель 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игры».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Каждая </a:t>
            </a: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команда получает карточку с названием игры: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Педагоги должны определить основную цель этих </a:t>
            </a:r>
            <a: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  <a:t>игр</a:t>
            </a:r>
            <a:br>
              <a:rPr lang="ru-RU" sz="24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а) «Подбери одинаковые предметы»;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б) «Каждый предмет в свою коробочку»;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в) «Найди предметы похожие друг на друга».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(ответ: учить группировать предметы)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 descr="http://www.maam.ru/upload/blogs/detsad-43383-140025945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234" y="3501008"/>
            <a:ext cx="4535030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06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2952328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4</a:t>
            </a: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>.</a:t>
            </a:r>
            <a:r>
              <a:rPr lang="ru-RU" sz="2800" b="1" dirty="0">
                <a:solidFill>
                  <a:srgbClr val="C00000"/>
                </a:solidFill>
                <a:latin typeface="Book Antiqua" pitchFamily="18" charset="0"/>
              </a:rPr>
              <a:t> Игра «</a:t>
            </a:r>
            <a:r>
              <a:rPr lang="ru-RU" sz="2800" b="1" dirty="0" err="1">
                <a:solidFill>
                  <a:srgbClr val="C00000"/>
                </a:solidFill>
                <a:latin typeface="Book Antiqua" pitchFamily="18" charset="0"/>
              </a:rPr>
              <a:t>Бродилка</a:t>
            </a: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».</a:t>
            </a:r>
            <a:b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Book Antiqua" pitchFamily="18" charset="0"/>
              </a:rPr>
              <a:t>Один участник от каждой команды получает карточку с описанием маршрута. По его ходу он должен выполнить по два дополнительных задания, направленных на сенсорное развитие и развитие мелкой моторики.</a:t>
            </a:r>
            <a:br>
              <a:rPr lang="ru-RU" sz="2400" dirty="0">
                <a:solidFill>
                  <a:srgbClr val="002060"/>
                </a:solidFill>
                <a:latin typeface="Book Antiqua" pitchFamily="18" charset="0"/>
              </a:rPr>
            </a:br>
            <a:endParaRPr lang="ru-RU" sz="24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4" name="Объект 3" descr="http://www.maam.ru/upload/blogs/detsad-43383-140025977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52191"/>
            <a:ext cx="2880320" cy="368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aam.ru/upload/blogs/detsad-43383-140025956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3096344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10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154</TotalTime>
  <Words>290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Муниципальное бюджетное дошкольное образовательное учреждение детский сад компенсирующего вида № 45  (для детей с нарушением зрения) Химки</vt:lpstr>
      <vt:lpstr>Презентация PowerPoint</vt:lpstr>
      <vt:lpstr> План семинара I. Вводная часть. II. Определение цели и задач семинара. III. Практическая часть.  IV. Обмен мнениями. V. Подведение итогов. </vt:lpstr>
      <vt:lpstr>Презентация PowerPoint</vt:lpstr>
      <vt:lpstr>Практическая часть  1. Игра «Ручеёк радости»  (проводит педагог-психолог)</vt:lpstr>
      <vt:lpstr>Педагоги делятся на три команды и занимают свои места в соответствии с цветом)  Знакомство с сенсорными эталонами у дошкольников с нарушением зрения может происходить во всех видах деятельности. Ведущим видом деятельности у дошкольников является игра, в дидактических играх дети учатся выделять основные признаки предметов.  Вопрос к педагогам: «Какие признаки предметов учатся выделять дошкольники? »  (Цвет, форма, величина, пространственное положение)  Учитель-дефектолог предлагает представить от каждой команды игру, направленную на определение того или иного признака предметов (задание по изготовлению игр было дано заранее) </vt:lpstr>
      <vt:lpstr>2. Презентация дидактических игр. </vt:lpstr>
      <vt:lpstr>3. Задание «Определите основную цель игры».  Каждая команда получает карточку с названием игры: Педагоги должны определить основную цель этих игр а) «Подбери одинаковые предметы»; б) «Каждый предмет в свою коробочку»; в) «Найди предметы похожие друг на друга». (ответ: учить группировать предметы)  </vt:lpstr>
      <vt:lpstr>4. Игра «Бродилка».  Один участник от каждой команды получает карточку с описанием маршрута. По его ходу он должен выполнить по два дополнительных задания, направленных на сенсорное развитие и развитие мелкой моторики. </vt:lpstr>
      <vt:lpstr>Важное значение в процессе воспитания детей с нарушением зрения, имеет лечебная и профилактическая гимнастика, так как характерной особенностью детей при зрительной недостаточности является снижение двигательной активности.  5. Игра «Передай рисунок» (проводит педагог-психолог) </vt:lpstr>
      <vt:lpstr>6. Игра «Угадай-ка»  Учитель-дефектолог предлагает представителю от каждой команды угадать по 4 объекта, используя: а) слуховой анализатор (шуршание целлофанового пакета и бумаги, звук льющейся воды и стук молотка); б) тактильный анализатор (определить геометрическую фигуру, посчитать пуговицы, определить материал – вельвет и кожу) ; в) обонятельный анализатор (ароматы лимона, мяты, кофе, жареных семечек)  </vt:lpstr>
      <vt:lpstr>7. Упражнение на развитие сенсомоторики «Нарисуй эмоцию» (рисование двумя руками одновременно, проводит педагог-психолог) .  В каждое занятие с детьми с нарушением зрения обязательно должна быть включена гимнастика для глаз. Простые на первый взгляд упражнения способствуют снятию зрительного напряжения и активизации мозговой деятельности. </vt:lpstr>
      <vt:lpstr> </vt:lpstr>
      <vt:lpstr>10. Игра «Аплодисменты» (проводит педагог-психолог)  У нас сложилась очень хорошая атмосфера, и каждый из вас заслужил аплодисменты. Я предлагаю всем встать в общий круг. Один из вас начинает: он подходит к кому- нибудь из коллег, смотрит ему в глаза и дарит свои аплодисменты, изо всех сил хлопая в ладоши. Затем они оба выбирают следующего коллегу, который также получает свою порцию аплодисментов, - они оба подходят к нему, встают перед ним и аплодируют. Затем тройка выбирает следующего претендента на овации. Каждый раз тот, кому аплодировали, имеет право выбирать следующего. Таким образом, игра продолжается, а овации становятся все громче и громче.  </vt:lpstr>
      <vt:lpstr>(Педагоги обмениваются мнениями и впечатлениями о семинаре)  Итог семинара:   Каждый педагог получил возможность проявить своё творчество, обменяться своим опытом с коллегами и получить ответы на волнующие их вопросы по сенсорному развитию у дошкольников с нарушением зрения.   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компенсирующего вида № 45 (для детей с нарушением зрения) Химки</dc:title>
  <dc:creator>admin</dc:creator>
  <cp:lastModifiedBy>admin</cp:lastModifiedBy>
  <cp:revision>17</cp:revision>
  <dcterms:created xsi:type="dcterms:W3CDTF">2014-11-20T18:24:57Z</dcterms:created>
  <dcterms:modified xsi:type="dcterms:W3CDTF">2014-11-26T15:37:06Z</dcterms:modified>
</cp:coreProperties>
</file>