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6" r:id="rId2"/>
    <p:sldId id="257" r:id="rId3"/>
    <p:sldId id="258" r:id="rId4"/>
    <p:sldId id="260" r:id="rId5"/>
    <p:sldId id="261" r:id="rId6"/>
    <p:sldId id="267" r:id="rId7"/>
    <p:sldId id="262" r:id="rId8"/>
    <p:sldId id="268" r:id="rId9"/>
    <p:sldId id="269" r:id="rId10"/>
    <p:sldId id="270" r:id="rId11"/>
    <p:sldId id="271" r:id="rId12"/>
    <p:sldId id="272" r:id="rId13"/>
    <p:sldId id="263" r:id="rId14"/>
    <p:sldId id="265" r:id="rId15"/>
    <p:sldId id="264" r:id="rId16"/>
    <p:sldId id="266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9" autoAdjust="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177CC-6AA4-4F2B-9D93-271E635D814F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489C40-58E4-4B5B-999B-C71F3A320DC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D465A-3B59-41F2-BB74-829DC5769999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4-tub-ru.yandex.net/i?id=52867184-21-72&amp;n=21" TargetMode="External"/><Relationship Id="rId2" Type="http://schemas.openxmlformats.org/officeDocument/2006/relationships/hyperlink" Target="http://im0-tub-ru.yandex.net/i?id=87920543-38-72&amp;n=2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chool8mog.besthost.by/index.php?cstart=7&amp;" TargetMode="External"/><Relationship Id="rId4" Type="http://schemas.openxmlformats.org/officeDocument/2006/relationships/hyperlink" Target="http://im8-tub-ru.yandex.net/i?id=298518828-51-72&amp;n=21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42976" y="428604"/>
            <a:ext cx="6400800" cy="1714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en-US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3300"/>
                </a:solidFill>
              </a:rPr>
              <a:t>Роль семьи в воспитании ребенка»</a:t>
            </a:r>
            <a:endParaRPr lang="ru-RU" dirty="0">
              <a:solidFill>
                <a:srgbClr val="CC3300"/>
              </a:solidFill>
            </a:endParaRPr>
          </a:p>
          <a:p>
            <a:endParaRPr lang="ru-RU" dirty="0"/>
          </a:p>
        </p:txBody>
      </p:sp>
      <p:pic>
        <p:nvPicPr>
          <p:cNvPr id="6" name="Рисунок 5" descr="sm_full.aspx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5992"/>
            <a:ext cx="5381625" cy="4191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3286116" y="5072074"/>
            <a:ext cx="5500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Васильева Анна Викторовна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Способы </a:t>
            </a:r>
            <a:r>
              <a:rPr lang="ru-RU" b="1" dirty="0" smtClean="0">
                <a:solidFill>
                  <a:srgbClr val="FF0000"/>
                </a:solidFill>
              </a:rPr>
              <a:t>поддержки конфликтных ситуаций: 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4800" dirty="0" smtClean="0"/>
              <a:t>Уход </a:t>
            </a:r>
            <a:r>
              <a:rPr lang="ru-RU" sz="4800" dirty="0" smtClean="0"/>
              <a:t>от проблемы </a:t>
            </a:r>
            <a:endParaRPr lang="ru-RU" sz="4800" dirty="0" smtClean="0"/>
          </a:p>
          <a:p>
            <a:pPr marL="514350" indent="-514350">
              <a:buAutoNum type="arabicPeriod"/>
            </a:pPr>
            <a:r>
              <a:rPr lang="ru-RU" sz="4800" dirty="0" smtClean="0"/>
              <a:t>Мир </a:t>
            </a:r>
            <a:r>
              <a:rPr lang="ru-RU" sz="4800" dirty="0" smtClean="0"/>
              <a:t>любой ценой </a:t>
            </a:r>
            <a:endParaRPr lang="ru-RU" sz="4800" dirty="0" smtClean="0"/>
          </a:p>
          <a:p>
            <a:pPr marL="514350" indent="-514350">
              <a:buAutoNum type="arabicPeriod"/>
            </a:pPr>
            <a:r>
              <a:rPr lang="ru-RU" sz="4800" dirty="0" smtClean="0"/>
              <a:t>Победа </a:t>
            </a:r>
            <a:r>
              <a:rPr lang="ru-RU" sz="4800" dirty="0" smtClean="0"/>
              <a:t>любой ценой </a:t>
            </a:r>
            <a:endParaRPr lang="ru-RU" sz="4800" dirty="0" smtClean="0"/>
          </a:p>
          <a:p>
            <a:pPr marL="514350" indent="-514350">
              <a:buAutoNum type="arabicPeriod"/>
            </a:pPr>
            <a:r>
              <a:rPr lang="ru-RU" sz="4800" dirty="0" smtClean="0"/>
              <a:t>Продуктивный </a:t>
            </a:r>
            <a:r>
              <a:rPr lang="ru-RU" sz="4800" dirty="0" smtClean="0"/>
              <a:t>(компромиссный вариант).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Внутрисемейные </a:t>
            </a:r>
            <a:r>
              <a:rPr lang="ru-RU" b="1" dirty="0" smtClean="0">
                <a:solidFill>
                  <a:srgbClr val="FF0000"/>
                </a:solidFill>
              </a:rPr>
              <a:t>психологические </a:t>
            </a:r>
            <a:r>
              <a:rPr lang="ru-RU" b="1" dirty="0" smtClean="0">
                <a:solidFill>
                  <a:srgbClr val="FF0000"/>
                </a:solidFill>
              </a:rPr>
              <a:t>факторы: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329642" cy="511494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/>
              <a:t>Принимать </a:t>
            </a:r>
            <a:r>
              <a:rPr lang="ru-RU" sz="2800" dirty="0" smtClean="0"/>
              <a:t>активное участие в жизни </a:t>
            </a:r>
            <a:r>
              <a:rPr lang="ru-RU" sz="2800" dirty="0" smtClean="0"/>
              <a:t>семьи;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Всегда </a:t>
            </a:r>
            <a:r>
              <a:rPr lang="ru-RU" sz="2800" dirty="0" smtClean="0"/>
              <a:t>находить время, чтобы поговорить с ребенком; 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Интересоваться </a:t>
            </a:r>
            <a:r>
              <a:rPr lang="ru-RU" sz="2800" dirty="0" smtClean="0"/>
              <a:t>проблемами ребенка, вникать во </a:t>
            </a:r>
            <a:r>
              <a:rPr lang="ru-RU" sz="2800" dirty="0" smtClean="0"/>
              <a:t>все возникающие </a:t>
            </a:r>
            <a:r>
              <a:rPr lang="ru-RU" sz="2800" dirty="0" smtClean="0"/>
              <a:t>в его жизни сложности и помогать развивать </a:t>
            </a:r>
            <a:r>
              <a:rPr lang="ru-RU" sz="2800" dirty="0" smtClean="0"/>
              <a:t>свои умения </a:t>
            </a:r>
            <a:r>
              <a:rPr lang="ru-RU" sz="2800" dirty="0" smtClean="0"/>
              <a:t>и таланты; 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Не </a:t>
            </a:r>
            <a:r>
              <a:rPr lang="ru-RU" sz="2800" dirty="0" smtClean="0"/>
              <a:t>оказывать на ребенка никакого нажима, помогая ему </a:t>
            </a:r>
            <a:r>
              <a:rPr lang="ru-RU" sz="2800" dirty="0" smtClean="0"/>
              <a:t>тем самым </a:t>
            </a:r>
            <a:r>
              <a:rPr lang="ru-RU" sz="2800" dirty="0" smtClean="0"/>
              <a:t>самостоятельно принимать решения; </a:t>
            </a:r>
            <a:endParaRPr lang="ru-RU" sz="2800" dirty="0" smtClean="0"/>
          </a:p>
        </p:txBody>
      </p:sp>
    </p:spTree>
  </p:cSld>
  <p:clrMapOvr>
    <a:masterClrMapping/>
  </p:clrMapOvr>
  <p:transition spd="med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115328" cy="591187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/>
              <a:t>Иметь представление о различных этапах в жизни ребенка; 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Уважать </a:t>
            </a:r>
            <a:r>
              <a:rPr lang="ru-RU" dirty="0" smtClean="0"/>
              <a:t>право ребенка на собственное мнение; 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Уметь </a:t>
            </a:r>
            <a:r>
              <a:rPr lang="ru-RU" dirty="0" smtClean="0"/>
              <a:t>сдерживать собственнические инстинкты и относиться к ребенку как к равноправному партнеру, который просто пока что обладает меньшим жизненным опытом; 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 </a:t>
            </a:r>
            <a:r>
              <a:rPr lang="ru-RU" dirty="0" smtClean="0"/>
              <a:t>уважением относиться к стремлению всех остальных членов семьи делать карьеру и самосовершенствоваться.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Дефицит ласки,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который испытывают наши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дети;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Синдром опасного обращения с детьми -</a:t>
            </a:r>
            <a:r>
              <a:rPr lang="ru-RU" sz="2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поведение родителей по отношению к ребенку, сопровождающееся нанесением физической, психологической и нравственной 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травмы;</a:t>
            </a:r>
            <a:endParaRPr lang="ru-RU" sz="28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Проблемы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семейного воспитания</a:t>
            </a:r>
          </a:p>
        </p:txBody>
      </p:sp>
      <p:pic>
        <p:nvPicPr>
          <p:cNvPr id="5" name="Рисунок 4" descr="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3786190"/>
            <a:ext cx="2714644" cy="2714644"/>
          </a:xfrm>
          <a:prstGeom prst="rect">
            <a:avLst/>
          </a:prstGeom>
        </p:spPr>
      </p:pic>
      <p:pic>
        <p:nvPicPr>
          <p:cNvPr id="6" name="Рисунок 5" descr="4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786190"/>
            <a:ext cx="3143272" cy="2714644"/>
          </a:xfrm>
          <a:prstGeom prst="rect">
            <a:avLst/>
          </a:prstGeom>
        </p:spPr>
      </p:pic>
      <p:pic>
        <p:nvPicPr>
          <p:cNvPr id="7" name="Рисунок 6" descr="4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3786190"/>
            <a:ext cx="2714644" cy="2643206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для родителей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8929718" cy="535785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1.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признание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личности ребенка и его неприкосновенности.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2.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адекватной самооценки.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приобщение ребенка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 реальным делам семьи.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силу воли ребенка.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Правило 5.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планировать.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6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ребовать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выполнение домашних обязанностей, поручений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7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научить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общаться с другими детьми, людьми.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8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нравственные качества: доброту, порядочность, сочувствие, взаимопомощь, ответственность. 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3834" y="357166"/>
            <a:ext cx="1357322" cy="178595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Любите и цените свою Семью!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А.С.Макаренко писал: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«Хотите, чтобы были хорошие дети- будьте счастливы».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8" name="Рисунок 7" descr="3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643314"/>
            <a:ext cx="3357586" cy="30003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Список источников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715436" cy="492922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Азаров Ю.П.Семейная педагогика. М.: Политиздат,1982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Афанасьева Т.М. Семья. М.: Просвешение,1985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Диалоги о воспитании: Книга для родителей/под ред. В.Н.Столетова; М.:Педагогика,1985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Ковалев С.В.Психология современной семьи.М.:Просвещение,1988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Культура семейных отношений: Сборник статей.М.,1985</a:t>
            </a:r>
          </a:p>
          <a:p>
            <a:pPr lvl="0"/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Селевко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Г.К.,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Селевко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А.Г. Найди себя. М.: Народное образование,2001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Воспитание без обид-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http://im0-tub-ru.yandex.net/i?id=87920543-38-72&amp;n=21</a:t>
            </a:r>
            <a:endParaRPr lang="ru-RU" sz="22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 бей ребенка -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http://im4-tub-ru.yandex.net/i?id=52867184-21-72&amp;n=21</a:t>
            </a:r>
            <a:endParaRPr lang="ru-RU" sz="22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Избиение детей-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http://im8-tub-ru.yandex.net/i?id=298518828-51-72&amp;n=21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Семья -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http://school8mog.besthost.by/index.php?cstart=7&amp;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Семья школа любви- http://900igr.net/kartinki/obschestvoznanie/Semja-1/116-Ljubvi.html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/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14282" y="928670"/>
            <a:ext cx="8786874" cy="2500330"/>
          </a:xfrm>
          <a:prstGeom prst="rect">
            <a:avLst/>
          </a:prstGeom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90000" dir="5400000" sy="-100000" algn="bl" rotWithShape="0"/>
          </a:effectLst>
        </p:spPr>
        <p:txBody>
          <a:bodyPr wrap="none" fromWordArt="1">
            <a:prstTxWarp prst="textCascadeUp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divo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Impact"/>
              </a:rPr>
              <a:t>Спасибо     за </a:t>
            </a:r>
          </a:p>
          <a:p>
            <a:pPr algn="ctr"/>
            <a:r>
              <a:rPr lang="ru-RU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Impact"/>
              </a:rPr>
              <a:t>внимание!</a:t>
            </a:r>
            <a:endParaRPr lang="ru-RU" sz="36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Семья- колыбель духовного рождения человека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2928958"/>
          </a:xfrm>
        </p:spPr>
        <p:txBody>
          <a:bodyPr>
            <a:normAutofit lnSpcReduction="10000"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семейном кругу мы с вами растем</a:t>
            </a: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 основ – родительский дом.</a:t>
            </a: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семейном кругу все корни твои,</a:t>
            </a: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 жизнь ты выходишь из этой семьи.</a:t>
            </a: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семейном кругу мы жизнь создаем,</a:t>
            </a: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 основ –родительский дом.</a:t>
            </a:r>
            <a:endParaRPr lang="ru-RU" sz="4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" name="Picture 2" descr="C:\Users\user\Pictures\obereg_semyi40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4501">
            <a:off x="5433313" y="3075404"/>
            <a:ext cx="3838575" cy="35433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Прямая соединительная линия 15"/>
          <p:cNvCxnSpPr>
            <a:cxnSpLocks noChangeShapeType="1"/>
          </p:cNvCxnSpPr>
          <p:nvPr/>
        </p:nvCxnSpPr>
        <p:spPr bwMode="auto">
          <a:xfrm>
            <a:off x="1643042" y="3714752"/>
            <a:ext cx="2357437" cy="8572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" name="Прямая соединительная линия 13"/>
          <p:cNvCxnSpPr>
            <a:cxnSpLocks noChangeShapeType="1"/>
          </p:cNvCxnSpPr>
          <p:nvPr/>
        </p:nvCxnSpPr>
        <p:spPr bwMode="auto">
          <a:xfrm>
            <a:off x="1714480" y="3500438"/>
            <a:ext cx="2357437" cy="2857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" name="Прямая соединительная линия 9"/>
          <p:cNvCxnSpPr>
            <a:cxnSpLocks noChangeShapeType="1"/>
          </p:cNvCxnSpPr>
          <p:nvPr/>
        </p:nvCxnSpPr>
        <p:spPr bwMode="auto">
          <a:xfrm flipV="1">
            <a:off x="1643042" y="2571744"/>
            <a:ext cx="2286000" cy="9286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" name="Прямая соединительная линия 9"/>
          <p:cNvCxnSpPr>
            <a:cxnSpLocks noChangeShapeType="1"/>
          </p:cNvCxnSpPr>
          <p:nvPr/>
        </p:nvCxnSpPr>
        <p:spPr bwMode="auto">
          <a:xfrm flipV="1">
            <a:off x="1500166" y="1785926"/>
            <a:ext cx="2286000" cy="9286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Семейные ценности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071538" y="1785926"/>
            <a:ext cx="642941" cy="37856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ЗАИМО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29058" y="1357298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выручка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00496" y="2285992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онимание 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71934" y="3214686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071934" y="4214818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любовь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43372" y="5286388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согласие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7"/>
          <p:cNvCxnSpPr>
            <a:cxnSpLocks noChangeShapeType="1"/>
          </p:cNvCxnSpPr>
          <p:nvPr/>
        </p:nvCxnSpPr>
        <p:spPr bwMode="auto">
          <a:xfrm>
            <a:off x="1714480" y="4214818"/>
            <a:ext cx="2286000" cy="15001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Общение в семье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442915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Общение в семье представляет собой отношение членов семьи друг к другу и их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взаимодействие;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обмен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информацией между ними, их духовный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контакт; 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пектр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общения в семье может быть очень разнообразным. Помимо бесед о работе, домашнем хозяйстве, жизни друзей и знакомых оно включает в себя обсуждение вопросов, связанных с воспитанием детей, искусством, политикой и т.д.</a:t>
            </a:r>
          </a:p>
          <a:p>
            <a:endParaRPr lang="ru-RU" dirty="0"/>
          </a:p>
        </p:txBody>
      </p:sp>
      <p:pic>
        <p:nvPicPr>
          <p:cNvPr id="4" name="Рисунок 3" descr="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5214950"/>
            <a:ext cx="2143125" cy="142875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 descr="33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5429250"/>
            <a:ext cx="2143125" cy="142875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родителей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 ребенка уверенности в том, что его любят и о нем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заботятся;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относиться к ребенку в любом возрасте любовно и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внимательно;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постоянный психологический контакт с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ребенком;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заинтересованность во всем, что происходит в жизни ребенка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Принципы </a:t>
            </a:r>
            <a:r>
              <a:rPr lang="ru-RU" sz="6600" b="1" dirty="0" smtClean="0">
                <a:solidFill>
                  <a:srgbClr val="FF0000"/>
                </a:solidFill>
              </a:rPr>
              <a:t>общения: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6000" dirty="0" smtClean="0"/>
              <a:t>Принятие ребенка.</a:t>
            </a:r>
          </a:p>
          <a:p>
            <a:pPr marL="514350" indent="-514350">
              <a:buAutoNum type="arabicParenR"/>
            </a:pPr>
            <a:r>
              <a:rPr lang="ru-RU" sz="6000" dirty="0" err="1" smtClean="0"/>
              <a:t>Эмпатия</a:t>
            </a:r>
            <a:r>
              <a:rPr lang="ru-RU" sz="6000" dirty="0" smtClean="0"/>
              <a:t> </a:t>
            </a:r>
            <a:r>
              <a:rPr lang="ru-RU" sz="6000" dirty="0" smtClean="0"/>
              <a:t>(сопереживание</a:t>
            </a:r>
            <a:r>
              <a:rPr lang="ru-RU" sz="6000" dirty="0" smtClean="0"/>
              <a:t>)</a:t>
            </a:r>
            <a:endParaRPr lang="ru-RU" sz="6000" dirty="0" smtClean="0"/>
          </a:p>
          <a:p>
            <a:pPr marL="514350" indent="-514350">
              <a:buAutoNum type="arabicParenR"/>
            </a:pPr>
            <a:r>
              <a:rPr lang="ru-RU" sz="6000" dirty="0" smtClean="0"/>
              <a:t>Конгруэнтность</a:t>
            </a:r>
            <a:r>
              <a:rPr lang="ru-RU" sz="6000" dirty="0" smtClean="0"/>
              <a:t>. </a:t>
            </a:r>
            <a:endParaRPr lang="ru-RU" sz="6000" dirty="0"/>
          </a:p>
        </p:txBody>
      </p:sp>
    </p:spTree>
  </p:cSld>
  <p:clrMapOvr>
    <a:masterClrMapping/>
  </p:clrMapOvr>
  <p:transition spd="med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Формула истиной родительской любви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«Люблю не потому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ты хороший»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«люблю потому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 есть».</a:t>
            </a:r>
          </a:p>
        </p:txBody>
      </p:sp>
      <p:pic>
        <p:nvPicPr>
          <p:cNvPr id="4" name="Рисунок 3" descr="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12236">
            <a:off x="518538" y="3028373"/>
            <a:ext cx="3866861" cy="332008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4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65631">
            <a:off x="5205867" y="3113460"/>
            <a:ext cx="3129675" cy="3346167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Типы семейных </a:t>
            </a:r>
            <a:r>
              <a:rPr lang="ru-RU" sz="4000" b="1" dirty="0" smtClean="0">
                <a:solidFill>
                  <a:srgbClr val="FF0000"/>
                </a:solidFill>
              </a:rPr>
              <a:t>взаимоотношений: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/>
              <a:t>диктат, </a:t>
            </a:r>
            <a:endParaRPr lang="ru-RU" sz="6600" b="1" dirty="0" smtClean="0"/>
          </a:p>
          <a:p>
            <a:r>
              <a:rPr lang="ru-RU" sz="6600" b="1" dirty="0" smtClean="0"/>
              <a:t>опека</a:t>
            </a:r>
            <a:r>
              <a:rPr lang="ru-RU" sz="6600" b="1" dirty="0" smtClean="0"/>
              <a:t>, </a:t>
            </a:r>
            <a:endParaRPr lang="ru-RU" sz="6600" b="1" dirty="0" smtClean="0"/>
          </a:p>
          <a:p>
            <a:r>
              <a:rPr lang="ru-RU" sz="6600" b="1" dirty="0" smtClean="0"/>
              <a:t>“</a:t>
            </a:r>
            <a:r>
              <a:rPr lang="ru-RU" sz="6600" b="1" dirty="0" smtClean="0"/>
              <a:t>невмешательство</a:t>
            </a:r>
            <a:r>
              <a:rPr lang="ru-RU" sz="6600" b="1" dirty="0" smtClean="0"/>
              <a:t>”, </a:t>
            </a:r>
          </a:p>
          <a:p>
            <a:r>
              <a:rPr lang="ru-RU" sz="6600" b="1" dirty="0" smtClean="0"/>
              <a:t> сотрудничество.</a:t>
            </a:r>
            <a:endParaRPr lang="ru-RU" sz="6600" b="1" dirty="0"/>
          </a:p>
        </p:txBody>
      </p:sp>
    </p:spTree>
  </p:cSld>
  <p:clrMapOvr>
    <a:masterClrMapping/>
  </p:clrMapOvr>
  <p:transition spd="med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Стиля </a:t>
            </a:r>
            <a:r>
              <a:rPr lang="ru-RU" b="1" dirty="0" smtClean="0">
                <a:solidFill>
                  <a:srgbClr val="FF0000"/>
                </a:solidFill>
              </a:rPr>
              <a:t>семейного воспитания: 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Tx/>
              <a:buChar char="-"/>
            </a:pPr>
            <a:r>
              <a:rPr lang="ru-RU" sz="7200" b="1" dirty="0" smtClean="0"/>
              <a:t>демократический</a:t>
            </a:r>
            <a:r>
              <a:rPr lang="ru-RU" sz="7200" b="1" dirty="0" smtClean="0"/>
              <a:t> </a:t>
            </a:r>
          </a:p>
          <a:p>
            <a:pPr algn="ctr">
              <a:buFontTx/>
              <a:buChar char="-"/>
            </a:pPr>
            <a:r>
              <a:rPr lang="ru-RU" sz="7200" b="1" dirty="0" smtClean="0"/>
              <a:t>авторитарный</a:t>
            </a:r>
            <a:r>
              <a:rPr lang="ru-RU" sz="7200" b="1" dirty="0" smtClean="0"/>
              <a:t> </a:t>
            </a:r>
            <a:endParaRPr lang="ru-RU" sz="7200" b="1" dirty="0" smtClean="0"/>
          </a:p>
          <a:p>
            <a:pPr algn="ctr">
              <a:buFontTx/>
              <a:buChar char="-"/>
            </a:pPr>
            <a:r>
              <a:rPr lang="ru-RU" sz="7200" b="1" dirty="0" err="1" smtClean="0"/>
              <a:t>попустический</a:t>
            </a:r>
            <a:r>
              <a:rPr lang="ru-RU" sz="7200" b="1" dirty="0" smtClean="0"/>
              <a:t> </a:t>
            </a:r>
            <a:endParaRPr lang="ru-RU" sz="7200" b="1" dirty="0"/>
          </a:p>
        </p:txBody>
      </p:sp>
    </p:spTree>
  </p:cSld>
  <p:clrMapOvr>
    <a:masterClrMapping/>
  </p:clrMapOvr>
  <p:transition spd="med">
    <p:random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514</Words>
  <Application>Microsoft Office PowerPoint</Application>
  <PresentationFormat>Экран (4:3)</PresentationFormat>
  <Paragraphs>94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Семья- колыбель духовного рождения человека</vt:lpstr>
      <vt:lpstr>Семейные ценности</vt:lpstr>
      <vt:lpstr>Общение в семье </vt:lpstr>
      <vt:lpstr>Задачи родителей </vt:lpstr>
      <vt:lpstr>Принципы общения: </vt:lpstr>
      <vt:lpstr>Формула истиной родительской любви</vt:lpstr>
      <vt:lpstr>Типы семейных взаимоотношений:</vt:lpstr>
      <vt:lpstr>Стиля семейного воспитания: </vt:lpstr>
      <vt:lpstr>Способы поддержки конфликтных ситуаций: </vt:lpstr>
      <vt:lpstr>Внутрисемейные психологические факторы:</vt:lpstr>
      <vt:lpstr>Слайд 12</vt:lpstr>
      <vt:lpstr>Проблемы семейного воспитания</vt:lpstr>
      <vt:lpstr>Правила для родителей </vt:lpstr>
      <vt:lpstr>Любите и цените свою Семью! </vt:lpstr>
      <vt:lpstr>Список источников 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</dc:title>
  <dc:creator>V</dc:creator>
  <cp:lastModifiedBy>Admin</cp:lastModifiedBy>
  <cp:revision>21</cp:revision>
  <dcterms:created xsi:type="dcterms:W3CDTF">2013-01-26T19:55:29Z</dcterms:created>
  <dcterms:modified xsi:type="dcterms:W3CDTF">2014-11-04T15:49:55Z</dcterms:modified>
</cp:coreProperties>
</file>