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7" r:id="rId2"/>
    <p:sldId id="301" r:id="rId3"/>
    <p:sldId id="310" r:id="rId4"/>
    <p:sldId id="302" r:id="rId5"/>
    <p:sldId id="260" r:id="rId6"/>
    <p:sldId id="259" r:id="rId7"/>
    <p:sldId id="305" r:id="rId8"/>
    <p:sldId id="264" r:id="rId9"/>
    <p:sldId id="263" r:id="rId10"/>
    <p:sldId id="304" r:id="rId11"/>
    <p:sldId id="268" r:id="rId12"/>
    <p:sldId id="267" r:id="rId13"/>
    <p:sldId id="306" r:id="rId14"/>
    <p:sldId id="262" r:id="rId15"/>
    <p:sldId id="261" r:id="rId16"/>
    <p:sldId id="307" r:id="rId17"/>
    <p:sldId id="266" r:id="rId18"/>
    <p:sldId id="309" r:id="rId19"/>
    <p:sldId id="270" r:id="rId20"/>
    <p:sldId id="269" r:id="rId21"/>
    <p:sldId id="271" r:id="rId22"/>
    <p:sldId id="299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90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0CB55-25F4-4568-B61E-B72E15BC083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0E2FCB-2ED8-4ED0-A09D-7FE8929D53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4586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52F9E7-B114-4894-B347-B6B9471B420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C81B5E-183F-4873-86D6-30FA0EED5146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804E9C-4364-4FC8-844F-39AEE301B373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2CD163-D7DD-4478-963D-99D4E34AD55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0E2FCB-2ED8-4ED0-A09D-7FE8929D5373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F60231-520C-4106-9BF4-A6605F19493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gif"/><Relationship Id="rId4" Type="http://schemas.openxmlformats.org/officeDocument/2006/relationships/hyperlink" Target="http://smiles.vstre4a.info/smile.24178.html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smiles.vstre4a.info/smile.24178.html" TargetMode="External"/><Relationship Id="rId3" Type="http://schemas.openxmlformats.org/officeDocument/2006/relationships/image" Target="../media/image28.gif"/><Relationship Id="rId7" Type="http://schemas.openxmlformats.org/officeDocument/2006/relationships/image" Target="../media/image32.gif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gif"/><Relationship Id="rId11" Type="http://schemas.openxmlformats.org/officeDocument/2006/relationships/image" Target="../media/image33.gif"/><Relationship Id="rId5" Type="http://schemas.openxmlformats.org/officeDocument/2006/relationships/image" Target="../media/image30.gif"/><Relationship Id="rId10" Type="http://schemas.openxmlformats.org/officeDocument/2006/relationships/image" Target="../media/image26.gif"/><Relationship Id="rId4" Type="http://schemas.openxmlformats.org/officeDocument/2006/relationships/image" Target="../media/image29.gif"/><Relationship Id="rId9" Type="http://schemas.openxmlformats.org/officeDocument/2006/relationships/image" Target="../media/image27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gif"/><Relationship Id="rId3" Type="http://schemas.openxmlformats.org/officeDocument/2006/relationships/image" Target="../media/image37.png"/><Relationship Id="rId7" Type="http://schemas.openxmlformats.org/officeDocument/2006/relationships/image" Target="../media/image4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11" Type="http://schemas.openxmlformats.org/officeDocument/2006/relationships/image" Target="../media/image45.gif"/><Relationship Id="rId5" Type="http://schemas.openxmlformats.org/officeDocument/2006/relationships/image" Target="../media/image39.png"/><Relationship Id="rId10" Type="http://schemas.openxmlformats.org/officeDocument/2006/relationships/image" Target="../media/image44.gif"/><Relationship Id="rId4" Type="http://schemas.openxmlformats.org/officeDocument/2006/relationships/image" Target="../media/image38.gif"/><Relationship Id="rId9" Type="http://schemas.openxmlformats.org/officeDocument/2006/relationships/image" Target="../media/image43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smiles.33b.ru/smile.35797.html" TargetMode="External"/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gif"/><Relationship Id="rId5" Type="http://schemas.openxmlformats.org/officeDocument/2006/relationships/hyperlink" Target="http://smiles.33b.ru/smile.35799.html" TargetMode="External"/><Relationship Id="rId4" Type="http://schemas.openxmlformats.org/officeDocument/2006/relationships/image" Target="../media/image47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gif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gif"/><Relationship Id="rId5" Type="http://schemas.openxmlformats.org/officeDocument/2006/relationships/image" Target="../media/image52.gif"/><Relationship Id="rId10" Type="http://schemas.openxmlformats.org/officeDocument/2006/relationships/image" Target="../media/image33.gif"/><Relationship Id="rId4" Type="http://schemas.openxmlformats.org/officeDocument/2006/relationships/image" Target="../media/image51.png"/><Relationship Id="rId9" Type="http://schemas.openxmlformats.org/officeDocument/2006/relationships/image" Target="../media/image56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katya-martynova.narod.ru/16.gif" TargetMode="External"/><Relationship Id="rId13" Type="http://schemas.openxmlformats.org/officeDocument/2006/relationships/image" Target="../media/image65.gif"/><Relationship Id="rId3" Type="http://schemas.openxmlformats.org/officeDocument/2006/relationships/image" Target="../media/image58.gif"/><Relationship Id="rId7" Type="http://schemas.openxmlformats.org/officeDocument/2006/relationships/image" Target="../media/image62.gif"/><Relationship Id="rId12" Type="http://schemas.openxmlformats.org/officeDocument/2006/relationships/hyperlink" Target="http://katya-martynova.narod.ru/photo04.gif" TargetMode="External"/><Relationship Id="rId2" Type="http://schemas.openxmlformats.org/officeDocument/2006/relationships/image" Target="../media/image5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gif"/><Relationship Id="rId11" Type="http://schemas.openxmlformats.org/officeDocument/2006/relationships/image" Target="../media/image64.gif"/><Relationship Id="rId5" Type="http://schemas.openxmlformats.org/officeDocument/2006/relationships/image" Target="../media/image60.gif"/><Relationship Id="rId10" Type="http://schemas.openxmlformats.org/officeDocument/2006/relationships/hyperlink" Target="http://katya-martynova.narod.ru/18.gif" TargetMode="External"/><Relationship Id="rId4" Type="http://schemas.openxmlformats.org/officeDocument/2006/relationships/image" Target="../media/image59.gif"/><Relationship Id="rId9" Type="http://schemas.openxmlformats.org/officeDocument/2006/relationships/image" Target="../media/image63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gif"/><Relationship Id="rId2" Type="http://schemas.openxmlformats.org/officeDocument/2006/relationships/image" Target="../media/image6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gif"/><Relationship Id="rId4" Type="http://schemas.openxmlformats.org/officeDocument/2006/relationships/image" Target="../media/image70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gif"/><Relationship Id="rId2" Type="http://schemas.openxmlformats.org/officeDocument/2006/relationships/hyperlink" Target="http://smiles.33b.ru/smile.20596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gif"/><Relationship Id="rId4" Type="http://schemas.openxmlformats.org/officeDocument/2006/relationships/image" Target="../media/image73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gif"/><Relationship Id="rId2" Type="http://schemas.openxmlformats.org/officeDocument/2006/relationships/image" Target="../media/image7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gif"/><Relationship Id="rId7" Type="http://schemas.openxmlformats.org/officeDocument/2006/relationships/image" Target="../media/image80.gif"/><Relationship Id="rId2" Type="http://schemas.openxmlformats.org/officeDocument/2006/relationships/hyperlink" Target="http://smiles.33b.ru/smile.38497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miles.33b.ru/smile.33440.html" TargetMode="External"/><Relationship Id="rId5" Type="http://schemas.openxmlformats.org/officeDocument/2006/relationships/image" Target="../media/image79.gif"/><Relationship Id="rId4" Type="http://schemas.openxmlformats.org/officeDocument/2006/relationships/hyperlink" Target="http://smiles.33b.ru/smile.38504.html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gif"/><Relationship Id="rId2" Type="http://schemas.openxmlformats.org/officeDocument/2006/relationships/image" Target="../media/image8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gif"/><Relationship Id="rId2" Type="http://schemas.openxmlformats.org/officeDocument/2006/relationships/image" Target="../media/image8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6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gif"/><Relationship Id="rId2" Type="http://schemas.openxmlformats.org/officeDocument/2006/relationships/image" Target="../media/image8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gif"/><Relationship Id="rId2" Type="http://schemas.openxmlformats.org/officeDocument/2006/relationships/image" Target="../media/image9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2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gif"/><Relationship Id="rId2" Type="http://schemas.openxmlformats.org/officeDocument/2006/relationships/image" Target="../media/image9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5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gif"/><Relationship Id="rId2" Type="http://schemas.openxmlformats.org/officeDocument/2006/relationships/image" Target="../media/image9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8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png"/><Relationship Id="rId7" Type="http://schemas.openxmlformats.org/officeDocument/2006/relationships/image" Target="../media/image9.gif"/><Relationship Id="rId12" Type="http://schemas.openxmlformats.org/officeDocument/2006/relationships/image" Target="../media/image1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11" Type="http://schemas.openxmlformats.org/officeDocument/2006/relationships/image" Target="../media/image12.gif"/><Relationship Id="rId5" Type="http://schemas.openxmlformats.org/officeDocument/2006/relationships/image" Target="../media/image7.gif"/><Relationship Id="rId10" Type="http://schemas.openxmlformats.org/officeDocument/2006/relationships/image" Target="../media/image11.gif"/><Relationship Id="rId4" Type="http://schemas.openxmlformats.org/officeDocument/2006/relationships/image" Target="../media/image6.gif"/><Relationship Id="rId9" Type="http://schemas.openxmlformats.org/officeDocument/2006/relationships/hyperlink" Target="http://smiles.33b.ru/smile.31133.htm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gif"/><Relationship Id="rId3" Type="http://schemas.openxmlformats.org/officeDocument/2006/relationships/hyperlink" Target="http://imageshack.us/" TargetMode="External"/><Relationship Id="rId7" Type="http://schemas.openxmlformats.org/officeDocument/2006/relationships/image" Target="../media/image20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miles.33b.ru/smile.26881.html" TargetMode="External"/><Relationship Id="rId11" Type="http://schemas.openxmlformats.org/officeDocument/2006/relationships/image" Target="../media/image24.gif"/><Relationship Id="rId5" Type="http://schemas.openxmlformats.org/officeDocument/2006/relationships/image" Target="../media/image19.png"/><Relationship Id="rId10" Type="http://schemas.openxmlformats.org/officeDocument/2006/relationships/image" Target="../media/image23.gif"/><Relationship Id="rId4" Type="http://schemas.openxmlformats.org/officeDocument/2006/relationships/image" Target="../media/image18.png"/><Relationship Id="rId9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714356"/>
            <a:ext cx="6140206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Степени сравнения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прилагательных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3284984"/>
            <a:ext cx="7021729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Degrees of Comparison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of Adjectives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59224" y="5589240"/>
            <a:ext cx="698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Гибатова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Диана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Илдаровна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(МБОУ лицей №3, г. Учалы)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772816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2. если в односложных прилагательных гласный звук </a:t>
            </a:r>
            <a:r>
              <a:rPr lang="ru-RU" sz="4000" u="sng" dirty="0" smtClean="0"/>
              <a:t>краткий</a:t>
            </a:r>
            <a:r>
              <a:rPr lang="ru-RU" sz="4000" dirty="0" smtClean="0"/>
              <a:t>, то конечная </a:t>
            </a:r>
            <a:r>
              <a:rPr lang="ru-RU" sz="4000" u="sng" dirty="0" smtClean="0"/>
              <a:t>согласная удваивается</a:t>
            </a:r>
            <a:r>
              <a:rPr lang="ru-RU" sz="4000" dirty="0" smtClean="0"/>
              <a:t>.</a:t>
            </a:r>
          </a:p>
          <a:p>
            <a:endParaRPr lang="ru-RU" sz="4000" dirty="0" smtClean="0"/>
          </a:p>
          <a:p>
            <a:pPr algn="ctr">
              <a:buFont typeface="Wingdings" pitchFamily="2" charset="2"/>
              <a:buNone/>
            </a:pPr>
            <a:r>
              <a:rPr lang="en-US" sz="4000" b="1" i="1" dirty="0" smtClean="0">
                <a:latin typeface="Arial" charset="0"/>
              </a:rPr>
              <a:t>bi</a:t>
            </a:r>
            <a:r>
              <a:rPr lang="en-US" sz="4000" b="1" i="1" u="sng" dirty="0" smtClean="0">
                <a:latin typeface="Arial" charset="0"/>
              </a:rPr>
              <a:t>g</a:t>
            </a:r>
            <a:r>
              <a:rPr lang="en-US" sz="4000" b="1" i="1" dirty="0" smtClean="0">
                <a:latin typeface="Arial" charset="0"/>
              </a:rPr>
              <a:t>               bi</a:t>
            </a:r>
            <a:r>
              <a:rPr lang="en-US" sz="4000" b="1" i="1" u="sng" dirty="0" smtClean="0">
                <a:latin typeface="Arial" charset="0"/>
              </a:rPr>
              <a:t>gg</a:t>
            </a:r>
            <a:r>
              <a:rPr lang="en-US" sz="4000" b="1" i="1" dirty="0" smtClean="0">
                <a:latin typeface="Arial" charset="0"/>
              </a:rPr>
              <a:t>er          the bi</a:t>
            </a:r>
            <a:r>
              <a:rPr lang="en-US" sz="4000" b="1" i="1" u="sng" dirty="0" smtClean="0">
                <a:latin typeface="Arial" charset="0"/>
              </a:rPr>
              <a:t>gg</a:t>
            </a:r>
            <a:r>
              <a:rPr lang="en-US" sz="4000" b="1" i="1" dirty="0" smtClean="0">
                <a:latin typeface="Arial" charset="0"/>
              </a:rPr>
              <a:t>est</a:t>
            </a:r>
            <a:endParaRPr lang="ru-RU" sz="4000" b="1" i="1" dirty="0" smtClean="0">
              <a:latin typeface="Arial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200" b="1" i="1" dirty="0" smtClean="0">
                <a:solidFill>
                  <a:srgbClr val="92D050"/>
                </a:solidFill>
                <a:latin typeface="Arial" charset="0"/>
              </a:rPr>
              <a:t>большой          больше       самый большой</a:t>
            </a:r>
            <a:endParaRPr lang="en-US" sz="3200" b="1" i="1" dirty="0" smtClean="0">
              <a:solidFill>
                <a:srgbClr val="92D050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332656"/>
            <a:ext cx="24048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u="sng" dirty="0" smtClean="0">
                <a:solidFill>
                  <a:srgbClr val="FF0000"/>
                </a:solidFill>
                <a:latin typeface="Monotype Corsiva" pitchFamily="66" charset="0"/>
              </a:rPr>
              <a:t>Запомни:</a:t>
            </a:r>
            <a:endParaRPr lang="ru-RU" sz="4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1785938" y="2428875"/>
            <a:ext cx="2928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dirty="0" smtClean="0">
                <a:solidFill>
                  <a:srgbClr val="FFFF00"/>
                </a:solidFill>
                <a:latin typeface="Constantia" pitchFamily="18" charset="0"/>
              </a:rPr>
              <a:t>   bi</a:t>
            </a:r>
            <a:r>
              <a:rPr lang="en-US" sz="5400" dirty="0" smtClean="0">
                <a:solidFill>
                  <a:srgbClr val="FF0000"/>
                </a:solidFill>
                <a:latin typeface="Constantia" pitchFamily="18" charset="0"/>
              </a:rPr>
              <a:t>gg</a:t>
            </a:r>
            <a:r>
              <a:rPr lang="en-US" sz="5400" dirty="0" smtClean="0">
                <a:solidFill>
                  <a:srgbClr val="FFFF00"/>
                </a:solidFill>
                <a:latin typeface="Constantia" pitchFamily="18" charset="0"/>
              </a:rPr>
              <a:t>er</a:t>
            </a:r>
            <a:endParaRPr lang="ru-RU" sz="5400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286375" y="1857375"/>
            <a:ext cx="29289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dirty="0" err="1">
                <a:solidFill>
                  <a:srgbClr val="FFFF00"/>
                </a:solidFill>
                <a:latin typeface="Constantia" pitchFamily="18" charset="0"/>
              </a:rPr>
              <a:t>biger</a:t>
            </a:r>
            <a:endParaRPr lang="ru-RU" sz="5400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1928813" y="3500438"/>
            <a:ext cx="435769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dirty="0" smtClean="0">
                <a:solidFill>
                  <a:srgbClr val="FFFF00"/>
                </a:solidFill>
                <a:latin typeface="Constantia" pitchFamily="18" charset="0"/>
              </a:rPr>
              <a:t>  the </a:t>
            </a:r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bi</a:t>
            </a:r>
            <a:r>
              <a:rPr lang="en-US" sz="5400" dirty="0">
                <a:solidFill>
                  <a:srgbClr val="FF0000"/>
                </a:solidFill>
                <a:latin typeface="Constantia" pitchFamily="18" charset="0"/>
              </a:rPr>
              <a:t>gg</a:t>
            </a:r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est</a:t>
            </a:r>
            <a:endParaRPr lang="ru-RU" sz="5400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1938338" y="1438275"/>
            <a:ext cx="14906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dirty="0" smtClean="0">
                <a:solidFill>
                  <a:srgbClr val="FFFF00"/>
                </a:solidFill>
                <a:latin typeface="Constantia" pitchFamily="18" charset="0"/>
              </a:rPr>
              <a:t>  big</a:t>
            </a:r>
            <a:endParaRPr lang="ru-RU" sz="5400" dirty="0">
              <a:solidFill>
                <a:srgbClr val="FFFF00"/>
              </a:solidFill>
              <a:latin typeface="Constantia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4964907" y="2536031"/>
            <a:ext cx="1930400" cy="1587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714875" y="1143000"/>
            <a:ext cx="2786063" cy="24288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 flipV="1">
            <a:off x="4786313" y="1143000"/>
            <a:ext cx="2571750" cy="20716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45" name="Picture 5" descr=" (635x700, 615Kb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1142984"/>
            <a:ext cx="928688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41" descr="Tige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285992"/>
            <a:ext cx="19494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47" descr="3d7705f4635f7a3d389d406f7a5d1f2b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75" y="4572000"/>
            <a:ext cx="36004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2428860" y="214290"/>
            <a:ext cx="4360361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Обрати внимание!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5400000">
            <a:off x="2750335" y="3036087"/>
            <a:ext cx="1071562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3821905" y="4107657"/>
            <a:ext cx="1071562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1"/>
      <p:bldP spid="3" grpId="0"/>
      <p:bldP spid="14340" grpId="0"/>
      <p:bldP spid="14341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99948523"/>
              </p:ext>
            </p:extLst>
          </p:nvPr>
        </p:nvGraphicFramePr>
        <p:xfrm>
          <a:off x="214282" y="1142984"/>
          <a:ext cx="8786874" cy="52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/>
                <a:gridCol w="3071834"/>
                <a:gridCol w="3286148"/>
              </a:tblGrid>
              <a:tr h="11520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 Positive</a:t>
                      </a:r>
                      <a:r>
                        <a:rPr lang="en-US" sz="2800" baseline="0" dirty="0" smtClean="0">
                          <a:solidFill>
                            <a:srgbClr val="FFFF00"/>
                          </a:solidFill>
                        </a:rPr>
                        <a:t> Degree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 Comparative Degree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</a:t>
                      </a:r>
                      <a:r>
                        <a:rPr lang="en-US" sz="2800" baseline="0" dirty="0" smtClean="0">
                          <a:solidFill>
                            <a:srgbClr val="FFFF00"/>
                          </a:solidFill>
                        </a:rPr>
                        <a:t> Superlative Degree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22400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92D050"/>
                          </a:solidFill>
                        </a:rPr>
                        <a:t>big</a:t>
                      </a:r>
                      <a:endParaRPr lang="ru-RU" sz="36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большой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92D050"/>
                          </a:solidFill>
                        </a:rPr>
                        <a:t>bigger</a:t>
                      </a:r>
                      <a:endParaRPr lang="ru-RU" sz="36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больше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92D050"/>
                          </a:solidFill>
                        </a:rPr>
                        <a:t>the biggest</a:t>
                      </a:r>
                      <a:endParaRPr lang="ru-RU" sz="36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самый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большой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26000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92D050"/>
                          </a:solidFill>
                        </a:rPr>
                        <a:t>fat</a:t>
                      </a:r>
                      <a:endParaRPr lang="ru-RU" sz="36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толстый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92D050"/>
                          </a:solidFill>
                        </a:rPr>
                        <a:t>fatter</a:t>
                      </a:r>
                      <a:endParaRPr lang="ru-RU" sz="36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толще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92D050"/>
                          </a:solidFill>
                        </a:rPr>
                        <a:t>the fattest</a:t>
                      </a:r>
                      <a:endParaRPr lang="ru-RU" sz="36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самый 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толстый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26000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92D050"/>
                          </a:solidFill>
                        </a:rPr>
                        <a:t>hot</a:t>
                      </a:r>
                      <a:endParaRPr lang="ru-RU" sz="36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горячий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92D050"/>
                          </a:solidFill>
                        </a:rPr>
                        <a:t>hotter</a:t>
                      </a:r>
                      <a:endParaRPr lang="ru-RU" sz="36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горячее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92D050"/>
                          </a:solidFill>
                        </a:rPr>
                        <a:t>the hottest</a:t>
                      </a:r>
                      <a:endParaRPr lang="ru-RU" sz="36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самый 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горячий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428860" y="214290"/>
            <a:ext cx="4360361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Обрати внимание!</a:t>
            </a:r>
          </a:p>
        </p:txBody>
      </p:sp>
      <p:pic>
        <p:nvPicPr>
          <p:cNvPr id="7" name="Picture 47" descr="0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869160"/>
            <a:ext cx="6191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" descr="s1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49232" y="5225719"/>
            <a:ext cx="357187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0" descr="01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3933056"/>
            <a:ext cx="68738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8" descr="063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3861048"/>
            <a:ext cx="788987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2" descr="065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40352" y="4077072"/>
            <a:ext cx="1223962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6" name="Picture 47" descr="3d7705f4635f7a3d389d406f7a5d1f2b">
            <a:hlinkClick r:id="rId8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72330" y="2285992"/>
            <a:ext cx="24288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7" name="Picture 41" descr="Tiger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29058" y="2643182"/>
            <a:ext cx="1571625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fire02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316416" y="5013176"/>
            <a:ext cx="590551" cy="11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9" name="Picture 5" descr=" (635x700, 615Kb)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35696" y="2564904"/>
            <a:ext cx="6985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260648"/>
            <a:ext cx="24048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u="sng" dirty="0" smtClean="0">
                <a:solidFill>
                  <a:srgbClr val="FF0000"/>
                </a:solidFill>
                <a:latin typeface="Monotype Corsiva" pitchFamily="66" charset="0"/>
              </a:rPr>
              <a:t>Запомни:</a:t>
            </a:r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484784"/>
            <a:ext cx="9144000" cy="3804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000" dirty="0" smtClean="0"/>
              <a:t>3. Если прилагательное оканчивается на –у, перед которой стоит согласная буква, то при добавлении суффиксов -</a:t>
            </a:r>
            <a:r>
              <a:rPr lang="en-US" sz="4000" b="1" i="1" dirty="0" err="1" smtClean="0"/>
              <a:t>er</a:t>
            </a:r>
            <a:r>
              <a:rPr lang="ru-RU" sz="4000" dirty="0" smtClean="0"/>
              <a:t>, -</a:t>
            </a:r>
            <a:r>
              <a:rPr lang="en-US" sz="4000" b="1" i="1" dirty="0" err="1" smtClean="0"/>
              <a:t>est</a:t>
            </a:r>
            <a:r>
              <a:rPr lang="ru-RU" sz="4000" b="1" i="1" dirty="0" smtClean="0"/>
              <a:t> </a:t>
            </a:r>
            <a:r>
              <a:rPr lang="ru-RU" sz="4000" dirty="0" smtClean="0"/>
              <a:t>буква </a:t>
            </a:r>
            <a:r>
              <a:rPr lang="ru-RU" sz="4000" b="1" i="1" dirty="0" smtClean="0"/>
              <a:t>–у</a:t>
            </a:r>
            <a:r>
              <a:rPr lang="ru-RU" sz="4000" dirty="0" smtClean="0"/>
              <a:t> меняется на </a:t>
            </a:r>
            <a:r>
              <a:rPr lang="ru-RU" sz="4000" b="1" i="1" dirty="0" smtClean="0"/>
              <a:t>–</a:t>
            </a:r>
            <a:r>
              <a:rPr lang="en-US" sz="4000" b="1" i="1" dirty="0" err="1" smtClean="0"/>
              <a:t>i</a:t>
            </a:r>
            <a:r>
              <a:rPr lang="ru-RU" sz="4000" dirty="0" smtClean="0"/>
              <a:t>.</a:t>
            </a:r>
          </a:p>
          <a:p>
            <a:pPr>
              <a:lnSpc>
                <a:spcPct val="90000"/>
              </a:lnSpc>
            </a:pPr>
            <a:endParaRPr lang="ru-RU" sz="4000" dirty="0" smtClean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sz="4000" b="1" i="1" dirty="0" smtClean="0">
                <a:latin typeface="Arial" charset="0"/>
              </a:rPr>
              <a:t>happ</a:t>
            </a:r>
            <a:r>
              <a:rPr lang="en-US" sz="4000" b="1" i="1" u="sng" dirty="0" smtClean="0">
                <a:latin typeface="Arial" charset="0"/>
              </a:rPr>
              <a:t>y</a:t>
            </a:r>
            <a:r>
              <a:rPr lang="en-US" sz="4000" b="1" i="1" dirty="0" smtClean="0">
                <a:latin typeface="Arial" charset="0"/>
              </a:rPr>
              <a:t>        happ</a:t>
            </a:r>
            <a:r>
              <a:rPr lang="en-US" sz="4000" b="1" i="1" u="sng" dirty="0" smtClean="0">
                <a:latin typeface="Arial" charset="0"/>
              </a:rPr>
              <a:t>i</a:t>
            </a:r>
            <a:r>
              <a:rPr lang="en-US" sz="4000" b="1" i="1" dirty="0" smtClean="0">
                <a:latin typeface="Arial" charset="0"/>
              </a:rPr>
              <a:t>er      the happ</a:t>
            </a:r>
            <a:r>
              <a:rPr lang="en-US" sz="4000" b="1" i="1" u="sng" dirty="0" smtClean="0">
                <a:latin typeface="Arial" charset="0"/>
              </a:rPr>
              <a:t>i</a:t>
            </a:r>
            <a:r>
              <a:rPr lang="en-US" sz="4000" b="1" i="1" dirty="0" smtClean="0">
                <a:latin typeface="Arial" charset="0"/>
              </a:rPr>
              <a:t>est</a:t>
            </a:r>
            <a:endParaRPr lang="ru-RU" sz="4000" b="1" i="1" dirty="0" smtClean="0">
              <a:latin typeface="Arial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i="1" dirty="0" smtClean="0">
                <a:solidFill>
                  <a:srgbClr val="92D050"/>
                </a:solidFill>
                <a:latin typeface="Arial" charset="0"/>
              </a:rPr>
              <a:t>счастливый     счастливее     самый счастливый</a:t>
            </a:r>
            <a:endParaRPr lang="ru-RU" sz="2800" b="1" i="1" dirty="0">
              <a:solidFill>
                <a:srgbClr val="92D050"/>
              </a:solidFill>
              <a:latin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2000250" y="1214438"/>
            <a:ext cx="2286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happ</a:t>
            </a:r>
            <a:r>
              <a:rPr lang="en-US" sz="5400" dirty="0">
                <a:solidFill>
                  <a:srgbClr val="FF0000"/>
                </a:solidFill>
                <a:latin typeface="Constantia" pitchFamily="18" charset="0"/>
              </a:rPr>
              <a:t>y</a:t>
            </a:r>
            <a:endParaRPr lang="ru-RU" sz="5400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2071688" y="2357438"/>
            <a:ext cx="3429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happ</a:t>
            </a:r>
            <a:r>
              <a:rPr lang="en-US" sz="5400" dirty="0">
                <a:solidFill>
                  <a:srgbClr val="FF0000"/>
                </a:solidFill>
                <a:latin typeface="Constantia" pitchFamily="18" charset="0"/>
              </a:rPr>
              <a:t>ier</a:t>
            </a:r>
            <a:endParaRPr lang="ru-RU" sz="5400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2000250" y="3429000"/>
            <a:ext cx="385763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dirty="0" smtClean="0">
                <a:solidFill>
                  <a:srgbClr val="FFFF00"/>
                </a:solidFill>
                <a:latin typeface="Constantia" pitchFamily="18" charset="0"/>
              </a:rPr>
              <a:t>the happ</a:t>
            </a:r>
            <a:r>
              <a:rPr lang="en-US" sz="5400" dirty="0" smtClean="0">
                <a:solidFill>
                  <a:srgbClr val="FF0000"/>
                </a:solidFill>
                <a:latin typeface="Constantia" pitchFamily="18" charset="0"/>
              </a:rPr>
              <a:t>iest</a:t>
            </a:r>
            <a:endParaRPr lang="ru-RU" sz="5400" dirty="0">
              <a:solidFill>
                <a:srgbClr val="FF0000"/>
              </a:solidFill>
              <a:latin typeface="Constantia" pitchFamily="18" charset="0"/>
            </a:endParaRPr>
          </a:p>
        </p:txBody>
      </p:sp>
      <p:pic>
        <p:nvPicPr>
          <p:cNvPr id="10" name="Рисунок 9" descr="multyashki-213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1000108"/>
            <a:ext cx="1219200" cy="1428750"/>
          </a:xfrm>
          <a:prstGeom prst="rect">
            <a:avLst/>
          </a:prstGeom>
        </p:spPr>
      </p:pic>
      <p:pic>
        <p:nvPicPr>
          <p:cNvPr id="11" name="Рисунок 10" descr="multyashki-219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88" y="2000240"/>
            <a:ext cx="1485900" cy="1743075"/>
          </a:xfrm>
          <a:prstGeom prst="rect">
            <a:avLst/>
          </a:prstGeom>
        </p:spPr>
      </p:pic>
      <p:pic>
        <p:nvPicPr>
          <p:cNvPr id="13" name="Рисунок 12" descr="multyashki-14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4286256"/>
            <a:ext cx="1881194" cy="225743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/>
      <p:bldP spid="81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1214422"/>
          <a:ext cx="8501091" cy="5213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095"/>
                <a:gridCol w="2833697"/>
                <a:gridCol w="3179299"/>
              </a:tblGrid>
              <a:tr h="1109512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 Positive</a:t>
                      </a:r>
                      <a:r>
                        <a:rPr lang="en-US" sz="2800" baseline="0" dirty="0" smtClean="0">
                          <a:solidFill>
                            <a:srgbClr val="FFFF00"/>
                          </a:solidFill>
                        </a:rPr>
                        <a:t> Degree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 Comparative Degree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</a:t>
                      </a:r>
                      <a:r>
                        <a:rPr lang="en-US" sz="2800" baseline="0" dirty="0" smtClean="0">
                          <a:solidFill>
                            <a:srgbClr val="FFFF00"/>
                          </a:solidFill>
                        </a:rPr>
                        <a:t> Superlative Degree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3680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92D050"/>
                          </a:solidFill>
                        </a:rPr>
                        <a:t>happy</a:t>
                      </a:r>
                      <a:endParaRPr lang="ru-RU" sz="28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счастливый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92D050"/>
                          </a:solidFill>
                        </a:rPr>
                        <a:t>happier</a:t>
                      </a:r>
                      <a:endParaRPr lang="ru-RU" sz="28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счастливее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92D050"/>
                          </a:solidFill>
                        </a:rPr>
                        <a:t>the happiest</a:t>
                      </a:r>
                      <a:endParaRPr lang="ru-RU" sz="28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самый 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счастливый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3680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92D050"/>
                          </a:solidFill>
                        </a:rPr>
                        <a:t>tasty</a:t>
                      </a:r>
                      <a:endParaRPr lang="ru-RU" sz="28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вкусный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92D050"/>
                          </a:solidFill>
                        </a:rPr>
                        <a:t>tastier</a:t>
                      </a:r>
                      <a:endParaRPr lang="ru-RU" sz="28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вкуснее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92D050"/>
                          </a:solidFill>
                        </a:rPr>
                        <a:t>the tastiest</a:t>
                      </a:r>
                      <a:endParaRPr lang="ru-RU" sz="28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самый 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вкусный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3680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92D050"/>
                          </a:solidFill>
                        </a:rPr>
                        <a:t>angry</a:t>
                      </a:r>
                      <a:endParaRPr lang="ru-RU" sz="28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злой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92D050"/>
                          </a:solidFill>
                        </a:rPr>
                        <a:t>angrier</a:t>
                      </a:r>
                      <a:endParaRPr lang="ru-RU" sz="28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злее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92D050"/>
                          </a:solidFill>
                        </a:rPr>
                        <a:t>the angriest</a:t>
                      </a:r>
                      <a:endParaRPr lang="ru-RU" sz="28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самый злой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428860" y="285728"/>
            <a:ext cx="4360361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Обрати внимание!</a:t>
            </a:r>
          </a:p>
        </p:txBody>
      </p:sp>
      <p:pic>
        <p:nvPicPr>
          <p:cNvPr id="7" name="Picture 5" descr="http://c.foto.radikal.ru/0610/b9f4216831db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077072"/>
            <a:ext cx="571500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1" descr="http://animashky.ru/flist/obraz/9/33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5229200"/>
            <a:ext cx="571500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http://animashky.ru/flist/obraz/10/525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72400" y="5157192"/>
            <a:ext cx="571500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http://animashky.ru/flist/obraz/10/499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5229200"/>
            <a:ext cx="530225" cy="110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03" name="Picture 68" descr="090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28384" y="2492896"/>
            <a:ext cx="6667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9" descr="APPLE2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07704" y="4005064"/>
            <a:ext cx="92868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05" name="Picture 13" descr="dog3-3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99992" y="2492896"/>
            <a:ext cx="114300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06" name="Picture 9" descr="dog1-2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835696" y="2420888"/>
            <a:ext cx="1000125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food02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740352" y="4149080"/>
            <a:ext cx="1143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90164"/>
            <a:ext cx="24048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u="sng" dirty="0" smtClean="0">
                <a:solidFill>
                  <a:srgbClr val="FF0000"/>
                </a:solidFill>
                <a:latin typeface="Monotype Corsiva" pitchFamily="66" charset="0"/>
              </a:rPr>
              <a:t>Запомни:</a:t>
            </a:r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836712"/>
            <a:ext cx="9144000" cy="624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dirty="0" smtClean="0"/>
              <a:t>4. Если двусложные прилагательные оканчиваются на –</a:t>
            </a:r>
            <a:r>
              <a:rPr lang="en-US" sz="3600" dirty="0" err="1" smtClean="0"/>
              <a:t>er</a:t>
            </a:r>
            <a:r>
              <a:rPr lang="ru-RU" sz="3600" dirty="0" smtClean="0"/>
              <a:t>,</a:t>
            </a:r>
            <a:r>
              <a:rPr lang="en-US" sz="3600" dirty="0" smtClean="0"/>
              <a:t> -</a:t>
            </a:r>
            <a:r>
              <a:rPr lang="en-US" sz="3600" dirty="0" err="1" smtClean="0"/>
              <a:t>ow</a:t>
            </a:r>
            <a:r>
              <a:rPr lang="en-US" sz="3600" dirty="0" smtClean="0"/>
              <a:t>, -</a:t>
            </a:r>
            <a:r>
              <a:rPr lang="en-US" sz="3600" dirty="0" err="1" smtClean="0"/>
              <a:t>ble</a:t>
            </a:r>
            <a:r>
              <a:rPr lang="ru-RU" sz="3600" dirty="0" smtClean="0"/>
              <a:t>, то они образуют степени сравнения по  </a:t>
            </a:r>
            <a:r>
              <a:rPr lang="en-US" sz="3600" dirty="0" smtClean="0"/>
              <a:t>I </a:t>
            </a:r>
            <a:r>
              <a:rPr lang="ru-RU" sz="3600" dirty="0" smtClean="0"/>
              <a:t>способу</a:t>
            </a:r>
          </a:p>
          <a:p>
            <a:pPr algn="ctr">
              <a:lnSpc>
                <a:spcPct val="90000"/>
              </a:lnSpc>
            </a:pPr>
            <a:endParaRPr lang="ru-RU" sz="3600" dirty="0" smtClean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sz="4000" b="1" i="1" dirty="0" smtClean="0">
                <a:latin typeface="Arial" charset="0"/>
              </a:rPr>
              <a:t>clev</a:t>
            </a:r>
            <a:r>
              <a:rPr lang="en-US" sz="4000" b="1" i="1" u="sng" dirty="0" smtClean="0">
                <a:latin typeface="Arial" charset="0"/>
              </a:rPr>
              <a:t>er </a:t>
            </a:r>
            <a:r>
              <a:rPr lang="en-US" sz="4000" b="1" i="1" dirty="0" smtClean="0">
                <a:latin typeface="Arial" charset="0"/>
              </a:rPr>
              <a:t>     clever</a:t>
            </a:r>
            <a:r>
              <a:rPr lang="en-US" sz="4000" b="1" i="1" u="sng" dirty="0" smtClean="0">
                <a:latin typeface="Arial" charset="0"/>
              </a:rPr>
              <a:t>er</a:t>
            </a:r>
            <a:r>
              <a:rPr lang="en-US" sz="4000" b="1" i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4000" b="1" i="1" dirty="0" smtClean="0">
                <a:latin typeface="Arial" charset="0"/>
              </a:rPr>
              <a:t>      </a:t>
            </a:r>
            <a:r>
              <a:rPr lang="en-US" sz="4000" b="1" i="1" u="sng" dirty="0" smtClean="0">
                <a:latin typeface="Arial" charset="0"/>
              </a:rPr>
              <a:t>the </a:t>
            </a:r>
            <a:r>
              <a:rPr lang="en-US" sz="4000" b="1" i="1" dirty="0" smtClean="0">
                <a:latin typeface="Arial" charset="0"/>
              </a:rPr>
              <a:t>clever</a:t>
            </a:r>
            <a:r>
              <a:rPr lang="en-US" sz="4000" b="1" i="1" u="sng" dirty="0" smtClean="0">
                <a:latin typeface="Arial" charset="0"/>
              </a:rPr>
              <a:t>est</a:t>
            </a:r>
            <a:endParaRPr lang="ru-RU" sz="4000" b="1" i="1" u="sng" dirty="0" smtClean="0">
              <a:latin typeface="Arial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i="1" dirty="0" smtClean="0">
                <a:solidFill>
                  <a:srgbClr val="92D050"/>
                </a:solidFill>
                <a:latin typeface="Arial" charset="0"/>
              </a:rPr>
              <a:t>умный               умнее                самый умный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i="1" dirty="0" smtClean="0">
                <a:solidFill>
                  <a:srgbClr val="92D050"/>
                </a:solidFill>
                <a:latin typeface="Arial" charset="0"/>
              </a:rPr>
              <a:t> </a:t>
            </a:r>
            <a:endParaRPr lang="en-US" sz="2800" b="1" i="1" dirty="0" smtClean="0">
              <a:solidFill>
                <a:srgbClr val="92D050"/>
              </a:solidFill>
              <a:latin typeface="Arial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sz="4000" b="1" i="1" dirty="0" smtClean="0">
                <a:latin typeface="Arial" charset="0"/>
              </a:rPr>
              <a:t>narr</a:t>
            </a:r>
            <a:r>
              <a:rPr lang="en-US" sz="4000" b="1" i="1" u="sng" dirty="0" smtClean="0">
                <a:latin typeface="Arial" charset="0"/>
              </a:rPr>
              <a:t>ow </a:t>
            </a:r>
            <a:r>
              <a:rPr lang="en-US" sz="4000" b="1" i="1" dirty="0" smtClean="0">
                <a:latin typeface="Arial" charset="0"/>
              </a:rPr>
              <a:t>    narrow</a:t>
            </a:r>
            <a:r>
              <a:rPr lang="en-US" sz="4000" b="1" i="1" u="sng" dirty="0" smtClean="0">
                <a:latin typeface="Arial" charset="0"/>
              </a:rPr>
              <a:t>er</a:t>
            </a:r>
            <a:r>
              <a:rPr lang="en-US" sz="4000" b="1" i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4000" b="1" i="1" dirty="0" smtClean="0">
                <a:latin typeface="Arial" charset="0"/>
              </a:rPr>
              <a:t>     </a:t>
            </a:r>
            <a:r>
              <a:rPr lang="en-US" sz="4000" b="1" i="1" u="sng" dirty="0" smtClean="0">
                <a:latin typeface="Arial" charset="0"/>
              </a:rPr>
              <a:t>the </a:t>
            </a:r>
            <a:r>
              <a:rPr lang="en-US" sz="4000" b="1" i="1" dirty="0" smtClean="0">
                <a:latin typeface="Arial" charset="0"/>
              </a:rPr>
              <a:t>narrow</a:t>
            </a:r>
            <a:r>
              <a:rPr lang="en-US" sz="4000" b="1" i="1" u="sng" dirty="0" smtClean="0">
                <a:latin typeface="Arial" charset="0"/>
              </a:rPr>
              <a:t>est</a:t>
            </a:r>
            <a:endParaRPr lang="ru-RU" sz="4000" b="1" i="1" u="sng" dirty="0" smtClean="0">
              <a:latin typeface="Arial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i="1" dirty="0" smtClean="0">
                <a:solidFill>
                  <a:srgbClr val="92D050"/>
                </a:solidFill>
                <a:latin typeface="Arial" charset="0"/>
              </a:rPr>
              <a:t>узкий                 уже                     самый узкий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n-US" sz="2800" b="1" i="1" dirty="0" smtClean="0">
              <a:solidFill>
                <a:srgbClr val="92D050"/>
              </a:solidFill>
              <a:latin typeface="Arial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sz="4000" b="1" i="1" dirty="0" smtClean="0">
                <a:latin typeface="Arial" charset="0"/>
              </a:rPr>
              <a:t>a</a:t>
            </a:r>
            <a:r>
              <a:rPr lang="en-US" sz="4000" b="1" i="1" u="sng" dirty="0" smtClean="0">
                <a:latin typeface="Arial" charset="0"/>
              </a:rPr>
              <a:t>ble</a:t>
            </a:r>
            <a:r>
              <a:rPr lang="en-US" sz="4000" b="1" i="1" dirty="0" smtClean="0">
                <a:latin typeface="Arial" charset="0"/>
              </a:rPr>
              <a:t>       abl</a:t>
            </a:r>
            <a:r>
              <a:rPr lang="en-US" sz="4000" b="1" i="1" u="sng" dirty="0" smtClean="0">
                <a:latin typeface="Arial" charset="0"/>
              </a:rPr>
              <a:t>er</a:t>
            </a:r>
            <a:r>
              <a:rPr lang="en-US" sz="4000" b="1" i="1" dirty="0" smtClean="0">
                <a:latin typeface="Arial" charset="0"/>
              </a:rPr>
              <a:t>           </a:t>
            </a:r>
            <a:r>
              <a:rPr lang="en-US" sz="4000" b="1" i="1" u="sng" dirty="0" smtClean="0">
                <a:latin typeface="Arial" charset="0"/>
              </a:rPr>
              <a:t>the</a:t>
            </a:r>
            <a:r>
              <a:rPr lang="en-US" sz="4000" b="1" i="1" dirty="0" smtClean="0">
                <a:latin typeface="Arial" charset="0"/>
              </a:rPr>
              <a:t> abl</a:t>
            </a:r>
            <a:r>
              <a:rPr lang="en-US" sz="4000" b="1" i="1" u="sng" dirty="0" smtClean="0">
                <a:latin typeface="Arial" charset="0"/>
              </a:rPr>
              <a:t>est</a:t>
            </a:r>
            <a:endParaRPr lang="ru-RU" sz="4000" b="1" i="1" u="sng" dirty="0" smtClean="0">
              <a:latin typeface="Arial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i="1" dirty="0" smtClean="0">
                <a:solidFill>
                  <a:srgbClr val="92D050"/>
                </a:solidFill>
                <a:latin typeface="Arial" charset="0"/>
              </a:rPr>
              <a:t>способный      способнее       самый способный</a:t>
            </a:r>
            <a:endParaRPr lang="en-US" sz="2800" b="1" i="1" dirty="0" smtClean="0">
              <a:solidFill>
                <a:srgbClr val="92D050"/>
              </a:solidFill>
              <a:latin typeface="Arial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sz="4000" b="1" i="1" dirty="0">
              <a:latin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1428728" y="1500174"/>
            <a:ext cx="19446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cleve</a:t>
            </a:r>
            <a:r>
              <a:rPr lang="en-US" sz="5400" dirty="0">
                <a:solidFill>
                  <a:srgbClr val="FF0000"/>
                </a:solidFill>
                <a:latin typeface="Constantia" pitchFamily="18" charset="0"/>
              </a:rPr>
              <a:t>r</a:t>
            </a:r>
            <a:endParaRPr lang="ru-RU" sz="5400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1071538" y="4143380"/>
            <a:ext cx="39100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the cleve</a:t>
            </a:r>
            <a:r>
              <a:rPr lang="en-US" sz="5400" dirty="0">
                <a:solidFill>
                  <a:srgbClr val="FF0000"/>
                </a:solidFill>
                <a:latin typeface="Constantia" pitchFamily="18" charset="0"/>
              </a:rPr>
              <a:t>r</a:t>
            </a:r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est</a:t>
            </a:r>
            <a:endParaRPr lang="ru-RU" sz="5400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1357290" y="2714620"/>
            <a:ext cx="25336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cleve</a:t>
            </a:r>
            <a:r>
              <a:rPr lang="en-US" sz="5400" dirty="0">
                <a:solidFill>
                  <a:srgbClr val="FF0000"/>
                </a:solidFill>
                <a:latin typeface="Constantia" pitchFamily="18" charset="0"/>
              </a:rPr>
              <a:t>r</a:t>
            </a:r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er</a:t>
            </a:r>
            <a:endParaRPr lang="ru-RU" sz="5400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2293" name="TextBox 5"/>
          <p:cNvSpPr txBox="1">
            <a:spLocks noChangeArrowheads="1"/>
          </p:cNvSpPr>
          <p:nvPr/>
        </p:nvSpPr>
        <p:spPr bwMode="auto">
          <a:xfrm rot="10800000">
            <a:off x="5214938" y="1428750"/>
            <a:ext cx="10715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[e]</a:t>
            </a:r>
            <a:endParaRPr lang="ru-RU" sz="5400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2294" name="TextBox 6"/>
          <p:cNvSpPr txBox="1">
            <a:spLocks noChangeArrowheads="1"/>
          </p:cNvSpPr>
          <p:nvPr/>
        </p:nvSpPr>
        <p:spPr bwMode="auto">
          <a:xfrm>
            <a:off x="5357813" y="2500313"/>
            <a:ext cx="2857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[</a:t>
            </a:r>
            <a:r>
              <a:rPr lang="en-US" sz="5400" dirty="0" err="1">
                <a:solidFill>
                  <a:srgbClr val="FFFF00"/>
                </a:solidFill>
                <a:latin typeface="Constantia" pitchFamily="18" charset="0"/>
              </a:rPr>
              <a:t>klev</a:t>
            </a:r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 </a:t>
            </a:r>
            <a:r>
              <a:rPr lang="en-US" sz="5400" dirty="0" smtClean="0">
                <a:solidFill>
                  <a:srgbClr val="FFFF00"/>
                </a:solidFill>
                <a:latin typeface="Constantia" pitchFamily="18" charset="0"/>
              </a:rPr>
              <a:t> </a:t>
            </a:r>
            <a:r>
              <a:rPr lang="en-US" sz="5400" dirty="0" smtClean="0">
                <a:solidFill>
                  <a:srgbClr val="FF0000"/>
                </a:solidFill>
                <a:latin typeface="Constantia" pitchFamily="18" charset="0"/>
              </a:rPr>
              <a:t>r  </a:t>
            </a:r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]</a:t>
            </a:r>
            <a:endParaRPr lang="ru-RU" sz="5400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2295" name="TextBox 9"/>
          <p:cNvSpPr txBox="1">
            <a:spLocks noChangeArrowheads="1"/>
          </p:cNvSpPr>
          <p:nvPr/>
        </p:nvSpPr>
        <p:spPr bwMode="auto">
          <a:xfrm rot="10800000">
            <a:off x="7429520" y="2643182"/>
            <a:ext cx="50008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dirty="0" smtClean="0">
                <a:solidFill>
                  <a:srgbClr val="FFFF00"/>
                </a:solidFill>
                <a:latin typeface="Constantia" pitchFamily="18" charset="0"/>
              </a:rPr>
              <a:t>e</a:t>
            </a:r>
            <a:r>
              <a:rPr lang="ru-RU" sz="5400" dirty="0" smtClean="0">
                <a:solidFill>
                  <a:srgbClr val="FFFF00"/>
                </a:solidFill>
                <a:latin typeface="Constantia" pitchFamily="18" charset="0"/>
              </a:rPr>
              <a:t> </a:t>
            </a:r>
            <a:endParaRPr lang="ru-RU" sz="5400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2296" name="Прямоугольник 10"/>
          <p:cNvSpPr>
            <a:spLocks noChangeArrowheads="1"/>
          </p:cNvSpPr>
          <p:nvPr/>
        </p:nvSpPr>
        <p:spPr bwMode="auto">
          <a:xfrm rot="10800000">
            <a:off x="6715140" y="2643182"/>
            <a:ext cx="59370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dirty="0" smtClean="0">
                <a:solidFill>
                  <a:srgbClr val="FFFF00"/>
                </a:solidFill>
                <a:latin typeface="Constantia" pitchFamily="18" charset="0"/>
              </a:rPr>
              <a:t>e</a:t>
            </a:r>
            <a:endParaRPr lang="ru-RU" sz="5400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2297" name="TextBox 13"/>
          <p:cNvSpPr txBox="1">
            <a:spLocks noChangeArrowheads="1"/>
          </p:cNvSpPr>
          <p:nvPr/>
        </p:nvSpPr>
        <p:spPr bwMode="auto">
          <a:xfrm>
            <a:off x="5072067" y="4214818"/>
            <a:ext cx="342902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[</a:t>
            </a:r>
            <a:r>
              <a:rPr lang="en-US" sz="5400" dirty="0" err="1">
                <a:solidFill>
                  <a:srgbClr val="FFFF00"/>
                </a:solidFill>
                <a:latin typeface="Constantia" pitchFamily="18" charset="0"/>
              </a:rPr>
              <a:t>klev</a:t>
            </a:r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  </a:t>
            </a:r>
            <a:r>
              <a:rPr lang="en-US" sz="5400" dirty="0" err="1">
                <a:solidFill>
                  <a:srgbClr val="FF0000"/>
                </a:solidFill>
                <a:latin typeface="Constantia" pitchFamily="18" charset="0"/>
              </a:rPr>
              <a:t>r</a:t>
            </a:r>
            <a:r>
              <a:rPr lang="en-US" sz="5400" dirty="0" err="1">
                <a:solidFill>
                  <a:srgbClr val="FFFF00"/>
                </a:solidFill>
                <a:latin typeface="Constantia" pitchFamily="18" charset="0"/>
              </a:rPr>
              <a:t>ist</a:t>
            </a:r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]</a:t>
            </a:r>
            <a:endParaRPr lang="ru-RU" sz="5400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2298" name="TextBox 14"/>
          <p:cNvSpPr txBox="1">
            <a:spLocks noChangeArrowheads="1"/>
          </p:cNvSpPr>
          <p:nvPr/>
        </p:nvSpPr>
        <p:spPr bwMode="auto">
          <a:xfrm rot="10800000">
            <a:off x="6429388" y="4359705"/>
            <a:ext cx="5715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e</a:t>
            </a:r>
            <a:endParaRPr lang="ru-RU" sz="5400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428860" y="285728"/>
            <a:ext cx="4360361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Обрати внимание!</a:t>
            </a:r>
          </a:p>
        </p:txBody>
      </p:sp>
      <p:pic>
        <p:nvPicPr>
          <p:cNvPr id="12" name="Picture 25" descr="2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1281091"/>
            <a:ext cx="857256" cy="914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2" descr="2f1b552bd6a682e88fa426fdfd0ddb75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5" y="2786058"/>
            <a:ext cx="1121841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4" descr="a3390df4433ec4e1d9aaee7d474daa53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1934" y="5286388"/>
            <a:ext cx="1214446" cy="115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/>
      <p:bldP spid="12292" grpId="0"/>
      <p:bldP spid="12293" grpId="0"/>
      <p:bldP spid="12294" grpId="0"/>
      <p:bldP spid="12295" grpId="0"/>
      <p:bldP spid="12296" grpId="0"/>
      <p:bldP spid="12297" grpId="0"/>
      <p:bldP spid="1229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1412776"/>
          <a:ext cx="8786874" cy="3843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/>
                <a:gridCol w="3082664"/>
                <a:gridCol w="2989566"/>
              </a:tblGrid>
              <a:tr h="1103716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 Positive</a:t>
                      </a:r>
                      <a:r>
                        <a:rPr lang="en-US" sz="2800" baseline="0" dirty="0" smtClean="0">
                          <a:solidFill>
                            <a:srgbClr val="FFFF00"/>
                          </a:solidFill>
                        </a:rPr>
                        <a:t> Degree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 Comparative Degree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</a:t>
                      </a:r>
                      <a:r>
                        <a:rPr lang="en-US" sz="2800" baseline="0" dirty="0" smtClean="0">
                          <a:solidFill>
                            <a:srgbClr val="FFFF00"/>
                          </a:solidFill>
                        </a:rPr>
                        <a:t> Superlative Degree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260000"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      </a:t>
                      </a:r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more 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>
                        <a:solidFill>
                          <a:srgbClr val="FFFF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 most </a:t>
                      </a:r>
                    </a:p>
                    <a:p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3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beautiful</a:t>
                      </a:r>
                      <a:endParaRPr lang="ru-RU" sz="28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красивый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more beautiful</a:t>
                      </a:r>
                      <a:endParaRPr lang="ru-RU" sz="28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красивее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 most </a:t>
                      </a:r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beautiful</a:t>
                      </a:r>
                      <a:endParaRPr lang="ru-RU" sz="28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самый красивый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85720" y="142852"/>
            <a:ext cx="8429684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 – 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,3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более слогов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омб 3"/>
          <p:cNvSpPr/>
          <p:nvPr/>
        </p:nvSpPr>
        <p:spPr>
          <a:xfrm>
            <a:off x="1187624" y="2852936"/>
            <a:ext cx="720080" cy="64807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омб 4"/>
          <p:cNvSpPr/>
          <p:nvPr/>
        </p:nvSpPr>
        <p:spPr>
          <a:xfrm>
            <a:off x="4427984" y="2924944"/>
            <a:ext cx="720080" cy="64807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омб 5"/>
          <p:cNvSpPr/>
          <p:nvPr/>
        </p:nvSpPr>
        <p:spPr>
          <a:xfrm>
            <a:off x="7668344" y="2924944"/>
            <a:ext cx="720080" cy="64807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3214678" y="1785926"/>
            <a:ext cx="25765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FFFF00"/>
                </a:solidFill>
                <a:latin typeface="Constantia" pitchFamily="18" charset="0"/>
              </a:rPr>
              <a:t>beautiful</a:t>
            </a:r>
            <a:endParaRPr lang="ru-RU" sz="4800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1571604" y="2786058"/>
            <a:ext cx="42576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  <a:latin typeface="Constantia" pitchFamily="18" charset="0"/>
              </a:rPr>
              <a:t>more</a:t>
            </a:r>
            <a:r>
              <a:rPr lang="en-US" sz="4800" dirty="0">
                <a:latin typeface="Constantia" pitchFamily="18" charset="0"/>
              </a:rPr>
              <a:t>  </a:t>
            </a:r>
            <a:r>
              <a:rPr lang="en-US" sz="4800" dirty="0">
                <a:solidFill>
                  <a:srgbClr val="FFFF00"/>
                </a:solidFill>
                <a:latin typeface="Constantia" pitchFamily="18" charset="0"/>
              </a:rPr>
              <a:t>beautiful</a:t>
            </a:r>
            <a:endParaRPr lang="ru-RU" sz="4800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6388" name="Прямоугольник 3"/>
          <p:cNvSpPr>
            <a:spLocks noChangeArrowheads="1"/>
          </p:cNvSpPr>
          <p:nvPr/>
        </p:nvSpPr>
        <p:spPr bwMode="auto">
          <a:xfrm>
            <a:off x="785786" y="4143380"/>
            <a:ext cx="50577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  <a:latin typeface="Constantia" pitchFamily="18" charset="0"/>
              </a:rPr>
              <a:t>the most </a:t>
            </a:r>
            <a:r>
              <a:rPr lang="en-US" sz="4800" dirty="0">
                <a:solidFill>
                  <a:srgbClr val="FFFF00"/>
                </a:solidFill>
                <a:latin typeface="Constantia" pitchFamily="18" charset="0"/>
              </a:rPr>
              <a:t>beautiful</a:t>
            </a:r>
            <a:endParaRPr lang="ru-RU" sz="4800" dirty="0">
              <a:solidFill>
                <a:srgbClr val="FFFF00"/>
              </a:solidFill>
              <a:latin typeface="Constantia" pitchFamily="18" charset="0"/>
            </a:endParaRPr>
          </a:p>
        </p:txBody>
      </p:sp>
      <p:pic>
        <p:nvPicPr>
          <p:cNvPr id="16389" name="Picture 45" descr="http://animashky.ru/flist/obraz/9/37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38" y="642938"/>
            <a:ext cx="92868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31" descr="http://animashky.ru/flist/obraz/4/13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1714500"/>
            <a:ext cx="785813" cy="225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29" descr="http://animashky.ru/flist/obraz/4/98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50" y="3357563"/>
            <a:ext cx="74453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42910" y="214290"/>
            <a:ext cx="7570214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Многосложные прилагательные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/>
      <p:bldP spid="16388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dirty="0" smtClean="0">
                <a:latin typeface="Comic Sans MS" pitchFamily="66" charset="0"/>
              </a:rPr>
              <a:t>Имена прилагательные </a:t>
            </a:r>
          </a:p>
          <a:p>
            <a:pPr algn="ctr">
              <a:buNone/>
            </a:pPr>
            <a:r>
              <a:rPr lang="ru-RU" sz="4000" dirty="0" smtClean="0">
                <a:latin typeface="Comic Sans MS" pitchFamily="66" charset="0"/>
              </a:rPr>
              <a:t>в английском языке имеют        </a:t>
            </a:r>
          </a:p>
          <a:p>
            <a:pPr algn="ctr">
              <a:buNone/>
            </a:pPr>
            <a:r>
              <a:rPr lang="ru-RU" sz="4000" dirty="0" smtClean="0">
                <a:latin typeface="Comic Sans MS" pitchFamily="66" charset="0"/>
              </a:rPr>
              <a:t>три степени сравнения:</a:t>
            </a:r>
            <a:endParaRPr lang="en-US" sz="4000" dirty="0" smtClean="0">
              <a:latin typeface="Comic Sans MS" pitchFamily="66" charset="0"/>
            </a:endParaRPr>
          </a:p>
          <a:p>
            <a:pPr>
              <a:buNone/>
            </a:pPr>
            <a:endParaRPr lang="en-US" sz="4000" dirty="0" smtClean="0">
              <a:latin typeface="Comic Sans MS" pitchFamily="66" charset="0"/>
            </a:endParaRPr>
          </a:p>
          <a:p>
            <a:r>
              <a:rPr lang="ru-RU" sz="4000" dirty="0" smtClean="0">
                <a:latin typeface="Comic Sans MS" pitchFamily="66" charset="0"/>
              </a:rPr>
              <a:t>положительную (</a:t>
            </a:r>
            <a:r>
              <a:rPr lang="en-US" sz="4000" dirty="0" smtClean="0">
                <a:latin typeface="Comic Sans MS" pitchFamily="66" charset="0"/>
              </a:rPr>
              <a:t>warm </a:t>
            </a:r>
            <a:r>
              <a:rPr lang="ru-RU" sz="4000" dirty="0" smtClean="0">
                <a:latin typeface="Comic Sans MS" pitchFamily="66" charset="0"/>
              </a:rPr>
              <a:t>– теплый)</a:t>
            </a:r>
          </a:p>
          <a:p>
            <a:endParaRPr lang="en-US" sz="4000" dirty="0" smtClean="0">
              <a:latin typeface="Comic Sans MS" pitchFamily="66" charset="0"/>
            </a:endParaRPr>
          </a:p>
          <a:p>
            <a:r>
              <a:rPr lang="ru-RU" sz="4000" dirty="0" smtClean="0">
                <a:latin typeface="Comic Sans MS" pitchFamily="66" charset="0"/>
              </a:rPr>
              <a:t>сравнительную (</a:t>
            </a:r>
            <a:r>
              <a:rPr lang="en-US" sz="4000" dirty="0" smtClean="0">
                <a:latin typeface="Comic Sans MS" pitchFamily="66" charset="0"/>
              </a:rPr>
              <a:t>warmer</a:t>
            </a:r>
            <a:r>
              <a:rPr lang="ru-RU" sz="4000" dirty="0" smtClean="0">
                <a:latin typeface="Comic Sans MS" pitchFamily="66" charset="0"/>
              </a:rPr>
              <a:t> – теплее)</a:t>
            </a:r>
          </a:p>
          <a:p>
            <a:endParaRPr lang="en-US" sz="4000" dirty="0" smtClean="0">
              <a:latin typeface="Comic Sans MS" pitchFamily="66" charset="0"/>
            </a:endParaRPr>
          </a:p>
          <a:p>
            <a:r>
              <a:rPr lang="ru-RU" sz="4000" dirty="0" smtClean="0">
                <a:latin typeface="Comic Sans MS" pitchFamily="66" charset="0"/>
              </a:rPr>
              <a:t>превосходную (</a:t>
            </a:r>
            <a:r>
              <a:rPr lang="en-US" sz="4000" dirty="0" smtClean="0">
                <a:latin typeface="Comic Sans MS" pitchFamily="66" charset="0"/>
              </a:rPr>
              <a:t>the warmest</a:t>
            </a:r>
            <a:r>
              <a:rPr lang="ru-RU" sz="4000" dirty="0" smtClean="0">
                <a:latin typeface="Comic Sans MS" pitchFamily="66" charset="0"/>
              </a:rPr>
              <a:t> –        </a:t>
            </a:r>
          </a:p>
          <a:p>
            <a:r>
              <a:rPr lang="ru-RU" sz="4000" dirty="0" smtClean="0">
                <a:latin typeface="Comic Sans MS" pitchFamily="66" charset="0"/>
              </a:rPr>
              <a:t>                         самый теплый)</a:t>
            </a:r>
            <a:endParaRPr lang="ru-RU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260648"/>
          <a:ext cx="8786874" cy="62049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/>
                <a:gridCol w="3071834"/>
                <a:gridCol w="3000396"/>
              </a:tblGrid>
              <a:tr h="1175724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 Positive</a:t>
                      </a:r>
                      <a:r>
                        <a:rPr lang="en-US" sz="2800" baseline="0" dirty="0" smtClean="0">
                          <a:solidFill>
                            <a:srgbClr val="FFFF00"/>
                          </a:solidFill>
                        </a:rPr>
                        <a:t> Degree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 Comparative Degree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</a:t>
                      </a:r>
                      <a:r>
                        <a:rPr lang="en-US" sz="2800" baseline="0" dirty="0" smtClean="0">
                          <a:solidFill>
                            <a:srgbClr val="FFFF00"/>
                          </a:solidFill>
                        </a:rPr>
                        <a:t> Superlative Degree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2600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beautiful</a:t>
                      </a:r>
                      <a:endParaRPr lang="ru-RU" sz="280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красивый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more beautiful</a:t>
                      </a:r>
                      <a:endParaRPr lang="ru-RU" sz="280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красивее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 most </a:t>
                      </a:r>
                      <a:endParaRPr lang="ru-RU" sz="280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beautiful</a:t>
                      </a:r>
                      <a:endParaRPr lang="ru-RU" sz="280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самый 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красивый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3680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Interesting</a:t>
                      </a:r>
                      <a:endParaRPr lang="ru-RU" sz="280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интересный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more interesting</a:t>
                      </a:r>
                      <a:endParaRPr lang="ru-RU" sz="280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интереснее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 most interesting</a:t>
                      </a:r>
                      <a:endParaRPr lang="ru-RU" sz="280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самый 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интересный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2600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dangerous</a:t>
                      </a:r>
                      <a:endParaRPr lang="ru-RU" sz="280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опасный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more  dangerous</a:t>
                      </a:r>
                      <a:endParaRPr lang="ru-RU" sz="280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опаснее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 most </a:t>
                      </a:r>
                    </a:p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dangerous</a:t>
                      </a:r>
                      <a:endParaRPr lang="ru-RU" sz="280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самый 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опасный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15389" name="Picture 45" descr="http://animashky.ru/flist/obraz/9/37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484784"/>
            <a:ext cx="736600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0" name="Picture 31" descr="http://animashky.ru/flist/obraz/4/13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484784"/>
            <a:ext cx="53340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1" name="Picture 29" descr="http://animashky.ru/flist/obraz/4/98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72400" y="1412776"/>
            <a:ext cx="571500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2" descr="05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3356992"/>
            <a:ext cx="1143002" cy="1143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5" descr="05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3785790"/>
            <a:ext cx="1433512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kniga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40352" y="3501008"/>
            <a:ext cx="1214437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1" descr="ogon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12360" y="5301208"/>
            <a:ext cx="10001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9" descr="fire08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88024" y="5517232"/>
            <a:ext cx="10731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5" descr="fire02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23728" y="5301208"/>
            <a:ext cx="4476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340768"/>
          <a:ext cx="9144000" cy="43524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7099"/>
                <a:gridCol w="3073494"/>
                <a:gridCol w="3363407"/>
              </a:tblGrid>
              <a:tr h="760117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00"/>
                          </a:solidFill>
                        </a:rPr>
                        <a:t>The Positive</a:t>
                      </a:r>
                      <a:r>
                        <a:rPr lang="en-US" sz="2000" baseline="0" dirty="0" smtClean="0">
                          <a:solidFill>
                            <a:srgbClr val="FFFF00"/>
                          </a:solidFill>
                        </a:rPr>
                        <a:t> Degree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00"/>
                          </a:solidFill>
                        </a:rPr>
                        <a:t>The Comparative Degree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00"/>
                          </a:solidFill>
                        </a:rPr>
                        <a:t>The</a:t>
                      </a:r>
                      <a:r>
                        <a:rPr lang="en-US" sz="2000" baseline="0" dirty="0" smtClean="0">
                          <a:solidFill>
                            <a:srgbClr val="FFFF00"/>
                          </a:solidFill>
                        </a:rPr>
                        <a:t> Superlative </a:t>
                      </a:r>
                      <a:endParaRPr lang="ru-RU" sz="2000" baseline="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en-US" sz="2000" baseline="0" dirty="0" smtClean="0">
                          <a:solidFill>
                            <a:srgbClr val="FFFF00"/>
                          </a:solidFill>
                        </a:rPr>
                        <a:t>Degree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695665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FF00"/>
                          </a:solidFill>
                        </a:rPr>
                        <a:t>good</a:t>
                      </a:r>
                      <a:r>
                        <a:rPr lang="ru-RU" sz="3200" baseline="0" dirty="0" smtClean="0">
                          <a:solidFill>
                            <a:srgbClr val="FFFF00"/>
                          </a:solidFill>
                        </a:rPr>
                        <a:t>  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(хороший)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FF00"/>
                          </a:solidFill>
                        </a:rPr>
                        <a:t>better</a:t>
                      </a:r>
                      <a:r>
                        <a:rPr lang="ru-RU" sz="320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(лучше)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FF00"/>
                          </a:solidFill>
                        </a:rPr>
                        <a:t>the best</a:t>
                      </a:r>
                      <a:r>
                        <a:rPr lang="ru-RU" sz="320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(лучше всех,                </a:t>
                      </a:r>
                    </a:p>
                    <a:p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                         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самый лучший)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689581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FF00"/>
                          </a:solidFill>
                        </a:rPr>
                        <a:t>bad</a:t>
                      </a:r>
                      <a:r>
                        <a:rPr lang="ru-RU" sz="320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ru-RU" sz="3200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(плохой)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FF00"/>
                          </a:solidFill>
                        </a:rPr>
                        <a:t>worse</a:t>
                      </a:r>
                      <a:r>
                        <a:rPr lang="ru-RU" sz="320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(хуже)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FF00"/>
                          </a:solidFill>
                        </a:rPr>
                        <a:t>the worst</a:t>
                      </a:r>
                      <a:r>
                        <a:rPr lang="ru-RU" sz="320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(хуже всех,  </a:t>
                      </a:r>
                    </a:p>
                    <a:p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                            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самый плохой)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689581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FF00"/>
                          </a:solidFill>
                        </a:rPr>
                        <a:t>little</a:t>
                      </a:r>
                      <a:r>
                        <a:rPr lang="ru-RU" sz="3200" dirty="0" smtClean="0">
                          <a:solidFill>
                            <a:srgbClr val="FFFF00"/>
                          </a:solidFill>
                        </a:rPr>
                        <a:t> 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(маленький)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FF00"/>
                          </a:solidFill>
                        </a:rPr>
                        <a:t>less</a:t>
                      </a:r>
                      <a:r>
                        <a:rPr lang="ru-RU" sz="320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(меньше)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FF00"/>
                          </a:solidFill>
                        </a:rPr>
                        <a:t>the least</a:t>
                      </a:r>
                      <a:r>
                        <a:rPr lang="ru-RU" sz="320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(меньше всех, самый маленький)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940534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FF00"/>
                          </a:solidFill>
                        </a:rPr>
                        <a:t>much,</a:t>
                      </a:r>
                      <a:r>
                        <a:rPr lang="en-US" sz="3200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en-US" sz="3200" dirty="0" smtClean="0">
                          <a:solidFill>
                            <a:srgbClr val="FFFF00"/>
                          </a:solidFill>
                        </a:rPr>
                        <a:t>many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(много)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FF00"/>
                          </a:solidFill>
                        </a:rPr>
                        <a:t>more</a:t>
                      </a:r>
                      <a:r>
                        <a:rPr lang="ru-RU" sz="320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(больше)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FF00"/>
                          </a:solidFill>
                        </a:rPr>
                        <a:t>the most</a:t>
                      </a:r>
                      <a:r>
                        <a:rPr lang="ru-RU" sz="320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(больше всех,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самый большой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403648" y="0"/>
            <a:ext cx="6045246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III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способ - особые </a:t>
            </a: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случаи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Don’t mix up!</a:t>
            </a:r>
            <a:r>
              <a:rPr lang="ru-RU" sz="5400" dirty="0" smtClean="0">
                <a:solidFill>
                  <a:srgbClr val="FF0000"/>
                </a:solidFill>
              </a:rPr>
              <a:t> </a:t>
            </a:r>
            <a:endParaRPr lang="ru-RU" sz="5400" dirty="0">
              <a:solidFill>
                <a:srgbClr val="FF0000"/>
              </a:solidFill>
            </a:endParaRPr>
          </a:p>
        </p:txBody>
      </p:sp>
      <p:graphicFrame>
        <p:nvGraphicFramePr>
          <p:cNvPr id="3" name="Group 111"/>
          <p:cNvGraphicFramePr>
            <a:graphicFrameLocks/>
          </p:cNvGraphicFramePr>
          <p:nvPr/>
        </p:nvGraphicFramePr>
        <p:xfrm>
          <a:off x="642910" y="1571612"/>
          <a:ext cx="7809288" cy="4563746"/>
        </p:xfrm>
        <a:graphic>
          <a:graphicData uri="http://schemas.openxmlformats.org/drawingml/2006/table">
            <a:tbl>
              <a:tblPr/>
              <a:tblGrid>
                <a:gridCol w="1980000"/>
                <a:gridCol w="1785950"/>
                <a:gridCol w="4043338"/>
              </a:tblGrid>
              <a:tr h="5984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farther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более дальний по расстоянию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69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f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urther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дополнительный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84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older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старший по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возрасту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обо всех,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 кроме родственников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69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lder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только о родственниках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t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latest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оследний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самый поздний, будет продолжение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55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the last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заключительный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910" y="142852"/>
            <a:ext cx="7315016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What can you say about these things?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pic>
        <p:nvPicPr>
          <p:cNvPr id="19459" name="Picture 19" descr="bird0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857250"/>
            <a:ext cx="33337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17" descr="ch0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0" y="714375"/>
            <a:ext cx="294322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29" descr="02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75" y="642938"/>
            <a:ext cx="13906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072188" y="1643063"/>
            <a:ext cx="24288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slowest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071813" y="1571625"/>
            <a:ext cx="1571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slower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9464" name="TextBox 12"/>
          <p:cNvSpPr txBox="1">
            <a:spLocks noChangeArrowheads="1"/>
          </p:cNvSpPr>
          <p:nvPr/>
        </p:nvSpPr>
        <p:spPr bwMode="auto">
          <a:xfrm>
            <a:off x="285750" y="1571625"/>
            <a:ext cx="1285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slow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pic>
        <p:nvPicPr>
          <p:cNvPr id="14" name="Picture 23" descr="http://animashky.ru/flist/hobi/10/hobi101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3" y="2214563"/>
            <a:ext cx="85725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1" descr="http://animashky.ru/flist/hobi/10/hobi103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13" y="2286000"/>
            <a:ext cx="928687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1" descr="http://animashky.ru/flist/hobi/10/hobi102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25" y="2071688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14313" y="3357563"/>
            <a:ext cx="16430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funny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000375" y="3357563"/>
            <a:ext cx="16430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funnier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929313" y="3286125"/>
            <a:ext cx="2857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 funniest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pic>
        <p:nvPicPr>
          <p:cNvPr id="20" name="Picture 35" descr="16">
            <a:hlinkClick r:id="rId8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4375" y="4500563"/>
            <a:ext cx="363538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7" descr="18">
            <a:hlinkClick r:id="rId10"/>
          </p:cNvPr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71875" y="4714875"/>
            <a:ext cx="4270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9" descr="photo04">
            <a:hlinkClick r:id="rId12"/>
          </p:cNvPr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86625" y="4786313"/>
            <a:ext cx="214313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57188" y="5572125"/>
            <a:ext cx="1571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short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214688" y="5715000"/>
            <a:ext cx="17859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shorter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215063" y="5500688"/>
            <a:ext cx="2571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shortest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7" grpId="0"/>
      <p:bldP spid="18" grpId="0"/>
      <p:bldP spid="19" grpId="0"/>
      <p:bldP spid="23" grpId="0"/>
      <p:bldP spid="24" grpId="0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6519" y="214290"/>
            <a:ext cx="4498347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Compare yourself! 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pic>
        <p:nvPicPr>
          <p:cNvPr id="20483" name="Picture 13" descr="FLOWER4B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1119188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11" descr="FLOWER4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3786188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9" descr="FLOWER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" y="2333625"/>
            <a:ext cx="78581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TextBox 7"/>
          <p:cNvSpPr txBox="1">
            <a:spLocks noChangeArrowheads="1"/>
          </p:cNvSpPr>
          <p:nvPr/>
        </p:nvSpPr>
        <p:spPr bwMode="auto">
          <a:xfrm>
            <a:off x="6500813" y="1714500"/>
            <a:ext cx="250031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nice </a:t>
            </a:r>
          </a:p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nicer</a:t>
            </a:r>
          </a:p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nicest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0487" name="TextBox 9"/>
          <p:cNvSpPr txBox="1">
            <a:spLocks noChangeArrowheads="1"/>
          </p:cNvSpPr>
          <p:nvPr/>
        </p:nvSpPr>
        <p:spPr bwMode="auto">
          <a:xfrm>
            <a:off x="1643063" y="1571625"/>
            <a:ext cx="43576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white rose is …..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0488" name="TextBox 12"/>
          <p:cNvSpPr txBox="1">
            <a:spLocks noChangeArrowheads="1"/>
          </p:cNvSpPr>
          <p:nvPr/>
        </p:nvSpPr>
        <p:spPr bwMode="auto">
          <a:xfrm>
            <a:off x="1714500" y="2714625"/>
            <a:ext cx="4357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 yellow rose is …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0489" name="TextBox 13"/>
          <p:cNvSpPr txBox="1">
            <a:spLocks noChangeArrowheads="1"/>
          </p:cNvSpPr>
          <p:nvPr/>
        </p:nvSpPr>
        <p:spPr bwMode="auto">
          <a:xfrm>
            <a:off x="1571625" y="428625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red rose is …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5" descr="RABBCAR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1500188"/>
            <a:ext cx="1143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55" descr="dis10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" y="3000375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17" descr="TIGER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25" y="4714875"/>
            <a:ext cx="6191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Box 4"/>
          <p:cNvSpPr txBox="1">
            <a:spLocks noChangeArrowheads="1"/>
          </p:cNvSpPr>
          <p:nvPr/>
        </p:nvSpPr>
        <p:spPr bwMode="auto">
          <a:xfrm>
            <a:off x="1785938" y="1785938"/>
            <a:ext cx="3000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hare is …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1510" name="TextBox 5"/>
          <p:cNvSpPr txBox="1">
            <a:spLocks noChangeArrowheads="1"/>
          </p:cNvSpPr>
          <p:nvPr/>
        </p:nvSpPr>
        <p:spPr bwMode="auto">
          <a:xfrm>
            <a:off x="1714500" y="3500438"/>
            <a:ext cx="3286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bear is ….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1511" name="TextBox 6"/>
          <p:cNvSpPr txBox="1">
            <a:spLocks noChangeArrowheads="1"/>
          </p:cNvSpPr>
          <p:nvPr/>
        </p:nvSpPr>
        <p:spPr bwMode="auto">
          <a:xfrm>
            <a:off x="1928813" y="5286375"/>
            <a:ext cx="33575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tiger is …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1512" name="TextBox 7"/>
          <p:cNvSpPr txBox="1">
            <a:spLocks noChangeArrowheads="1"/>
          </p:cNvSpPr>
          <p:nvPr/>
        </p:nvSpPr>
        <p:spPr bwMode="auto">
          <a:xfrm>
            <a:off x="5572125" y="2143125"/>
            <a:ext cx="30003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funny</a:t>
            </a:r>
          </a:p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funnier</a:t>
            </a:r>
          </a:p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funniest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55066" y="214290"/>
            <a:ext cx="4341253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Compare yourself! 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3" descr="07328365bdafb894d570080be94efff4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071563"/>
            <a:ext cx="14573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1" descr="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500313"/>
            <a:ext cx="1357313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7" descr="8T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4000500"/>
            <a:ext cx="19145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4"/>
          <p:cNvSpPr txBox="1">
            <a:spLocks noChangeArrowheads="1"/>
          </p:cNvSpPr>
          <p:nvPr/>
        </p:nvSpPr>
        <p:spPr bwMode="auto">
          <a:xfrm>
            <a:off x="1928813" y="1357313"/>
            <a:ext cx="32146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car is …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2534" name="TextBox 5"/>
          <p:cNvSpPr txBox="1">
            <a:spLocks noChangeArrowheads="1"/>
          </p:cNvSpPr>
          <p:nvPr/>
        </p:nvSpPr>
        <p:spPr bwMode="auto">
          <a:xfrm>
            <a:off x="1857375" y="2714625"/>
            <a:ext cx="3429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train is …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2535" name="TextBox 6"/>
          <p:cNvSpPr txBox="1">
            <a:spLocks noChangeArrowheads="1"/>
          </p:cNvSpPr>
          <p:nvPr/>
        </p:nvSpPr>
        <p:spPr bwMode="auto">
          <a:xfrm>
            <a:off x="2143125" y="4214813"/>
            <a:ext cx="31432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plane is …</a:t>
            </a:r>
            <a:r>
              <a:rPr lang="ru-RU" sz="3600">
                <a:solidFill>
                  <a:srgbClr val="FFFF00"/>
                </a:solidFill>
                <a:latin typeface="Constantia" pitchFamily="18" charset="0"/>
              </a:rPr>
              <a:t>                                            </a:t>
            </a:r>
          </a:p>
        </p:txBody>
      </p:sp>
      <p:sp>
        <p:nvSpPr>
          <p:cNvPr id="22536" name="TextBox 7"/>
          <p:cNvSpPr txBox="1">
            <a:spLocks noChangeArrowheads="1"/>
          </p:cNvSpPr>
          <p:nvPr/>
        </p:nvSpPr>
        <p:spPr bwMode="auto">
          <a:xfrm>
            <a:off x="6000750" y="1928813"/>
            <a:ext cx="242887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fast</a:t>
            </a:r>
          </a:p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faster</a:t>
            </a:r>
          </a:p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fastest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76518" y="214290"/>
            <a:ext cx="4498346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Compare yourself! 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4" descr="http://briticat.ru/smail/frogs/frog6-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571625"/>
            <a:ext cx="10382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69" descr="Установить на сотовый - Все остальные - Животные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4500563"/>
            <a:ext cx="1571625" cy="99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91" descr="http://briticat.ru/smail/frogs/frog4-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2928938"/>
            <a:ext cx="10858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Box 4"/>
          <p:cNvSpPr txBox="1">
            <a:spLocks noChangeArrowheads="1"/>
          </p:cNvSpPr>
          <p:nvPr/>
        </p:nvSpPr>
        <p:spPr bwMode="auto">
          <a:xfrm>
            <a:off x="1714500" y="1857375"/>
            <a:ext cx="3714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first frog is …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3558" name="TextBox 5"/>
          <p:cNvSpPr txBox="1">
            <a:spLocks noChangeArrowheads="1"/>
          </p:cNvSpPr>
          <p:nvPr/>
        </p:nvSpPr>
        <p:spPr bwMode="auto">
          <a:xfrm>
            <a:off x="1643063" y="3071813"/>
            <a:ext cx="42148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second frog is …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3559" name="TextBox 6"/>
          <p:cNvSpPr txBox="1">
            <a:spLocks noChangeArrowheads="1"/>
          </p:cNvSpPr>
          <p:nvPr/>
        </p:nvSpPr>
        <p:spPr bwMode="auto">
          <a:xfrm>
            <a:off x="2000250" y="4643438"/>
            <a:ext cx="4143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third frog is …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3560" name="TextBox 7"/>
          <p:cNvSpPr txBox="1">
            <a:spLocks noChangeArrowheads="1"/>
          </p:cNvSpPr>
          <p:nvPr/>
        </p:nvSpPr>
        <p:spPr bwMode="auto">
          <a:xfrm>
            <a:off x="6072188" y="1714500"/>
            <a:ext cx="27860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big</a:t>
            </a:r>
          </a:p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bigger</a:t>
            </a:r>
          </a:p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biggest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76518" y="214290"/>
            <a:ext cx="4498346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Compare yourself! 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357166"/>
            <a:ext cx="2582374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Translate: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pic>
        <p:nvPicPr>
          <p:cNvPr id="24579" name="Picture 79" descr="0fa33914a43bca60147d5da1f0a886dc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3000375"/>
            <a:ext cx="128587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77" descr="db89268441c882a3f7e460646af6dc5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" y="1214438"/>
            <a:ext cx="117157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34" descr="35d3d942bc0acaf65e1d77a28b45157c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" y="4357688"/>
            <a:ext cx="10096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TextBox 6"/>
          <p:cNvSpPr txBox="1">
            <a:spLocks noChangeArrowheads="1"/>
          </p:cNvSpPr>
          <p:nvPr/>
        </p:nvSpPr>
        <p:spPr bwMode="auto">
          <a:xfrm>
            <a:off x="1928813" y="1428750"/>
            <a:ext cx="2571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FF00"/>
                </a:solidFill>
                <a:latin typeface="Constantia" pitchFamily="18" charset="0"/>
              </a:rPr>
              <a:t>красивая бабочка</a:t>
            </a:r>
          </a:p>
        </p:txBody>
      </p:sp>
      <p:sp>
        <p:nvSpPr>
          <p:cNvPr id="24583" name="TextBox 7"/>
          <p:cNvSpPr txBox="1">
            <a:spLocks noChangeArrowheads="1"/>
          </p:cNvSpPr>
          <p:nvPr/>
        </p:nvSpPr>
        <p:spPr bwMode="auto">
          <a:xfrm>
            <a:off x="1785938" y="3000375"/>
            <a:ext cx="2928937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FF00"/>
                </a:solidFill>
                <a:latin typeface="Constantia" pitchFamily="18" charset="0"/>
              </a:rPr>
              <a:t>более красивая бабочка</a:t>
            </a:r>
          </a:p>
        </p:txBody>
      </p:sp>
      <p:sp>
        <p:nvSpPr>
          <p:cNvPr id="24584" name="TextBox 8"/>
          <p:cNvSpPr txBox="1">
            <a:spLocks noChangeArrowheads="1"/>
          </p:cNvSpPr>
          <p:nvPr/>
        </p:nvSpPr>
        <p:spPr bwMode="auto">
          <a:xfrm>
            <a:off x="1857375" y="4929188"/>
            <a:ext cx="3071813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FF00"/>
                </a:solidFill>
                <a:latin typeface="Constantia" pitchFamily="18" charset="0"/>
              </a:rPr>
              <a:t>самая красивая бабочка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143500" y="1500188"/>
            <a:ext cx="2928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FF00"/>
                </a:solidFill>
                <a:latin typeface="Constantia" pitchFamily="18" charset="0"/>
              </a:rPr>
              <a:t>а </a:t>
            </a:r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beautiful butterfly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000625" y="3643313"/>
            <a:ext cx="39290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FF00"/>
                </a:solidFill>
                <a:latin typeface="Constantia" pitchFamily="18" charset="0"/>
              </a:rPr>
              <a:t>а</a:t>
            </a:r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 more beautiful butterfly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000625" y="5286375"/>
            <a:ext cx="4143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most beautiful butterfly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357166"/>
            <a:ext cx="2582374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Translate: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pic>
        <p:nvPicPr>
          <p:cNvPr id="25603" name="Picture 59" descr="5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285875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61" descr="5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2786063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65" descr="5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4643438"/>
            <a:ext cx="16430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TextBox 5"/>
          <p:cNvSpPr txBox="1">
            <a:spLocks noChangeArrowheads="1"/>
          </p:cNvSpPr>
          <p:nvPr/>
        </p:nvSpPr>
        <p:spPr bwMode="auto">
          <a:xfrm>
            <a:off x="1357313" y="1500188"/>
            <a:ext cx="2928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FF00"/>
                </a:solidFill>
                <a:latin typeface="Constantia" pitchFamily="18" charset="0"/>
              </a:rPr>
              <a:t>большой дом </a:t>
            </a:r>
          </a:p>
        </p:txBody>
      </p:sp>
      <p:sp>
        <p:nvSpPr>
          <p:cNvPr id="25607" name="TextBox 6"/>
          <p:cNvSpPr txBox="1">
            <a:spLocks noChangeArrowheads="1"/>
          </p:cNvSpPr>
          <p:nvPr/>
        </p:nvSpPr>
        <p:spPr bwMode="auto">
          <a:xfrm>
            <a:off x="1357313" y="2857500"/>
            <a:ext cx="32146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FF00"/>
                </a:solidFill>
                <a:latin typeface="Constantia" pitchFamily="18" charset="0"/>
              </a:rPr>
              <a:t>более большой дом</a:t>
            </a:r>
          </a:p>
        </p:txBody>
      </p:sp>
      <p:sp>
        <p:nvSpPr>
          <p:cNvPr id="25608" name="TextBox 7"/>
          <p:cNvSpPr txBox="1">
            <a:spLocks noChangeArrowheads="1"/>
          </p:cNvSpPr>
          <p:nvPr/>
        </p:nvSpPr>
        <p:spPr bwMode="auto">
          <a:xfrm>
            <a:off x="2000250" y="4786313"/>
            <a:ext cx="32146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FF00"/>
                </a:solidFill>
                <a:latin typeface="Constantia" pitchFamily="18" charset="0"/>
              </a:rPr>
              <a:t>самый большой дом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357813" y="2000250"/>
            <a:ext cx="26431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FF00"/>
                </a:solidFill>
                <a:latin typeface="Constantia" pitchFamily="18" charset="0"/>
              </a:rPr>
              <a:t>                                        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143500" y="3214688"/>
            <a:ext cx="3286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a bi</a:t>
            </a:r>
            <a:r>
              <a:rPr lang="en-US" sz="3600">
                <a:solidFill>
                  <a:srgbClr val="FF0000"/>
                </a:solidFill>
                <a:latin typeface="Constantia" pitchFamily="18" charset="0"/>
              </a:rPr>
              <a:t>gg</a:t>
            </a:r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er</a:t>
            </a:r>
            <a:r>
              <a:rPr lang="en-US" sz="3600">
                <a:latin typeface="Constantia" pitchFamily="18" charset="0"/>
              </a:rPr>
              <a:t> </a:t>
            </a:r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house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143500" y="4929188"/>
            <a:ext cx="3857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bi</a:t>
            </a:r>
            <a:r>
              <a:rPr lang="en-US" sz="3600">
                <a:solidFill>
                  <a:srgbClr val="FF0000"/>
                </a:solidFill>
                <a:latin typeface="Constantia" pitchFamily="18" charset="0"/>
              </a:rPr>
              <a:t>gg</a:t>
            </a:r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est</a:t>
            </a:r>
            <a:r>
              <a:rPr lang="en-US" sz="3600">
                <a:latin typeface="Constantia" pitchFamily="18" charset="0"/>
              </a:rPr>
              <a:t> </a:t>
            </a:r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house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5612" name="TextBox 11"/>
          <p:cNvSpPr txBox="1">
            <a:spLocks noChangeArrowheads="1"/>
          </p:cNvSpPr>
          <p:nvPr/>
        </p:nvSpPr>
        <p:spPr bwMode="auto">
          <a:xfrm>
            <a:off x="5072063" y="1714500"/>
            <a:ext cx="3286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a big</a:t>
            </a:r>
            <a:r>
              <a:rPr lang="en-US" sz="3600">
                <a:latin typeface="Constantia" pitchFamily="18" charset="0"/>
              </a:rPr>
              <a:t> </a:t>
            </a:r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house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64096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Способы образования степеней сравнения прилагательных:</a:t>
            </a:r>
          </a:p>
          <a:p>
            <a:endParaRPr lang="ru-RU" sz="4400" dirty="0" smtClean="0"/>
          </a:p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способ – 1 слог, исключения (2 слога)</a:t>
            </a:r>
          </a:p>
          <a:p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способ – 2,3 и более слогов</a:t>
            </a:r>
          </a:p>
          <a:p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способ – особые случаи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357166"/>
            <a:ext cx="2582374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Translate: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pic>
        <p:nvPicPr>
          <p:cNvPr id="26627" name="Picture 21" descr="http://animashky.ru/flist/jiv/20/jiv202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1357313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1" descr="wf2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4643438"/>
            <a:ext cx="128587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15" descr="http://animashky.ru/flist/jiv/18/jiv183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2786063"/>
            <a:ext cx="18859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2571750" y="1785938"/>
            <a:ext cx="3714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FF00"/>
                </a:solidFill>
                <a:latin typeface="Constantia" pitchFamily="18" charset="0"/>
              </a:rPr>
              <a:t>Медведь плохой.</a:t>
            </a:r>
          </a:p>
        </p:txBody>
      </p:sp>
      <p:sp>
        <p:nvSpPr>
          <p:cNvPr id="26631" name="TextBox 6"/>
          <p:cNvSpPr txBox="1">
            <a:spLocks noChangeArrowheads="1"/>
          </p:cNvSpPr>
          <p:nvPr/>
        </p:nvSpPr>
        <p:spPr bwMode="auto">
          <a:xfrm>
            <a:off x="2643188" y="3357563"/>
            <a:ext cx="27860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FF00"/>
                </a:solidFill>
                <a:latin typeface="Constantia" pitchFamily="18" charset="0"/>
              </a:rPr>
              <a:t>Лиса хуже.</a:t>
            </a:r>
          </a:p>
        </p:txBody>
      </p:sp>
      <p:sp>
        <p:nvSpPr>
          <p:cNvPr id="26632" name="TextBox 7"/>
          <p:cNvSpPr txBox="1">
            <a:spLocks noChangeArrowheads="1"/>
          </p:cNvSpPr>
          <p:nvPr/>
        </p:nvSpPr>
        <p:spPr bwMode="auto">
          <a:xfrm>
            <a:off x="2000250" y="5000625"/>
            <a:ext cx="45005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FF00"/>
                </a:solidFill>
                <a:latin typeface="Constantia" pitchFamily="18" charset="0"/>
              </a:rPr>
              <a:t>Волк самый плохой.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571750" y="2428875"/>
            <a:ext cx="3571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bear is bad.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643188" y="4071938"/>
            <a:ext cx="3857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fox is worse.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071688" y="5857875"/>
            <a:ext cx="4857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wolf is the worst.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6636" name="TextBox 11"/>
          <p:cNvSpPr txBox="1">
            <a:spLocks noChangeArrowheads="1"/>
          </p:cNvSpPr>
          <p:nvPr/>
        </p:nvSpPr>
        <p:spPr bwMode="auto">
          <a:xfrm>
            <a:off x="2214563" y="1071563"/>
            <a:ext cx="49291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0000"/>
                </a:solidFill>
                <a:latin typeface="Constantia" pitchFamily="18" charset="0"/>
              </a:rPr>
              <a:t>Bad – worse – the worst</a:t>
            </a:r>
            <a:endParaRPr lang="ru-RU" sz="3600">
              <a:solidFill>
                <a:srgbClr val="FF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85728"/>
            <a:ext cx="7206396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What do you think is tastier? 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pic>
        <p:nvPicPr>
          <p:cNvPr id="27651" name="Picture 7" descr="ANI3DturkeyHRC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3214688"/>
            <a:ext cx="4214813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76" descr="POPCORN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75" y="3857625"/>
            <a:ext cx="106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29" descr="Cheese-0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313" y="2000250"/>
            <a:ext cx="8667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TextBox 5"/>
          <p:cNvSpPr txBox="1">
            <a:spLocks noChangeArrowheads="1"/>
          </p:cNvSpPr>
          <p:nvPr/>
        </p:nvSpPr>
        <p:spPr bwMode="auto">
          <a:xfrm>
            <a:off x="3429000" y="1928813"/>
            <a:ext cx="2214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cheese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7655" name="TextBox 6"/>
          <p:cNvSpPr txBox="1">
            <a:spLocks noChangeArrowheads="1"/>
          </p:cNvSpPr>
          <p:nvPr/>
        </p:nvSpPr>
        <p:spPr bwMode="auto">
          <a:xfrm>
            <a:off x="5214938" y="3571875"/>
            <a:ext cx="2000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chicken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7656" name="TextBox 7"/>
          <p:cNvSpPr txBox="1">
            <a:spLocks noChangeArrowheads="1"/>
          </p:cNvSpPr>
          <p:nvPr/>
        </p:nvSpPr>
        <p:spPr bwMode="auto">
          <a:xfrm>
            <a:off x="4143375" y="4857750"/>
            <a:ext cx="22145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popcorn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7657" name="TextBox 9"/>
          <p:cNvSpPr txBox="1">
            <a:spLocks noChangeArrowheads="1"/>
          </p:cNvSpPr>
          <p:nvPr/>
        </p:nvSpPr>
        <p:spPr bwMode="auto">
          <a:xfrm>
            <a:off x="1428750" y="5500688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…..   is  tast</a:t>
            </a:r>
            <a:r>
              <a:rPr lang="en-US" sz="3600">
                <a:solidFill>
                  <a:srgbClr val="FF0000"/>
                </a:solidFill>
                <a:latin typeface="Constantia" pitchFamily="18" charset="0"/>
              </a:rPr>
              <a:t>ier</a:t>
            </a:r>
            <a:r>
              <a:rPr lang="en-US" sz="3600">
                <a:latin typeface="Constantia" pitchFamily="18" charset="0"/>
              </a:rPr>
              <a:t>  </a:t>
            </a:r>
            <a:r>
              <a:rPr lang="en-US" sz="3600">
                <a:solidFill>
                  <a:srgbClr val="FF0000"/>
                </a:solidFill>
                <a:latin typeface="Constantia" pitchFamily="18" charset="0"/>
              </a:rPr>
              <a:t>than</a:t>
            </a:r>
            <a:r>
              <a:rPr lang="en-US" sz="3600">
                <a:latin typeface="Constantia" pitchFamily="18" charset="0"/>
              </a:rPr>
              <a:t>    </a:t>
            </a:r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…  . 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6286512" y="1000108"/>
            <a:ext cx="2571768" cy="1569660"/>
          </a:xfrm>
          <a:prstGeom prst="rect">
            <a:avLst/>
          </a:prstGeom>
          <a:solidFill>
            <a:srgbClr val="FFC000"/>
          </a:solidFill>
          <a:ln w="38100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I think</a:t>
            </a:r>
          </a:p>
          <a:p>
            <a:pPr>
              <a:defRPr/>
            </a:pP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I believe</a:t>
            </a:r>
          </a:p>
          <a:p>
            <a:pPr>
              <a:defRPr/>
            </a:pP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To my mind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5837688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What clown is funnier? 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pic>
        <p:nvPicPr>
          <p:cNvPr id="28675" name="Picture 17" descr="clown3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071563"/>
            <a:ext cx="15621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11" descr="clown1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88" y="1428750"/>
            <a:ext cx="14287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29" descr="clown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13" y="1857375"/>
            <a:ext cx="12287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TextBox 5"/>
          <p:cNvSpPr txBox="1">
            <a:spLocks noChangeArrowheads="1"/>
          </p:cNvSpPr>
          <p:nvPr/>
        </p:nvSpPr>
        <p:spPr bwMode="auto">
          <a:xfrm>
            <a:off x="0" y="3286125"/>
            <a:ext cx="2714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first clown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8679" name="TextBox 6"/>
          <p:cNvSpPr txBox="1">
            <a:spLocks noChangeArrowheads="1"/>
          </p:cNvSpPr>
          <p:nvPr/>
        </p:nvSpPr>
        <p:spPr bwMode="auto">
          <a:xfrm>
            <a:off x="2928938" y="3214688"/>
            <a:ext cx="3143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second clown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8680" name="TextBox 7"/>
          <p:cNvSpPr txBox="1">
            <a:spLocks noChangeArrowheads="1"/>
          </p:cNvSpPr>
          <p:nvPr/>
        </p:nvSpPr>
        <p:spPr bwMode="auto">
          <a:xfrm>
            <a:off x="6143625" y="3357563"/>
            <a:ext cx="27860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third clown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8681" name="TextBox 9"/>
          <p:cNvSpPr txBox="1">
            <a:spLocks noChangeArrowheads="1"/>
          </p:cNvSpPr>
          <p:nvPr/>
        </p:nvSpPr>
        <p:spPr bwMode="auto">
          <a:xfrm>
            <a:off x="3214688" y="5286375"/>
            <a:ext cx="5572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... clown is funn</a:t>
            </a:r>
            <a:r>
              <a:rPr lang="en-US" sz="3600">
                <a:solidFill>
                  <a:srgbClr val="FF0000"/>
                </a:solidFill>
                <a:latin typeface="Constantia" pitchFamily="18" charset="0"/>
              </a:rPr>
              <a:t>ier</a:t>
            </a:r>
            <a:r>
              <a:rPr lang="en-US" sz="3600">
                <a:latin typeface="Constantia" pitchFamily="18" charset="0"/>
              </a:rPr>
              <a:t> </a:t>
            </a:r>
            <a:r>
              <a:rPr lang="en-US" sz="3600">
                <a:solidFill>
                  <a:srgbClr val="FF0000"/>
                </a:solidFill>
                <a:latin typeface="Constantia" pitchFamily="18" charset="0"/>
              </a:rPr>
              <a:t>than</a:t>
            </a:r>
            <a:r>
              <a:rPr lang="en-US" sz="3600">
                <a:latin typeface="Constantia" pitchFamily="18" charset="0"/>
              </a:rPr>
              <a:t> </a:t>
            </a:r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</a:t>
            </a:r>
            <a:r>
              <a:rPr lang="en-US" sz="3600">
                <a:latin typeface="Constantia" pitchFamily="18" charset="0"/>
              </a:rPr>
              <a:t> </a:t>
            </a:r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… clown. 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6429388" y="142852"/>
            <a:ext cx="2571768" cy="1569660"/>
          </a:xfrm>
          <a:prstGeom prst="rect">
            <a:avLst/>
          </a:prstGeom>
          <a:solidFill>
            <a:srgbClr val="FFC000"/>
          </a:solidFill>
          <a:ln w="38100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I think</a:t>
            </a:r>
          </a:p>
          <a:p>
            <a:pPr>
              <a:defRPr/>
            </a:pP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I believe</a:t>
            </a:r>
          </a:p>
          <a:p>
            <a:pPr>
              <a:defRPr/>
            </a:pP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To my mind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7" descr="4f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4695">
            <a:off x="954088" y="145415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5" descr="fish2-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50" y="1643063"/>
            <a:ext cx="9525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11" descr="fish2-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50" y="1785938"/>
            <a:ext cx="18383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58" y="500042"/>
            <a:ext cx="5837688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What fish is nicer? 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29702" name="TextBox 6"/>
          <p:cNvSpPr txBox="1">
            <a:spLocks noChangeArrowheads="1"/>
          </p:cNvSpPr>
          <p:nvPr/>
        </p:nvSpPr>
        <p:spPr bwMode="auto">
          <a:xfrm>
            <a:off x="357188" y="2714625"/>
            <a:ext cx="2500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first fish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9703" name="TextBox 7"/>
          <p:cNvSpPr txBox="1">
            <a:spLocks noChangeArrowheads="1"/>
          </p:cNvSpPr>
          <p:nvPr/>
        </p:nvSpPr>
        <p:spPr bwMode="auto">
          <a:xfrm>
            <a:off x="3071813" y="2643188"/>
            <a:ext cx="2857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second fish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9704" name="TextBox 8"/>
          <p:cNvSpPr txBox="1">
            <a:spLocks noChangeArrowheads="1"/>
          </p:cNvSpPr>
          <p:nvPr/>
        </p:nvSpPr>
        <p:spPr bwMode="auto">
          <a:xfrm>
            <a:off x="6357938" y="2857500"/>
            <a:ext cx="2500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third fish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29705" name="TextBox 10"/>
          <p:cNvSpPr txBox="1">
            <a:spLocks noChangeArrowheads="1"/>
          </p:cNvSpPr>
          <p:nvPr/>
        </p:nvSpPr>
        <p:spPr bwMode="auto">
          <a:xfrm>
            <a:off x="3286125" y="4786313"/>
            <a:ext cx="56435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 ... fish is nic</a:t>
            </a:r>
            <a:r>
              <a:rPr lang="en-US" sz="3600">
                <a:solidFill>
                  <a:srgbClr val="FF0000"/>
                </a:solidFill>
                <a:latin typeface="Constantia" pitchFamily="18" charset="0"/>
              </a:rPr>
              <a:t>er</a:t>
            </a:r>
            <a:r>
              <a:rPr lang="en-US" sz="3600">
                <a:latin typeface="Constantia" pitchFamily="18" charset="0"/>
              </a:rPr>
              <a:t> </a:t>
            </a:r>
            <a:r>
              <a:rPr lang="en-US" sz="3600">
                <a:solidFill>
                  <a:srgbClr val="FF0000"/>
                </a:solidFill>
                <a:latin typeface="Constantia" pitchFamily="18" charset="0"/>
              </a:rPr>
              <a:t>than</a:t>
            </a:r>
            <a:r>
              <a:rPr lang="en-US" sz="3600">
                <a:latin typeface="Constantia" pitchFamily="18" charset="0"/>
              </a:rPr>
              <a:t> </a:t>
            </a:r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the</a:t>
            </a:r>
            <a:r>
              <a:rPr lang="en-US" sz="3600">
                <a:latin typeface="Constantia" pitchFamily="18" charset="0"/>
              </a:rPr>
              <a:t> </a:t>
            </a:r>
            <a:r>
              <a:rPr lang="en-US" sz="3600">
                <a:solidFill>
                  <a:srgbClr val="FFFF00"/>
                </a:solidFill>
                <a:latin typeface="Constantia" pitchFamily="18" charset="0"/>
              </a:rPr>
              <a:t>… fish  .</a:t>
            </a:r>
            <a:endParaRPr lang="ru-RU" sz="360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6429388" y="142852"/>
            <a:ext cx="2571768" cy="1569660"/>
          </a:xfrm>
          <a:prstGeom prst="rect">
            <a:avLst/>
          </a:prstGeom>
          <a:solidFill>
            <a:srgbClr val="FFC000"/>
          </a:solidFill>
          <a:ln w="38100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I think</a:t>
            </a:r>
          </a:p>
          <a:p>
            <a:pPr>
              <a:defRPr/>
            </a:pP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I believe</a:t>
            </a:r>
          </a:p>
          <a:p>
            <a:pPr>
              <a:defRPr/>
            </a:pP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To my mind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73" descr="dis2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428750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49" descr="dis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8" y="1428750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71" descr="dis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688" y="1285875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571604" y="357166"/>
            <a:ext cx="4865564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Read and translate: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36870" name="TextBox 6"/>
          <p:cNvSpPr txBox="1">
            <a:spLocks noChangeArrowheads="1"/>
          </p:cNvSpPr>
          <p:nvPr/>
        </p:nvSpPr>
        <p:spPr bwMode="auto">
          <a:xfrm>
            <a:off x="857250" y="3143250"/>
            <a:ext cx="7643813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>
                <a:solidFill>
                  <a:srgbClr val="FFFF00"/>
                </a:solidFill>
                <a:latin typeface="Constantia" pitchFamily="18" charset="0"/>
              </a:rPr>
              <a:t>The first girl is sad.</a:t>
            </a:r>
          </a:p>
          <a:p>
            <a:pPr>
              <a:lnSpc>
                <a:spcPct val="150000"/>
              </a:lnSpc>
            </a:pPr>
            <a:r>
              <a:rPr lang="en-US" sz="3600" dirty="0">
                <a:solidFill>
                  <a:srgbClr val="FFFF00"/>
                </a:solidFill>
                <a:latin typeface="Constantia" pitchFamily="18" charset="0"/>
              </a:rPr>
              <a:t>The second girl is sa</a:t>
            </a:r>
            <a:r>
              <a:rPr lang="en-US" sz="3600" dirty="0">
                <a:solidFill>
                  <a:srgbClr val="FF0000"/>
                </a:solidFill>
                <a:latin typeface="Constantia" pitchFamily="18" charset="0"/>
              </a:rPr>
              <a:t>dd</a:t>
            </a:r>
            <a:r>
              <a:rPr lang="en-US" sz="3600" dirty="0">
                <a:solidFill>
                  <a:srgbClr val="FFFF00"/>
                </a:solidFill>
                <a:latin typeface="Constantia" pitchFamily="18" charset="0"/>
              </a:rPr>
              <a:t>er</a:t>
            </a:r>
            <a:r>
              <a:rPr lang="en-US" sz="3600" dirty="0" smtClean="0">
                <a:solidFill>
                  <a:srgbClr val="FFFF00"/>
                </a:solidFill>
                <a:latin typeface="Constantia" pitchFamily="18" charset="0"/>
              </a:rPr>
              <a:t>.</a:t>
            </a:r>
            <a:endParaRPr lang="en-US" sz="3600" dirty="0">
              <a:solidFill>
                <a:srgbClr val="FFFF00"/>
              </a:solidFill>
              <a:latin typeface="Constantia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3600" dirty="0">
                <a:solidFill>
                  <a:srgbClr val="FFFF00"/>
                </a:solidFill>
                <a:latin typeface="Constantia" pitchFamily="18" charset="0"/>
              </a:rPr>
              <a:t>But the third girl is the sa</a:t>
            </a:r>
            <a:r>
              <a:rPr lang="en-US" sz="3600" dirty="0">
                <a:solidFill>
                  <a:srgbClr val="FF0000"/>
                </a:solidFill>
                <a:latin typeface="Constantia" pitchFamily="18" charset="0"/>
              </a:rPr>
              <a:t>dd</a:t>
            </a:r>
            <a:r>
              <a:rPr lang="en-US" sz="3600" dirty="0">
                <a:solidFill>
                  <a:srgbClr val="FFFF00"/>
                </a:solidFill>
                <a:latin typeface="Constantia" pitchFamily="18" charset="0"/>
              </a:rPr>
              <a:t>est of all</a:t>
            </a:r>
            <a:r>
              <a:rPr lang="ru-RU" sz="3600" dirty="0">
                <a:solidFill>
                  <a:srgbClr val="FFFF00"/>
                </a:solidFill>
                <a:latin typeface="Constantia" pitchFamily="18" charset="0"/>
              </a:rPr>
              <a:t> </a:t>
            </a:r>
            <a:r>
              <a:rPr lang="en-US" sz="3600" dirty="0">
                <a:solidFill>
                  <a:srgbClr val="FFFF00"/>
                </a:solidFill>
                <a:latin typeface="Constantia" pitchFamily="18" charset="0"/>
              </a:rPr>
              <a:t>.</a:t>
            </a:r>
          </a:p>
          <a:p>
            <a:endParaRPr lang="ru-RU" sz="3600" dirty="0">
              <a:latin typeface="Constant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1628800"/>
          <a:ext cx="8786904" cy="4652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2"/>
                <a:gridCol w="2857520"/>
                <a:gridCol w="3143302"/>
              </a:tblGrid>
              <a:tr h="16430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 Positive</a:t>
                      </a:r>
                      <a:r>
                        <a:rPr lang="en-US" sz="2800" baseline="0" dirty="0" smtClean="0">
                          <a:solidFill>
                            <a:srgbClr val="FFFF00"/>
                          </a:solidFill>
                        </a:rPr>
                        <a:t> Degree</a:t>
                      </a:r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ru-RU" sz="2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(</a:t>
                      </a:r>
                      <a:r>
                        <a:rPr lang="ru-RU" sz="2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положительная)</a:t>
                      </a:r>
                    </a:p>
                    <a:p>
                      <a:pPr algn="ctr"/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 Comparative Degree</a:t>
                      </a:r>
                      <a:endParaRPr lang="ru-RU" sz="2800" dirty="0" smtClean="0">
                        <a:solidFill>
                          <a:srgbClr val="FFFF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(сравнительная)</a:t>
                      </a:r>
                    </a:p>
                    <a:p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</a:t>
                      </a:r>
                      <a:r>
                        <a:rPr lang="en-US" sz="2800" baseline="0" dirty="0" smtClean="0">
                          <a:solidFill>
                            <a:srgbClr val="FFFF00"/>
                          </a:solidFill>
                        </a:rPr>
                        <a:t> Superlative Degree</a:t>
                      </a:r>
                      <a:endParaRPr lang="ru-RU" sz="2800" baseline="0" dirty="0" smtClean="0">
                        <a:solidFill>
                          <a:srgbClr val="FFFF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(превосходная)</a:t>
                      </a:r>
                    </a:p>
                    <a:p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4795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800" dirty="0" smtClean="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endParaRPr>
                    </a:p>
                    <a:p>
                      <a:r>
                        <a:rPr lang="en-US" sz="2800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                     </a:t>
                      </a:r>
                      <a:r>
                        <a:rPr lang="en-US" sz="2800" dirty="0" err="1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er</a:t>
                      </a:r>
                      <a:endParaRPr lang="ru-RU" sz="2800" dirty="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</a:t>
                      </a:r>
                      <a:r>
                        <a:rPr lang="en-US" sz="2800" dirty="0" smtClean="0"/>
                        <a:t>e</a:t>
                      </a:r>
                    </a:p>
                    <a:p>
                      <a:r>
                        <a:rPr lang="en-US" sz="2800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  </a:t>
                      </a:r>
                      <a:r>
                        <a:rPr lang="ru-RU" sz="2800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 </a:t>
                      </a:r>
                      <a:r>
                        <a:rPr lang="en-US" sz="2800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   the             </a:t>
                      </a:r>
                      <a:r>
                        <a:rPr lang="en-US" sz="2800" dirty="0" err="1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est</a:t>
                      </a:r>
                      <a:endParaRPr lang="ru-RU" sz="2800" dirty="0"/>
                    </a:p>
                  </a:txBody>
                  <a:tcPr>
                    <a:noFill/>
                  </a:tcPr>
                </a:tc>
              </a:tr>
              <a:tr h="137476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92D050"/>
                          </a:solidFill>
                        </a:rPr>
                        <a:t>long</a:t>
                      </a:r>
                      <a:endParaRPr lang="ru-RU" sz="2800" dirty="0" smtClean="0">
                        <a:solidFill>
                          <a:srgbClr val="92D05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длинный</a:t>
                      </a:r>
                    </a:p>
                    <a:p>
                      <a:endParaRPr lang="ru-RU" sz="28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92D050"/>
                          </a:solidFill>
                        </a:rPr>
                        <a:t>long</a:t>
                      </a:r>
                      <a:r>
                        <a:rPr lang="en-US" sz="2800" u="sng" dirty="0" smtClean="0">
                          <a:solidFill>
                            <a:srgbClr val="FF0000"/>
                          </a:solidFill>
                        </a:rPr>
                        <a:t>er</a:t>
                      </a:r>
                      <a:endParaRPr lang="ru-RU" sz="2800" u="sng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ru-RU" sz="2400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длиннее</a:t>
                      </a:r>
                    </a:p>
                    <a:p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u="sng" dirty="0" smtClean="0">
                          <a:solidFill>
                            <a:srgbClr val="FF0000"/>
                          </a:solidFill>
                        </a:rPr>
                        <a:t>the</a:t>
                      </a:r>
                      <a:r>
                        <a:rPr lang="en-US" sz="2800" baseline="0" dirty="0" smtClean="0">
                          <a:solidFill>
                            <a:srgbClr val="92D050"/>
                          </a:solidFill>
                        </a:rPr>
                        <a:t> long</a:t>
                      </a:r>
                      <a:r>
                        <a:rPr lang="en-US" sz="2800" u="sng" baseline="0" dirty="0" smtClean="0">
                          <a:solidFill>
                            <a:srgbClr val="FF0000"/>
                          </a:solidFill>
                        </a:rPr>
                        <a:t>est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самый длинный,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наидлиннейший</a:t>
                      </a:r>
                      <a:endParaRPr lang="ru-RU" sz="2400" dirty="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6" name="Ромб 5"/>
          <p:cNvSpPr/>
          <p:nvPr/>
        </p:nvSpPr>
        <p:spPr>
          <a:xfrm>
            <a:off x="1291104" y="3789040"/>
            <a:ext cx="504056" cy="64807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омб 6"/>
          <p:cNvSpPr/>
          <p:nvPr/>
        </p:nvSpPr>
        <p:spPr>
          <a:xfrm>
            <a:off x="3779912" y="3861048"/>
            <a:ext cx="504056" cy="64807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омб 7"/>
          <p:cNvSpPr/>
          <p:nvPr/>
        </p:nvSpPr>
        <p:spPr>
          <a:xfrm>
            <a:off x="7020272" y="3861048"/>
            <a:ext cx="504056" cy="64807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835696" y="260648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способ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  - 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1 слог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1785938" y="1285875"/>
            <a:ext cx="23574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long</a:t>
            </a:r>
            <a:endParaRPr lang="ru-RU" sz="5400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1857375" y="2643188"/>
            <a:ext cx="23574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long</a:t>
            </a:r>
            <a:r>
              <a:rPr lang="en-US" sz="5400" dirty="0">
                <a:solidFill>
                  <a:srgbClr val="FF0000"/>
                </a:solidFill>
                <a:latin typeface="Constantia" pitchFamily="18" charset="0"/>
              </a:rPr>
              <a:t>er</a:t>
            </a:r>
            <a:endParaRPr lang="ru-RU" sz="5400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1857375" y="3786188"/>
            <a:ext cx="3714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dirty="0">
                <a:solidFill>
                  <a:srgbClr val="FF0000"/>
                </a:solidFill>
                <a:latin typeface="Constantia" pitchFamily="18" charset="0"/>
              </a:rPr>
              <a:t>the</a:t>
            </a:r>
            <a:r>
              <a:rPr lang="en-US" sz="5400" dirty="0">
                <a:latin typeface="Constantia" pitchFamily="18" charset="0"/>
              </a:rPr>
              <a:t> </a:t>
            </a:r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long</a:t>
            </a:r>
            <a:r>
              <a:rPr lang="en-US" sz="5400" dirty="0">
                <a:solidFill>
                  <a:srgbClr val="FF0000"/>
                </a:solidFill>
                <a:latin typeface="Constantia" pitchFamily="18" charset="0"/>
              </a:rPr>
              <a:t>est</a:t>
            </a:r>
            <a:endParaRPr lang="ru-RU" sz="5400" dirty="0">
              <a:solidFill>
                <a:srgbClr val="FF0000"/>
              </a:solidFill>
              <a:latin typeface="Constantia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000108"/>
            <a:ext cx="1162045" cy="106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381094"/>
            <a:ext cx="22860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4095748"/>
            <a:ext cx="22860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/>
      <p:bldP spid="61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428605"/>
          <a:ext cx="8786904" cy="6027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2"/>
                <a:gridCol w="2857520"/>
                <a:gridCol w="3143302"/>
              </a:tblGrid>
              <a:tr h="16430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 Positive</a:t>
                      </a:r>
                      <a:r>
                        <a:rPr lang="en-US" sz="2800" baseline="0" dirty="0" smtClean="0">
                          <a:solidFill>
                            <a:srgbClr val="FFFF00"/>
                          </a:solidFill>
                        </a:rPr>
                        <a:t> Degree</a:t>
                      </a:r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ru-RU" sz="2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(</a:t>
                      </a:r>
                      <a:r>
                        <a:rPr lang="ru-RU" sz="2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положительная)</a:t>
                      </a:r>
                    </a:p>
                    <a:p>
                      <a:pPr algn="ctr"/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 Comparative Degree</a:t>
                      </a:r>
                      <a:endParaRPr lang="ru-RU" sz="2800" dirty="0" smtClean="0">
                        <a:solidFill>
                          <a:srgbClr val="FFFF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(сравнительная)</a:t>
                      </a:r>
                    </a:p>
                    <a:p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</a:t>
                      </a:r>
                      <a:r>
                        <a:rPr lang="en-US" sz="2800" baseline="0" dirty="0" smtClean="0">
                          <a:solidFill>
                            <a:srgbClr val="FFFF00"/>
                          </a:solidFill>
                        </a:rPr>
                        <a:t> Superlative Degree</a:t>
                      </a:r>
                      <a:endParaRPr lang="ru-RU" sz="2800" baseline="0" dirty="0" smtClean="0">
                        <a:solidFill>
                          <a:srgbClr val="FFFF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(превосходная)</a:t>
                      </a:r>
                    </a:p>
                    <a:p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479504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92D050"/>
                          </a:solidFill>
                        </a:rPr>
                        <a:t>long</a:t>
                      </a:r>
                      <a:endParaRPr lang="ru-RU" sz="2800" dirty="0" smtClean="0">
                        <a:solidFill>
                          <a:srgbClr val="92D05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длинный</a:t>
                      </a:r>
                    </a:p>
                    <a:p>
                      <a:endParaRPr lang="ru-RU" sz="28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92D050"/>
                          </a:solidFill>
                        </a:rPr>
                        <a:t>longer</a:t>
                      </a:r>
                      <a:endParaRPr lang="ru-RU" sz="2800" dirty="0" smtClean="0">
                        <a:solidFill>
                          <a:srgbClr val="92D05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ru-RU" sz="2400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длиннее</a:t>
                      </a:r>
                    </a:p>
                    <a:p>
                      <a:endParaRPr lang="ru-RU" sz="2800" dirty="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92D050"/>
                          </a:solidFill>
                        </a:rPr>
                        <a:t>the</a:t>
                      </a:r>
                      <a:r>
                        <a:rPr lang="en-US" sz="2800" baseline="0" dirty="0" smtClean="0">
                          <a:solidFill>
                            <a:srgbClr val="92D050"/>
                          </a:solidFill>
                        </a:rPr>
                        <a:t> longest</a:t>
                      </a:r>
                    </a:p>
                    <a:p>
                      <a:r>
                        <a:rPr lang="en-US" sz="2000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(c</a:t>
                      </a:r>
                      <a:r>
                        <a:rPr lang="ru-RU" sz="2000" dirty="0" err="1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амый</a:t>
                      </a:r>
                      <a:r>
                        <a:rPr lang="en-US" sz="2000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 длинный,</a:t>
                      </a:r>
                    </a:p>
                    <a:p>
                      <a:r>
                        <a:rPr lang="ru-RU" sz="2000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наидлиннейший)</a:t>
                      </a:r>
                      <a:endParaRPr lang="ru-RU" sz="2000" dirty="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374763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92D050"/>
                          </a:solidFill>
                        </a:rPr>
                        <a:t>sweet</a:t>
                      </a:r>
                      <a:endParaRPr lang="ru-RU" sz="28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сладкий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92D050"/>
                          </a:solidFill>
                        </a:rPr>
                        <a:t>sweet</a:t>
                      </a:r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er</a:t>
                      </a:r>
                      <a:endParaRPr lang="ru-RU" sz="280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слаще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92D050"/>
                          </a:solidFill>
                        </a:rPr>
                        <a:t>the sweetest</a:t>
                      </a:r>
                      <a:endParaRPr lang="ru-RU" sz="28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самый 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сладкий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374763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92D050"/>
                          </a:solidFill>
                        </a:rPr>
                        <a:t>fast</a:t>
                      </a:r>
                      <a:endParaRPr lang="ru-RU" sz="28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быстрый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92D050"/>
                          </a:solidFill>
                        </a:rPr>
                        <a:t>faster</a:t>
                      </a:r>
                      <a:endParaRPr lang="ru-RU" sz="28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быстрее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92D050"/>
                          </a:solidFill>
                        </a:rPr>
                        <a:t>the fastest</a:t>
                      </a:r>
                      <a:endParaRPr lang="ru-RU" sz="28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самый 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быстрый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5148" name="Picture 8" descr="Векторный клипарт: гусениц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857496"/>
            <a:ext cx="857256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2" descr="2060120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5373688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3" descr="wcats0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5661248"/>
            <a:ext cx="1333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7" descr="Icecream-0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4810" y="3929066"/>
            <a:ext cx="142875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1" descr="COFFEE10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14480" y="3857628"/>
            <a:ext cx="785812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82" descr="cf8628076eda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03648" y="5517232"/>
            <a:ext cx="1503362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7" descr="04f61336b02c4862c5f3718fcdc0ef9b">
            <a:hlinkClick r:id="rId9"/>
          </p:cNvPr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15272" y="4071942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0" descr="Векторный клипарт: гусеница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00860" y="3000372"/>
            <a:ext cx="2143140" cy="571494"/>
          </a:xfrm>
          <a:prstGeom prst="rect">
            <a:avLst/>
          </a:prstGeom>
          <a:noFill/>
          <a:scene3d>
            <a:camera prst="orthographicFront">
              <a:rot lat="843781" lon="9394035" rev="1286862"/>
            </a:camera>
            <a:lightRig rig="threePt" dir="t"/>
          </a:scene3d>
        </p:spPr>
      </p:pic>
      <p:pic>
        <p:nvPicPr>
          <p:cNvPr id="15" name="Рисунок 14" descr="jivotniea-3713.gi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786050" y="3143248"/>
            <a:ext cx="3357586" cy="4762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84784"/>
            <a:ext cx="9144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400" dirty="0" smtClean="0"/>
              <a:t>1. если прилагательное оканчивается на –е, то при добавлении суффиксов -</a:t>
            </a:r>
            <a:r>
              <a:rPr lang="en-US" sz="4400" b="1" i="1" dirty="0" err="1" smtClean="0"/>
              <a:t>er</a:t>
            </a:r>
            <a:r>
              <a:rPr lang="ru-RU" sz="4400" dirty="0" smtClean="0"/>
              <a:t>, -</a:t>
            </a:r>
            <a:r>
              <a:rPr lang="en-US" sz="4400" b="1" i="1" dirty="0" err="1" smtClean="0"/>
              <a:t>est</a:t>
            </a:r>
            <a:r>
              <a:rPr lang="ru-RU" sz="4400" b="1" i="1" dirty="0" smtClean="0"/>
              <a:t> </a:t>
            </a:r>
            <a:r>
              <a:rPr lang="ru-RU" sz="4400" dirty="0" smtClean="0"/>
              <a:t>буква </a:t>
            </a:r>
            <a:r>
              <a:rPr lang="ru-RU" sz="4400" b="1" i="1" dirty="0" smtClean="0"/>
              <a:t>е</a:t>
            </a:r>
            <a:r>
              <a:rPr lang="ru-RU" sz="4400" dirty="0" smtClean="0"/>
              <a:t> опускается.</a:t>
            </a:r>
            <a:endParaRPr lang="en-US" sz="4400" dirty="0" smtClean="0"/>
          </a:p>
          <a:p>
            <a:pPr>
              <a:buFont typeface="Wingdings" pitchFamily="2" charset="2"/>
              <a:buNone/>
            </a:pPr>
            <a:endParaRPr lang="ru-RU" sz="4400" dirty="0" smtClean="0"/>
          </a:p>
          <a:p>
            <a:pPr algn="ctr">
              <a:buFont typeface="Wingdings" pitchFamily="2" charset="2"/>
              <a:buNone/>
            </a:pPr>
            <a:r>
              <a:rPr lang="en-US" sz="4400" b="1" i="1" dirty="0" smtClean="0"/>
              <a:t>nic</a:t>
            </a:r>
            <a:r>
              <a:rPr lang="en-US" sz="4400" b="1" i="1" u="sng" dirty="0" smtClean="0"/>
              <a:t>e</a:t>
            </a:r>
            <a:r>
              <a:rPr lang="en-US" sz="4400" b="1" i="1" dirty="0" smtClean="0"/>
              <a:t>            nic</a:t>
            </a:r>
            <a:r>
              <a:rPr lang="en-US" sz="4400" b="1" i="1" u="sng" dirty="0" smtClean="0"/>
              <a:t>er </a:t>
            </a:r>
            <a:r>
              <a:rPr lang="en-US" sz="4400" b="1" i="1" dirty="0" smtClean="0"/>
              <a:t>         the nic</a:t>
            </a:r>
            <a:r>
              <a:rPr lang="en-US" sz="4400" b="1" i="1" u="sng" dirty="0" smtClean="0"/>
              <a:t>est</a:t>
            </a:r>
            <a:endParaRPr lang="ru-RU" sz="4400" b="1" i="1" u="sng" dirty="0" smtClean="0"/>
          </a:p>
          <a:p>
            <a:pPr algn="ctr">
              <a:buFont typeface="Wingdings" pitchFamily="2" charset="2"/>
              <a:buNone/>
            </a:pPr>
            <a:r>
              <a:rPr lang="ru-RU" sz="3600" b="1" i="1" dirty="0" smtClean="0">
                <a:solidFill>
                  <a:srgbClr val="92D050"/>
                </a:solidFill>
              </a:rPr>
              <a:t>приятный       приятнее    самый приятный</a:t>
            </a:r>
            <a:endParaRPr lang="ru-RU" sz="3600" b="1" i="1" dirty="0">
              <a:solidFill>
                <a:srgbClr val="92D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404664"/>
            <a:ext cx="29594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u="sng" dirty="0" smtClean="0">
                <a:solidFill>
                  <a:srgbClr val="FF0000"/>
                </a:solidFill>
                <a:latin typeface="Monotype Corsiva" pitchFamily="66" charset="0"/>
              </a:rPr>
              <a:t>Запомни:</a:t>
            </a:r>
            <a:endParaRPr lang="ru-RU" sz="6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2500313" y="1285875"/>
            <a:ext cx="2000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nic</a:t>
            </a:r>
            <a:r>
              <a:rPr lang="en-US" sz="5400" dirty="0">
                <a:latin typeface="Constantia" pitchFamily="18" charset="0"/>
              </a:rPr>
              <a:t>e</a:t>
            </a:r>
            <a:endParaRPr lang="ru-RU" sz="5400" dirty="0">
              <a:latin typeface="Constantia" pitchFamily="18" charset="0"/>
            </a:endParaRPr>
          </a:p>
        </p:txBody>
      </p:sp>
      <p:sp>
        <p:nvSpPr>
          <p:cNvPr id="10243" name="TextBox 3"/>
          <p:cNvSpPr txBox="1">
            <a:spLocks noChangeArrowheads="1"/>
          </p:cNvSpPr>
          <p:nvPr/>
        </p:nvSpPr>
        <p:spPr bwMode="auto">
          <a:xfrm>
            <a:off x="2500313" y="2286000"/>
            <a:ext cx="2000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nic</a:t>
            </a:r>
            <a:r>
              <a:rPr lang="en-US" sz="5400" dirty="0">
                <a:solidFill>
                  <a:srgbClr val="FF0000"/>
                </a:solidFill>
                <a:latin typeface="Constantia" pitchFamily="18" charset="0"/>
              </a:rPr>
              <a:t>er</a:t>
            </a:r>
            <a:endParaRPr lang="ru-RU" sz="5400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0244" name="TextBox 4"/>
          <p:cNvSpPr txBox="1">
            <a:spLocks noChangeArrowheads="1"/>
          </p:cNvSpPr>
          <p:nvPr/>
        </p:nvSpPr>
        <p:spPr bwMode="auto">
          <a:xfrm>
            <a:off x="2500313" y="3357563"/>
            <a:ext cx="32146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dirty="0">
                <a:solidFill>
                  <a:srgbClr val="FFFF00"/>
                </a:solidFill>
                <a:latin typeface="Constantia" pitchFamily="18" charset="0"/>
              </a:rPr>
              <a:t>the nic</a:t>
            </a:r>
            <a:r>
              <a:rPr lang="en-US" sz="5400" dirty="0">
                <a:solidFill>
                  <a:srgbClr val="FF0000"/>
                </a:solidFill>
                <a:latin typeface="Constantia" pitchFamily="18" charset="0"/>
              </a:rPr>
              <a:t>est</a:t>
            </a:r>
            <a:endParaRPr lang="ru-RU" sz="5400" dirty="0">
              <a:solidFill>
                <a:srgbClr val="FF0000"/>
              </a:solidFill>
              <a:latin typeface="Constantia" pitchFamily="18" charset="0"/>
            </a:endParaRPr>
          </a:p>
        </p:txBody>
      </p:sp>
      <p:pic>
        <p:nvPicPr>
          <p:cNvPr id="6" name="Рисунок 5" descr="cveta-115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714356"/>
            <a:ext cx="1162050" cy="1457325"/>
          </a:xfrm>
          <a:prstGeom prst="rect">
            <a:avLst/>
          </a:prstGeom>
        </p:spPr>
      </p:pic>
      <p:pic>
        <p:nvPicPr>
          <p:cNvPr id="7" name="Рисунок 6" descr="cveta-48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8" y="1928802"/>
            <a:ext cx="1371600" cy="1466850"/>
          </a:xfrm>
          <a:prstGeom prst="rect">
            <a:avLst/>
          </a:prstGeom>
        </p:spPr>
      </p:pic>
      <p:pic>
        <p:nvPicPr>
          <p:cNvPr id="8" name="Рисунок 7" descr="cveta-93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3929066"/>
            <a:ext cx="1905000" cy="159067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/>
      <p:bldP spid="102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313" y="714375"/>
          <a:ext cx="8786874" cy="5429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37"/>
                <a:gridCol w="3000396"/>
                <a:gridCol w="3214741"/>
              </a:tblGrid>
              <a:tr h="1214427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 Positive</a:t>
                      </a:r>
                      <a:r>
                        <a:rPr lang="en-US" sz="2800" baseline="0" dirty="0" smtClean="0">
                          <a:solidFill>
                            <a:srgbClr val="FFFF00"/>
                          </a:solidFill>
                        </a:rPr>
                        <a:t> Degree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 Comparative Degree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The</a:t>
                      </a:r>
                      <a:r>
                        <a:rPr lang="en-US" sz="2800" baseline="0" dirty="0" smtClean="0">
                          <a:solidFill>
                            <a:srgbClr val="FFFF00"/>
                          </a:solidFill>
                        </a:rPr>
                        <a:t> Superlative Degree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42876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92D050"/>
                          </a:solidFill>
                        </a:rPr>
                        <a:t>nice</a:t>
                      </a:r>
                      <a:endParaRPr lang="ru-RU" sz="32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милый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92D050"/>
                          </a:solidFill>
                        </a:rPr>
                        <a:t>nicer</a:t>
                      </a:r>
                      <a:endParaRPr lang="ru-RU" sz="32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милее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92D050"/>
                          </a:solidFill>
                        </a:rPr>
                        <a:t>the nicest</a:t>
                      </a:r>
                      <a:endParaRPr lang="ru-RU" sz="32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самый 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милый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357322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92D050"/>
                          </a:solidFill>
                        </a:rPr>
                        <a:t>brave</a:t>
                      </a:r>
                      <a:endParaRPr lang="ru-RU" sz="32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храбрый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92D050"/>
                          </a:solidFill>
                        </a:rPr>
                        <a:t>braver</a:t>
                      </a:r>
                      <a:endParaRPr lang="ru-RU" sz="32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храбрее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92D050"/>
                          </a:solidFill>
                        </a:rPr>
                        <a:t>the bravest</a:t>
                      </a:r>
                      <a:endParaRPr lang="ru-RU" sz="32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самый 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храбрый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42876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92D050"/>
                          </a:solidFill>
                        </a:rPr>
                        <a:t>wide</a:t>
                      </a:r>
                      <a:endParaRPr lang="ru-RU" sz="32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широкий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92D050"/>
                          </a:solidFill>
                        </a:rPr>
                        <a:t>wider</a:t>
                      </a:r>
                      <a:endParaRPr lang="ru-RU" sz="32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шире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92D050"/>
                          </a:solidFill>
                        </a:rPr>
                        <a:t>the widest</a:t>
                      </a:r>
                      <a:endParaRPr lang="ru-RU" sz="3200" dirty="0" smtClean="0">
                        <a:solidFill>
                          <a:srgbClr val="92D05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самый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широкий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428860" y="0"/>
            <a:ext cx="4360361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Обрати внимание!</a:t>
            </a:r>
          </a:p>
        </p:txBody>
      </p:sp>
      <p:pic>
        <p:nvPicPr>
          <p:cNvPr id="9245" name="Picture 9" descr="http://img.liveinternet.ru/images/attach/4/12715/12715630_refletmlr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000240"/>
            <a:ext cx="928687" cy="124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6" name="Picture 5" descr="http://img433.imageshack.us/img433/2548/aniwaterxk6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2214554"/>
            <a:ext cx="1357312" cy="108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7" name="Picture 7" descr="http://img431.imageshack.us/img431/3619/imagerefletov2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2395" y="2267828"/>
            <a:ext cx="1357323" cy="1019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7" descr="b16db2552db18424ee9ea928c3c0f8a9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8148" y="3500438"/>
            <a:ext cx="94550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voenniea-177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428728" y="3429000"/>
            <a:ext cx="1009650" cy="1209675"/>
          </a:xfrm>
          <a:prstGeom prst="rect">
            <a:avLst/>
          </a:prstGeom>
        </p:spPr>
      </p:pic>
      <p:pic>
        <p:nvPicPr>
          <p:cNvPr id="18" name="Рисунок 17" descr="voenniea-323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143372" y="3643314"/>
            <a:ext cx="1314450" cy="895350"/>
          </a:xfrm>
          <a:prstGeom prst="rect">
            <a:avLst/>
          </a:prstGeom>
        </p:spPr>
      </p:pic>
      <p:pic>
        <p:nvPicPr>
          <p:cNvPr id="24" name="Рисунок 23" descr="tehnika-180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000496" y="4929198"/>
            <a:ext cx="1214446" cy="952500"/>
          </a:xfrm>
          <a:prstGeom prst="rect">
            <a:avLst/>
          </a:prstGeom>
        </p:spPr>
      </p:pic>
      <p:pic>
        <p:nvPicPr>
          <p:cNvPr id="26" name="Рисунок 25" descr="tehnika-180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286644" y="4929198"/>
            <a:ext cx="1643074" cy="1214446"/>
          </a:xfrm>
          <a:prstGeom prst="rect">
            <a:avLst/>
          </a:prstGeom>
        </p:spPr>
      </p:pic>
      <p:pic>
        <p:nvPicPr>
          <p:cNvPr id="27" name="Рисунок 26" descr="tehnika-196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763688" y="4941168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10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</TotalTime>
  <Words>973</Words>
  <Application>Microsoft Office PowerPoint</Application>
  <PresentationFormat>Экран (4:3)</PresentationFormat>
  <Paragraphs>364</Paragraphs>
  <Slides>34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Алтынбекова</cp:lastModifiedBy>
  <cp:revision>61</cp:revision>
  <dcterms:created xsi:type="dcterms:W3CDTF">2011-11-12T04:55:10Z</dcterms:created>
  <dcterms:modified xsi:type="dcterms:W3CDTF">2015-01-15T14:23:36Z</dcterms:modified>
</cp:coreProperties>
</file>