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61" r:id="rId4"/>
    <p:sldId id="279" r:id="rId5"/>
    <p:sldId id="262" r:id="rId6"/>
    <p:sldId id="264" r:id="rId7"/>
    <p:sldId id="258" r:id="rId8"/>
    <p:sldId id="286" r:id="rId9"/>
    <p:sldId id="266" r:id="rId10"/>
    <p:sldId id="260" r:id="rId11"/>
    <p:sldId id="267" r:id="rId12"/>
    <p:sldId id="268" r:id="rId13"/>
    <p:sldId id="269" r:id="rId14"/>
    <p:sldId id="292" r:id="rId15"/>
    <p:sldId id="272" r:id="rId16"/>
    <p:sldId id="287" r:id="rId17"/>
    <p:sldId id="288" r:id="rId18"/>
    <p:sldId id="289" r:id="rId19"/>
    <p:sldId id="290" r:id="rId20"/>
    <p:sldId id="280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0D9"/>
    <a:srgbClr val="00CC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683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A3095-67A9-4BDE-BB79-1A2D0D17EF3A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C7044-B0DE-4C8F-9001-62B93BD69E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27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C7044-B0DE-4C8F-9001-62B93BD69E9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D40788-3C6F-47FD-A7AF-E227615089DE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4F2BB1-C06F-46BA-B3C4-CAB1E7FA7A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epetitor-russ.ru/wp-content/uploads/2012/01/gia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851648" cy="220027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ru-RU" sz="4400" cap="none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ПРИМЕНЕНИЕ  </a:t>
            </a: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ОБРАЗОВАТЕЛЬНЫХ</a:t>
            </a:r>
            <a:r>
              <a:rPr lang="ru-RU" sz="4400" cap="none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 ТЕХНОЛОГИЙ   ПРИ  ПОДГОТОВКЕ   </a:t>
            </a:r>
            <a:r>
              <a:rPr lang="ru-RU" sz="4400" cap="none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К  ОГЭ   </a:t>
            </a:r>
            <a:r>
              <a:rPr lang="ru-RU" sz="4400" cap="none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ПО   РУССКОМУ   ЯЗЫКУ   </a:t>
            </a:r>
            <a:endParaRPr lang="ru-RU" sz="4400" dirty="0">
              <a:ln>
                <a:solidFill>
                  <a:schemeClr val="bg1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5262945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Школа №2083Е </a:t>
            </a:r>
          </a:p>
          <a:p>
            <a:r>
              <a:rPr lang="ru-RU" dirty="0" err="1" smtClean="0"/>
              <a:t>Рагулина</a:t>
            </a:r>
            <a:r>
              <a:rPr lang="ru-RU" dirty="0" smtClean="0"/>
              <a:t> Татьяна Николаевна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1033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Виды сложноподчиненных предложений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542900" cy="5143536"/>
          </a:xfrm>
        </p:spPr>
        <p:txBody>
          <a:bodyPr vert="wordArtVert"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П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rgbClr val="FF0000"/>
                </a:solidFill>
              </a:rPr>
              <a:t>Д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Ч</a:t>
            </a:r>
            <a:r>
              <a:rPr lang="ru-RU" sz="2800" b="1" dirty="0" smtClean="0">
                <a:solidFill>
                  <a:srgbClr val="FFC000"/>
                </a:solidFill>
              </a:rPr>
              <a:t>И</a:t>
            </a:r>
            <a:r>
              <a:rPr lang="ru-RU" sz="2800" b="1" dirty="0" smtClean="0">
                <a:solidFill>
                  <a:srgbClr val="7030A0"/>
                </a:solidFill>
              </a:rPr>
              <a:t>Н</a:t>
            </a:r>
            <a:r>
              <a:rPr lang="ru-RU" sz="2800" b="1" dirty="0" smtClean="0">
                <a:solidFill>
                  <a:srgbClr val="996633"/>
                </a:solidFill>
              </a:rPr>
              <a:t>Е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И</a:t>
            </a:r>
            <a:r>
              <a:rPr lang="ru-RU" sz="2800" b="1" dirty="0" smtClean="0">
                <a:solidFill>
                  <a:srgbClr val="00CC00"/>
                </a:solidFill>
              </a:rPr>
              <a:t>Е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500175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/>
              <a:t> МЕСТО (</a:t>
            </a:r>
            <a:r>
              <a:rPr lang="ru-RU" b="1" dirty="0" smtClean="0">
                <a:solidFill>
                  <a:schemeClr val="tx2"/>
                </a:solidFill>
              </a:rPr>
              <a:t>ОТКУДА? КУДА? ГДЕ?</a:t>
            </a:r>
            <a:r>
              <a:rPr lang="ru-RU" b="1" dirty="0" smtClean="0"/>
              <a:t>)</a:t>
            </a:r>
          </a:p>
          <a:p>
            <a:pPr>
              <a:buFontTx/>
              <a:buChar char="-"/>
            </a:pP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2000240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ВРЕМЯ (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КОГДА? ВО СКОЛЬКО?</a:t>
            </a:r>
            <a:r>
              <a:rPr lang="ru-RU" b="1" dirty="0" smtClean="0"/>
              <a:t>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2500306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ОБРАЗ ДЕЙСТВИЯ (</a:t>
            </a:r>
            <a:r>
              <a:rPr lang="ru-RU" b="1" dirty="0" smtClean="0">
                <a:solidFill>
                  <a:srgbClr val="FF0000"/>
                </a:solidFill>
              </a:rPr>
              <a:t>КАК? КАКИМ ОБРАЗОМ?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3000372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МЕРА, СТЕПЕНЬ (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 КАКОЙ МЕРЕ?</a:t>
            </a:r>
            <a:r>
              <a:rPr lang="ru-RU" b="1" dirty="0" smtClean="0"/>
              <a:t>)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3500438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СРАВНЕНИЕ (</a:t>
            </a:r>
            <a:r>
              <a:rPr lang="ru-RU" b="1" dirty="0" smtClean="0">
                <a:solidFill>
                  <a:srgbClr val="FFC000"/>
                </a:solidFill>
              </a:rPr>
              <a:t>КАК?</a:t>
            </a:r>
            <a:r>
              <a:rPr lang="ru-RU" b="1" dirty="0" smtClean="0"/>
              <a:t>)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400050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УСЛОВИЕ (</a:t>
            </a:r>
            <a:r>
              <a:rPr lang="ru-RU" b="1" dirty="0" smtClean="0">
                <a:solidFill>
                  <a:srgbClr val="7030A0"/>
                </a:solidFill>
              </a:rPr>
              <a:t>ПРИ КАКОМ УСЛОВИИ?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550070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ПРИЧИНЫ (</a:t>
            </a:r>
            <a:r>
              <a:rPr lang="ru-RU" b="1" dirty="0" smtClean="0">
                <a:solidFill>
                  <a:srgbClr val="996633"/>
                </a:solidFill>
              </a:rPr>
              <a:t>ПОЧЕМУ?</a:t>
            </a:r>
            <a:r>
              <a:rPr lang="ru-RU" b="1" dirty="0" smtClean="0"/>
              <a:t>) 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5000636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ЦЕЛИ (ЗАЧЕМ? С КАКОЙ ЦЕЛЬЮ?)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4500570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УСТУПКИ (</a:t>
            </a:r>
            <a:r>
              <a:rPr lang="ru-RU" b="1" dirty="0" smtClean="0">
                <a:solidFill>
                  <a:srgbClr val="C00000"/>
                </a:solidFill>
              </a:rPr>
              <a:t>НЕСМОТРЯ НА ЧТО?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8662" y="6000768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СЛЕДСТВИЕ (</a:t>
            </a:r>
            <a:r>
              <a:rPr lang="ru-RU" b="1" dirty="0" smtClean="0">
                <a:solidFill>
                  <a:srgbClr val="00CC00"/>
                </a:solidFill>
              </a:rPr>
              <a:t>ЧТО ИЗ ЭТОГО СЛЕДУЕТ?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928670"/>
            <a:ext cx="10502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Зад.13</a:t>
            </a:r>
            <a:endParaRPr lang="ru-RU" sz="2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0D9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nstantia" pitchFamily="18" charset="0"/>
              </a:rPr>
              <a:t>Определить виды придаточных предложений в составе сложных.</a:t>
            </a:r>
            <a:endParaRPr lang="ru-RU" sz="3600" dirty="0"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b="1" dirty="0" smtClean="0"/>
              <a:t>Анна Федоровна ощупала каждый листок, удостоверилась, что они подлинные, аккуратно сложила в шкатулку и сказала:</a:t>
            </a:r>
          </a:p>
          <a:p>
            <a:r>
              <a:rPr lang="ru-RU" b="1" dirty="0" smtClean="0"/>
              <a:t>Мальчик поставь шкатулку на место. И задвинь ящик плотно, чтобы я слышала.</a:t>
            </a:r>
          </a:p>
          <a:p>
            <a:r>
              <a:rPr lang="ru-RU" b="1" dirty="0" smtClean="0"/>
              <a:t>Но слышала она сейчас плохо, потому что предыдущий разговор сильно обеспокоил ее, удивил и обидел.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77554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</p:spPr>
        <p:txBody>
          <a:bodyPr>
            <a:normAutofit fontScale="90000"/>
            <a:sp3d extrusionH="57150">
              <a:bevelT w="38100" h="38100"/>
            </a:sp3d>
          </a:bodyPr>
          <a:lstStyle/>
          <a:p>
            <a:pPr algn="ctr"/>
            <a:r>
              <a:rPr lang="ru-RU" dirty="0" smtClean="0">
                <a:solidFill>
                  <a:srgbClr val="00CC00"/>
                </a:solidFill>
              </a:rPr>
              <a:t>Вводные слова и предложения</a:t>
            </a:r>
            <a:endParaRPr lang="ru-RU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–выражают отношение говорящего к сообщению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не являются членами предложения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могут выражать различную степень                 уверенности, чувства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обозначают источник сообщения, порядок мыслей и их связь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замечания о способах выражения мыслей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Ы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выделяются интонацией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на письме – знаками препинания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285860"/>
            <a:ext cx="108074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Зад.10</a:t>
            </a:r>
            <a:endParaRPr lang="ru-RU" sz="2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75542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400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Выписать  вводные слова</a:t>
            </a:r>
            <a:endParaRPr lang="ru-RU" sz="4400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Ты верно чем-нибудь расстроен?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Навстречу нам шла шхуна должно быть в Тамань.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Одним словом у этого человека постоянно наблюдалось желание создать себе футляр.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Кажется наша история наделала там много шуму.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Горный воздух без всякого сомнения благотворно влияет на здоровье человека.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500042"/>
            <a:ext cx="8784976" cy="984742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Алгоритм написания сочинения-рассуждения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на лингвистическую тему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403648" y="1628800"/>
            <a:ext cx="6572296" cy="1143008"/>
          </a:xfrm>
          <a:prstGeom prst="downArrowCallout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tIns="288000" rtlCol="0" anchor="ctr"/>
          <a:lstStyle/>
          <a:p>
            <a:pPr lvl="0" algn="ctr"/>
            <a:r>
              <a:rPr lang="en-US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Вступление. </a:t>
            </a:r>
          </a:p>
          <a:p>
            <a:pPr lvl="0" algn="ctr"/>
            <a:r>
              <a:rPr lang="ru-RU" sz="2600" b="1" i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Понимание и комментирование фразы.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2714620"/>
            <a:ext cx="6599656" cy="100241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lvl="0" algn="ctr"/>
            <a:r>
              <a:rPr lang="en-US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.Основная часть:</a:t>
            </a:r>
          </a:p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2864085">
            <a:off x="2966921" y="3497632"/>
            <a:ext cx="500066" cy="710995"/>
          </a:xfrm>
          <a:prstGeom prst="downArrow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633176">
            <a:off x="5684385" y="3494120"/>
            <a:ext cx="500066" cy="713772"/>
          </a:xfrm>
          <a:prstGeom prst="downArrow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28728" y="5643578"/>
            <a:ext cx="6572296" cy="785818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lvl="0" algn="ctr"/>
            <a:r>
              <a:rPr lang="en-US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 Вывод.</a:t>
            </a:r>
            <a:endParaRPr lang="ru-RU" sz="2600" b="1" i="1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2910" y="4143380"/>
            <a:ext cx="3286148" cy="785818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lvl="0"/>
            <a:r>
              <a:rPr lang="ru-RU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Аргумент, пример 1</a:t>
            </a:r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4143380"/>
            <a:ext cx="3286148" cy="785818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lvl="0"/>
            <a:r>
              <a:rPr lang="ru-RU" sz="26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Аргумент, пример 2</a:t>
            </a:r>
          </a:p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 rot="18633176">
            <a:off x="3112616" y="4922881"/>
            <a:ext cx="500066" cy="713772"/>
          </a:xfrm>
          <a:prstGeom prst="downArrow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2864085">
            <a:off x="5681907" y="4926391"/>
            <a:ext cx="500066" cy="710995"/>
          </a:xfrm>
          <a:prstGeom prst="downArrow">
            <a:avLst/>
          </a:prstGeom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 rot="10800000" flipV="1">
            <a:off x="432586" y="1653680"/>
            <a:ext cx="9710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зад.</a:t>
            </a:r>
          </a:p>
          <a:p>
            <a:r>
              <a:rPr lang="ru-RU" sz="2600" dirty="0" smtClean="0"/>
              <a:t>15.1.</a:t>
            </a:r>
            <a:endParaRPr lang="ru-RU" sz="2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357298"/>
            <a:ext cx="7924800" cy="4786346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Кейс-метод </a:t>
            </a:r>
            <a:r>
              <a:rPr lang="ru-RU" dirty="0" smtClean="0"/>
              <a:t> - синтез проблемного обучения, информационно-коммуникационных технологий, метода проектов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Главное предназначение </a:t>
            </a:r>
            <a:r>
              <a:rPr lang="ru-RU" dirty="0" smtClean="0"/>
              <a:t>- научиться работать с информацией:</a:t>
            </a:r>
          </a:p>
          <a:p>
            <a:pPr>
              <a:buNone/>
            </a:pPr>
            <a:r>
              <a:rPr lang="ru-RU" dirty="0" smtClean="0"/>
              <a:t>   -анализировать информацию                                    -сортировать ее для решения определенной задачи  </a:t>
            </a:r>
          </a:p>
          <a:p>
            <a:pPr>
              <a:buNone/>
            </a:pPr>
            <a:r>
              <a:rPr lang="ru-RU" dirty="0" smtClean="0"/>
              <a:t>    -выявлять ключевые проблемы                                  -прорабатывать и находить их решение </a:t>
            </a: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5725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кейс-метод</a:t>
            </a:r>
            <a:endParaRPr lang="ru-RU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                  </a:t>
            </a:r>
            <a:r>
              <a:rPr lang="ru-RU" sz="4400" b="1" dirty="0" smtClean="0">
                <a:solidFill>
                  <a:srgbClr val="FFC000"/>
                </a:solidFill>
              </a:rPr>
              <a:t>Аргументы к </a:t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4400" b="1" dirty="0" smtClean="0">
                <a:solidFill>
                  <a:srgbClr val="FFC000"/>
                </a:solidFill>
              </a:rPr>
              <a:t>       сочинению -рассуждению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Эпитеты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7030A0"/>
                </a:solidFill>
              </a:rPr>
              <a:t>я была хрупкой и малорослой,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миниатюрной игрушкой</a:t>
            </a:r>
            <a:r>
              <a:rPr lang="ru-RU" dirty="0" smtClean="0">
                <a:solidFill>
                  <a:srgbClr val="C00000"/>
                </a:solidFill>
              </a:rPr>
              <a:t>(указывает на  рост и худощавость, стройность)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Отреагировала болезненно, поражающая воображение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(душевное состояние, удивление)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Величайшая льгота,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(размер), </a:t>
            </a:r>
            <a:r>
              <a:rPr lang="ru-RU" b="1" dirty="0" smtClean="0">
                <a:solidFill>
                  <a:srgbClr val="7030A0"/>
                </a:solidFill>
              </a:rPr>
              <a:t>власть была непоколебимой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( сила и уверенность)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Серый город </a:t>
            </a:r>
            <a:r>
              <a:rPr lang="ru-RU" dirty="0" smtClean="0">
                <a:solidFill>
                  <a:srgbClr val="C00000"/>
                </a:solidFill>
              </a:rPr>
              <a:t>(невзрачность),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Поднебесных этажах </a:t>
            </a:r>
            <a:r>
              <a:rPr lang="ru-RU" dirty="0" smtClean="0">
                <a:solidFill>
                  <a:srgbClr val="C00000"/>
                </a:solidFill>
              </a:rPr>
              <a:t>( высота домов)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19256" cy="101037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 </a:t>
            </a:r>
            <a:endParaRPr lang="ru-RU" sz="27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Метафоры-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туча серой громадой висла над домом </a:t>
            </a:r>
            <a:r>
              <a:rPr lang="ru-RU" sz="2800" b="1" dirty="0" smtClean="0">
                <a:solidFill>
                  <a:srgbClr val="C00000"/>
                </a:solidFill>
              </a:rPr>
              <a:t>(скрытое сравнение с цветом и размером)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Передо мной зеленым ковром расстилался луг.</a:t>
            </a:r>
            <a:r>
              <a:rPr lang="ru-RU" sz="2800" b="1" dirty="0" smtClean="0">
                <a:solidFill>
                  <a:srgbClr val="C00000"/>
                </a:solidFill>
              </a:rPr>
              <a:t> ( красота луга )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Самолет яркой птицей взлетел над лесом</a:t>
            </a:r>
            <a:r>
              <a:rPr lang="ru-RU" sz="2800" b="1" dirty="0" smtClean="0">
                <a:solidFill>
                  <a:srgbClr val="C00000"/>
                </a:solidFill>
              </a:rPr>
              <a:t>( сравнение формы двух предметов)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Олицетворение </a:t>
            </a:r>
            <a:r>
              <a:rPr lang="ru-RU" sz="2800" dirty="0" smtClean="0"/>
              <a:t>–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тучи плавали, дым поднимался,, мчалась тень, пламя перебегало, крутилось смерчами,  извивался тяжелый шланг, дым разъедал глаза </a:t>
            </a:r>
            <a:r>
              <a:rPr lang="ru-RU" dirty="0" smtClean="0">
                <a:solidFill>
                  <a:srgbClr val="C00000"/>
                </a:solidFill>
              </a:rPr>
              <a:t>( одушевление предметов, оживление природы)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Гиперболы</a:t>
            </a:r>
            <a:r>
              <a:rPr lang="ru-RU" dirty="0" smtClean="0"/>
              <a:t>- </a:t>
            </a:r>
            <a:r>
              <a:rPr lang="ru-RU" b="1" dirty="0" smtClean="0">
                <a:solidFill>
                  <a:srgbClr val="7030A0"/>
                </a:solidFill>
              </a:rPr>
              <a:t>сотнями листьев шумел тополь, часы сверкнули на весь двор, миллиардами искр рассыпался огонь, на весь мир раздался его голос  </a:t>
            </a:r>
            <a:r>
              <a:rPr lang="ru-RU" b="1" dirty="0" smtClean="0">
                <a:solidFill>
                  <a:srgbClr val="C00000"/>
                </a:solidFill>
              </a:rPr>
              <a:t>(сильное преувеличение с целью показать огромную значимость действия)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65321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Требования к написанию изложения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3"/>
            <a:ext cx="7573457" cy="537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TextBox 3"/>
          <p:cNvSpPr txBox="1"/>
          <p:nvPr/>
        </p:nvSpPr>
        <p:spPr>
          <a:xfrm>
            <a:off x="179513" y="2357430"/>
            <a:ext cx="9361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Зад.1</a:t>
            </a:r>
            <a:endParaRPr lang="ru-RU" sz="2600" dirty="0"/>
          </a:p>
        </p:txBody>
      </p:sp>
      <p:pic>
        <p:nvPicPr>
          <p:cNvPr id="5" name="i-main-pic" descr="Картинка 7 из 8885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445224"/>
            <a:ext cx="1143007" cy="107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buNone/>
            </a:pPr>
            <a:r>
              <a:rPr lang="ru-RU" sz="8800" b="1" dirty="0" smtClean="0">
                <a:ln>
                  <a:solidFill>
                    <a:srgbClr val="7030A0"/>
                  </a:solidFill>
                </a:ln>
                <a:solidFill>
                  <a:srgbClr val="FE50D9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Удачи вам, выпускники!</a:t>
            </a:r>
            <a:endParaRPr lang="ru-RU" sz="8800" b="1" dirty="0">
              <a:ln>
                <a:solidFill>
                  <a:srgbClr val="7030A0"/>
                </a:solidFill>
              </a:ln>
              <a:solidFill>
                <a:srgbClr val="FE50D9"/>
              </a:solidFill>
              <a:effectLst>
                <a:glow rad="101600">
                  <a:srgbClr val="7030A0">
                    <a:alpha val="60000"/>
                  </a:srgb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7166"/>
            <a:ext cx="2157415" cy="256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64294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Использованная литература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543956" cy="499112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/>
              <a:t>1. </a:t>
            </a:r>
            <a:r>
              <a:rPr lang="ru-RU" sz="2800" dirty="0" err="1" smtClean="0"/>
              <a:t>Егораева</a:t>
            </a:r>
            <a:r>
              <a:rPr lang="ru-RU" sz="2800" dirty="0" smtClean="0"/>
              <a:t>  Г.Т. Русский язык. Типовые тестовые задания.9 класс, «Экзамен» , </a:t>
            </a:r>
            <a:r>
              <a:rPr lang="ru-RU" sz="2800" smtClean="0"/>
              <a:t>М 2015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/>
              <a:t> 2. </a:t>
            </a:r>
            <a:r>
              <a:rPr lang="ru-RU" sz="2800" dirty="0" err="1" smtClean="0"/>
              <a:t>И.П.Цыбулько</a:t>
            </a:r>
            <a:r>
              <a:rPr lang="ru-RU" sz="2800" dirty="0" smtClean="0"/>
              <a:t> «ГИА-2015. Экзамен в новой форме. Русский язык. 9 класс»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 3. «Золотые звёзды Оренбуржья», Оренбургское литературное </a:t>
            </a:r>
            <a:r>
              <a:rPr lang="ru-RU" sz="2800" dirty="0" err="1" smtClean="0"/>
              <a:t>агенство</a:t>
            </a:r>
            <a:r>
              <a:rPr lang="ru-RU" sz="2800" dirty="0" smtClean="0"/>
              <a:t>, 2010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4.  </a:t>
            </a:r>
            <a:r>
              <a:rPr lang="ru-RU" sz="2800" dirty="0" err="1" smtClean="0"/>
              <a:t>Гузеев</a:t>
            </a:r>
            <a:r>
              <a:rPr lang="ru-RU" sz="2800" dirty="0" smtClean="0"/>
              <a:t> В.В. «Метод проектов как частный случай интегральной технологии»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5. Сенина Н.А. Русский язык. 9 класс. Подготовка к государственной аттестации,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6. Ким по русскому языку. Демо-версия 2015года.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0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5061">
            <a:off x="5709369" y="1074542"/>
            <a:ext cx="32575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00556">
            <a:off x="2253220" y="2841447"/>
            <a:ext cx="1017243" cy="7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776547">
            <a:off x="615023" y="840516"/>
            <a:ext cx="20617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ПОВТОРИМ ОРФОГРАФИЮ</a:t>
            </a:r>
            <a:endParaRPr lang="ru-RU" dirty="0">
              <a:solidFill>
                <a:srgbClr val="0070C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000372"/>
            <a:ext cx="28575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483406">
            <a:off x="502887" y="3784374"/>
            <a:ext cx="2260307" cy="246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4176679"/>
            <a:ext cx="3000396" cy="268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958852">
            <a:off x="5759646" y="3122075"/>
            <a:ext cx="1024326" cy="75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467185">
            <a:off x="5093702" y="4843054"/>
            <a:ext cx="1114167" cy="69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9907093">
            <a:off x="2789056" y="4758692"/>
            <a:ext cx="990061" cy="70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571868" y="3643314"/>
            <a:ext cx="2143140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ПРИЧАСТИЕ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2910" y="1214422"/>
            <a:ext cx="1998176" cy="1836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НН</a:t>
            </a:r>
          </a:p>
          <a:p>
            <a:pPr algn="ctr">
              <a:lnSpc>
                <a:spcPts val="1000"/>
              </a:lnSpc>
            </a:pPr>
            <a:endParaRPr lang="ru-RU" sz="1300" b="1" dirty="0" smtClean="0">
              <a:solidFill>
                <a:srgbClr val="0070C0"/>
              </a:solidFill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ru-RU" sz="1300" b="1" dirty="0" smtClean="0">
                <a:solidFill>
                  <a:srgbClr val="0070C0"/>
                </a:solidFill>
              </a:rPr>
              <a:t>Увидеть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ru-RU" sz="1300" b="1" dirty="0" smtClean="0">
                <a:solidFill>
                  <a:srgbClr val="0070C0"/>
                </a:solidFill>
              </a:rPr>
              <a:t>Рисовать (</a:t>
            </a:r>
            <a:r>
              <a:rPr lang="ru-RU" sz="1300" b="1" dirty="0" err="1" smtClean="0">
                <a:solidFill>
                  <a:srgbClr val="0070C0"/>
                </a:solidFill>
              </a:rPr>
              <a:t>ева</a:t>
            </a:r>
            <a:r>
              <a:rPr lang="ru-RU" sz="1300" b="1" dirty="0" smtClean="0">
                <a:solidFill>
                  <a:srgbClr val="0070C0"/>
                </a:solidFill>
              </a:rPr>
              <a:t>)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ru-RU" sz="1300" b="1" dirty="0" smtClean="0">
                <a:solidFill>
                  <a:srgbClr val="0070C0"/>
                </a:solidFill>
              </a:rPr>
              <a:t>Сделанный руками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ru-RU" sz="1300" b="1" dirty="0" smtClean="0">
                <a:solidFill>
                  <a:srgbClr val="0070C0"/>
                </a:solidFill>
              </a:rPr>
              <a:t>Купленный (</a:t>
            </a:r>
            <a:r>
              <a:rPr lang="ru-RU" sz="1300" b="1" dirty="0" err="1" smtClean="0">
                <a:solidFill>
                  <a:srgbClr val="0070C0"/>
                </a:solidFill>
              </a:rPr>
              <a:t>сов.в</a:t>
            </a:r>
            <a:r>
              <a:rPr lang="ru-RU" sz="1300" b="1" dirty="0" smtClean="0">
                <a:solidFill>
                  <a:srgbClr val="0070C0"/>
                </a:solidFill>
              </a:rPr>
              <a:t>)</a:t>
            </a:r>
          </a:p>
          <a:p>
            <a:pPr marL="228600" indent="-228600">
              <a:buAutoNum type="arabicPeriod"/>
            </a:pPr>
            <a:endParaRPr lang="ru-RU" sz="9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8662" y="164305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1035819" y="1678769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1285852" y="192880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1393009" y="1964521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1785918" y="192880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1928794" y="192880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Выгнутая вверх стрелка 54"/>
          <p:cNvSpPr/>
          <p:nvPr/>
        </p:nvSpPr>
        <p:spPr>
          <a:xfrm>
            <a:off x="1428728" y="2214554"/>
            <a:ext cx="857256" cy="142876"/>
          </a:xfrm>
          <a:prstGeom prst="curvedDownArrow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142976" y="2214554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0800000" flipV="1">
            <a:off x="1142976" y="2214554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286512" y="1571612"/>
            <a:ext cx="928694" cy="116955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400" b="1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ащ</a:t>
            </a:r>
            <a:r>
              <a:rPr lang="ru-RU" sz="1400" b="1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ru-RU" sz="1400" b="1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ящ</a:t>
            </a:r>
            <a:endParaRPr lang="ru-RU" sz="1400" b="1" dirty="0" smtClean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1400" b="1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им</a:t>
            </a:r>
          </a:p>
          <a:p>
            <a:endParaRPr lang="ru-RU" sz="1400" b="1" dirty="0" smtClean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1400" b="1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ущ</a:t>
            </a:r>
            <a:r>
              <a:rPr lang="ru-RU" sz="1400" b="1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ru-RU" sz="1400" b="1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ющ</a:t>
            </a:r>
            <a:endParaRPr lang="ru-RU" sz="1400" b="1" dirty="0" smtClean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1400" b="1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ом</a:t>
            </a:r>
            <a:r>
              <a:rPr lang="ru-RU" sz="1400" b="1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ем</a:t>
            </a:r>
            <a:endParaRPr lang="ru-RU" sz="1400" b="1" dirty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500958" y="1643050"/>
            <a:ext cx="813941" cy="105413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II </a:t>
            </a:r>
            <a:r>
              <a:rPr lang="ru-RU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спр</a:t>
            </a: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>
              <a:lnSpc>
                <a:spcPts val="2000"/>
              </a:lnSpc>
            </a:pPr>
            <a:endParaRPr lang="ru-RU" dirty="0" smtClean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ts val="3000"/>
              </a:lnSpc>
            </a:pPr>
            <a:r>
              <a:rPr lang="en-US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</a:t>
            </a: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err="1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спр</a:t>
            </a: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dirty="0">
              <a:solidFill>
                <a:srgbClr val="FFC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5" name="Правая фигурная скобка 64"/>
          <p:cNvSpPr/>
          <p:nvPr/>
        </p:nvSpPr>
        <p:spPr>
          <a:xfrm>
            <a:off x="7143768" y="1714488"/>
            <a:ext cx="357190" cy="285752"/>
          </a:xfrm>
          <a:prstGeom prst="rightBrace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6" name="Правая фигурная скобка 65"/>
          <p:cNvSpPr/>
          <p:nvPr/>
        </p:nvSpPr>
        <p:spPr>
          <a:xfrm>
            <a:off x="7143768" y="2357430"/>
            <a:ext cx="357190" cy="285752"/>
          </a:xfrm>
          <a:prstGeom prst="rightBrace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20077351">
            <a:off x="1006627" y="4666003"/>
            <a:ext cx="1053397" cy="1015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увид</a:t>
            </a:r>
            <a:r>
              <a:rPr lang="ru-RU" sz="1000" b="1" u="sng" dirty="0" smtClean="0">
                <a:solidFill>
                  <a:srgbClr val="FF0000"/>
                </a:solidFill>
              </a:rPr>
              <a:t>еть</a:t>
            </a:r>
          </a:p>
          <a:p>
            <a:r>
              <a:rPr lang="ru-RU" sz="1000" b="1" dirty="0" smtClean="0"/>
              <a:t>постро</a:t>
            </a:r>
            <a:r>
              <a:rPr lang="ru-RU" sz="1000" b="1" u="sng" dirty="0" smtClean="0">
                <a:solidFill>
                  <a:srgbClr val="FF0000"/>
                </a:solidFill>
              </a:rPr>
              <a:t>ить</a:t>
            </a:r>
          </a:p>
          <a:p>
            <a:endParaRPr lang="ru-RU" sz="1000" b="1" dirty="0" smtClean="0"/>
          </a:p>
          <a:p>
            <a:r>
              <a:rPr lang="ru-RU" sz="1000" b="1" dirty="0" smtClean="0"/>
              <a:t>помеш</a:t>
            </a:r>
            <a:r>
              <a:rPr lang="ru-RU" sz="1000" b="1" u="sng" dirty="0" smtClean="0">
                <a:solidFill>
                  <a:srgbClr val="FF0000"/>
                </a:solidFill>
              </a:rPr>
              <a:t>ать</a:t>
            </a:r>
          </a:p>
          <a:p>
            <a:r>
              <a:rPr lang="ru-RU" sz="1000" b="1" dirty="0" smtClean="0"/>
              <a:t>расстрел</a:t>
            </a:r>
            <a:r>
              <a:rPr lang="ru-RU" sz="1000" b="1" u="sng" dirty="0" smtClean="0">
                <a:solidFill>
                  <a:srgbClr val="FF0000"/>
                </a:solidFill>
              </a:rPr>
              <a:t>ять</a:t>
            </a:r>
          </a:p>
          <a:p>
            <a:endParaRPr lang="ru-RU" sz="1000" dirty="0"/>
          </a:p>
        </p:txBody>
      </p:sp>
      <p:sp>
        <p:nvSpPr>
          <p:cNvPr id="69" name="Правая фигурная скобка 68"/>
          <p:cNvSpPr/>
          <p:nvPr/>
        </p:nvSpPr>
        <p:spPr>
          <a:xfrm rot="20235628">
            <a:off x="1678252" y="4604674"/>
            <a:ext cx="214314" cy="2252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авая фигурная скобка 69"/>
          <p:cNvSpPr/>
          <p:nvPr/>
        </p:nvSpPr>
        <p:spPr>
          <a:xfrm rot="20235628">
            <a:off x="1964003" y="4961864"/>
            <a:ext cx="214314" cy="2252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 rot="20338965">
            <a:off x="1816785" y="4492576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/>
              <a:t>енн</a:t>
            </a:r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 rot="20223134">
            <a:off x="2125493" y="4769492"/>
            <a:ext cx="404278" cy="40011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ru-RU" sz="1000" dirty="0" smtClean="0"/>
              <a:t>анн</a:t>
            </a:r>
          </a:p>
          <a:p>
            <a:r>
              <a:rPr lang="ru-RU" sz="1000" dirty="0" err="1" smtClean="0"/>
              <a:t>янн</a:t>
            </a:r>
            <a:endParaRPr lang="ru-RU" sz="1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7000892" y="5214950"/>
            <a:ext cx="1342803" cy="64633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threePt" dir="t"/>
          </a:scene3d>
          <a:sp3d contourW="12700" prstMaterial="translucentPowder">
            <a:bevelT w="203200" h="50800" prst="softRound"/>
            <a:contourClr>
              <a:srgbClr val="92D050"/>
            </a:contourClr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сдела</a:t>
            </a:r>
            <a:r>
              <a:rPr lang="ru-RU" dirty="0" smtClean="0">
                <a:solidFill>
                  <a:srgbClr val="7030A0"/>
                </a:solidFill>
              </a:rPr>
              <a:t>нн</a:t>
            </a:r>
            <a:r>
              <a:rPr lang="ru-RU" dirty="0" smtClean="0"/>
              <a:t>ый</a:t>
            </a:r>
          </a:p>
          <a:p>
            <a:r>
              <a:rPr lang="ru-RU" dirty="0" smtClean="0"/>
              <a:t>    сдела</a:t>
            </a:r>
            <a:r>
              <a:rPr lang="ru-RU" dirty="0" smtClean="0">
                <a:solidFill>
                  <a:srgbClr val="7030A0"/>
                </a:solidFill>
              </a:rPr>
              <a:t>н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70603" y="968200"/>
            <a:ext cx="12241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Зад.5</a:t>
            </a:r>
            <a:endParaRPr lang="ru-RU" sz="2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Найдите страдательные причастия прошедшего времени</a:t>
            </a:r>
            <a:endParaRPr lang="ru-RU" sz="3200" dirty="0"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Все время, пока Ольга читала очередной опус, Ленка не сводила с нее восхищенных глаз и , когда подруга наконец замолкала, обрушивала на нее шквал горячих, восторженных, ласкающих наивную Ольгу душу эмоций.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5719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Знаки препинания в БСП</a:t>
            </a:r>
            <a:endParaRPr lang="ru-RU" sz="2800" b="1" dirty="0"/>
          </a:p>
        </p:txBody>
      </p:sp>
      <p:sp>
        <p:nvSpPr>
          <p:cNvPr id="11" name="Облако 10"/>
          <p:cNvSpPr/>
          <p:nvPr/>
        </p:nvSpPr>
        <p:spPr>
          <a:xfrm>
            <a:off x="2000232" y="1357298"/>
            <a:ext cx="1714512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[ ] – [ ].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противопоставление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1357290" y="2643182"/>
            <a:ext cx="1714512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/>
          </a:p>
          <a:p>
            <a:pPr algn="ctr"/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5643570" y="1214422"/>
            <a:ext cx="1714512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[ ]</a:t>
            </a:r>
            <a:r>
              <a:rPr lang="ru-RU" sz="1400" b="1" dirty="0" smtClean="0">
                <a:solidFill>
                  <a:schemeClr val="tx1"/>
                </a:solidFill>
              </a:rPr>
              <a:t>;</a:t>
            </a:r>
            <a:r>
              <a:rPr lang="en-US" sz="1400" b="1" dirty="0" smtClean="0">
                <a:solidFill>
                  <a:schemeClr val="tx1"/>
                </a:solidFill>
              </a:rPr>
              <a:t> [ ].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осложнение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3714744" y="785794"/>
            <a:ext cx="1857388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effectLst/>
              </a:rPr>
              <a:t>[ ], [ ], [ ].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effectLst/>
              </a:rPr>
              <a:t>перечисление</a:t>
            </a:r>
            <a:r>
              <a:rPr lang="en-US" sz="1100" b="1" dirty="0" smtClean="0">
                <a:solidFill>
                  <a:schemeClr val="tx1"/>
                </a:solidFill>
                <a:effectLst/>
              </a:rPr>
              <a:t> </a:t>
            </a:r>
            <a:endParaRPr lang="ru-RU" sz="1100" b="1" dirty="0" smtClean="0">
              <a:solidFill>
                <a:schemeClr val="tx1"/>
              </a:solidFill>
              <a:effectLst/>
            </a:endParaRPr>
          </a:p>
          <a:p>
            <a:endParaRPr lang="ru-RU" sz="1000" dirty="0"/>
          </a:p>
        </p:txBody>
      </p:sp>
      <p:sp>
        <p:nvSpPr>
          <p:cNvPr id="15" name="Облако 14"/>
          <p:cNvSpPr/>
          <p:nvPr/>
        </p:nvSpPr>
        <p:spPr>
          <a:xfrm>
            <a:off x="6072198" y="2428868"/>
            <a:ext cx="2071702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[ ]</a:t>
            </a:r>
            <a:r>
              <a:rPr lang="ru-RU" sz="1400" b="1" dirty="0" smtClean="0">
                <a:solidFill>
                  <a:schemeClr val="tx1"/>
                </a:solidFill>
              </a:rPr>
              <a:t>:</a:t>
            </a:r>
            <a:r>
              <a:rPr lang="en-US" sz="1400" b="1" dirty="0" smtClean="0">
                <a:solidFill>
                  <a:schemeClr val="tx1"/>
                </a:solidFill>
              </a:rPr>
              <a:t> [</a:t>
            </a:r>
            <a:r>
              <a:rPr lang="ru-RU" sz="1200" b="1" dirty="0" smtClean="0">
                <a:solidFill>
                  <a:schemeClr val="tx1"/>
                </a:solidFill>
              </a:rPr>
              <a:t>причина</a:t>
            </a:r>
            <a:r>
              <a:rPr lang="en-US" sz="1400" b="1" dirty="0" smtClean="0">
                <a:solidFill>
                  <a:schemeClr val="tx1"/>
                </a:solidFill>
              </a:rPr>
              <a:t>].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5500694" y="3714752"/>
            <a:ext cx="2214578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[ ]</a:t>
            </a:r>
            <a:r>
              <a:rPr lang="ru-RU" sz="1400" b="1" dirty="0" smtClean="0">
                <a:solidFill>
                  <a:schemeClr val="tx1"/>
                </a:solidFill>
              </a:rPr>
              <a:t>:</a:t>
            </a:r>
            <a:r>
              <a:rPr lang="en-US" sz="1400" b="1" dirty="0" smtClean="0">
                <a:solidFill>
                  <a:schemeClr val="tx1"/>
                </a:solidFill>
              </a:rPr>
              <a:t> [</a:t>
            </a:r>
            <a:r>
              <a:rPr lang="ru-RU" sz="1200" b="1" dirty="0" smtClean="0">
                <a:solidFill>
                  <a:schemeClr val="tx1"/>
                </a:solidFill>
              </a:rPr>
              <a:t>пояснение</a:t>
            </a:r>
            <a:r>
              <a:rPr lang="en-US" sz="1400" b="1" dirty="0" smtClean="0">
                <a:solidFill>
                  <a:schemeClr val="tx1"/>
                </a:solidFill>
              </a:rPr>
              <a:t>].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1643042" y="3714752"/>
            <a:ext cx="1928826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/>
          </a:p>
          <a:p>
            <a:pPr algn="ctr"/>
            <a:endParaRPr lang="ru-RU" sz="1200" b="1" dirty="0" smtClean="0"/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[ </a:t>
            </a:r>
            <a:r>
              <a:rPr lang="ru-RU" sz="1200" b="1" dirty="0" smtClean="0">
                <a:solidFill>
                  <a:schemeClr val="tx1"/>
                </a:solidFill>
              </a:rPr>
              <a:t>условие</a:t>
            </a:r>
            <a:r>
              <a:rPr lang="en-US" sz="1200" b="1" dirty="0" smtClean="0">
                <a:solidFill>
                  <a:schemeClr val="tx1"/>
                </a:solidFill>
              </a:rPr>
              <a:t>]</a:t>
            </a:r>
            <a:r>
              <a:rPr lang="ru-RU" sz="1200" b="1" dirty="0" smtClean="0">
                <a:solidFill>
                  <a:schemeClr val="tx1"/>
                </a:solidFill>
              </a:rPr>
              <a:t> – </a:t>
            </a:r>
            <a:r>
              <a:rPr lang="en-US" sz="1200" b="1" dirty="0" smtClean="0">
                <a:solidFill>
                  <a:schemeClr val="tx1"/>
                </a:solidFill>
              </a:rPr>
              <a:t>[ ].</a:t>
            </a:r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[ </a:t>
            </a:r>
            <a:r>
              <a:rPr lang="ru-RU" sz="1200" b="1" dirty="0" smtClean="0">
                <a:solidFill>
                  <a:schemeClr val="tx1"/>
                </a:solidFill>
              </a:rPr>
              <a:t>время</a:t>
            </a:r>
            <a:r>
              <a:rPr lang="en-US" sz="1200" b="1" dirty="0" smtClean="0">
                <a:solidFill>
                  <a:schemeClr val="tx1"/>
                </a:solidFill>
              </a:rPr>
              <a:t>]</a:t>
            </a:r>
            <a:r>
              <a:rPr lang="ru-RU" sz="1200" b="1" dirty="0" smtClean="0">
                <a:solidFill>
                  <a:schemeClr val="tx1"/>
                </a:solidFill>
              </a:rPr>
              <a:t> – </a:t>
            </a:r>
            <a:r>
              <a:rPr lang="en-US" sz="1200" b="1" dirty="0" smtClean="0">
                <a:solidFill>
                  <a:schemeClr val="tx1"/>
                </a:solidFill>
              </a:rPr>
              <a:t>[ ].</a:t>
            </a:r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/>
          </a:p>
          <a:p>
            <a:pPr algn="ctr"/>
            <a:endParaRPr lang="ru-RU" sz="1200" b="1" dirty="0"/>
          </a:p>
        </p:txBody>
      </p:sp>
      <p:sp>
        <p:nvSpPr>
          <p:cNvPr id="18" name="Облако 17"/>
          <p:cNvSpPr/>
          <p:nvPr/>
        </p:nvSpPr>
        <p:spPr>
          <a:xfrm>
            <a:off x="3214678" y="4214818"/>
            <a:ext cx="2357454" cy="1071570"/>
          </a:xfrm>
          <a:prstGeom prst="cloud">
            <a:avLst/>
          </a:prstGeom>
          <a:solidFill>
            <a:schemeClr val="accent5">
              <a:lumMod val="60000"/>
              <a:lumOff val="40000"/>
              <a:alpha val="84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[ ]</a:t>
            </a:r>
            <a:r>
              <a:rPr lang="ru-RU" sz="1400" b="1" dirty="0" smtClean="0">
                <a:solidFill>
                  <a:schemeClr val="tx1"/>
                </a:solidFill>
              </a:rPr>
              <a:t>:</a:t>
            </a:r>
            <a:r>
              <a:rPr lang="en-US" sz="1400" b="1" dirty="0" smtClean="0">
                <a:solidFill>
                  <a:schemeClr val="tx1"/>
                </a:solidFill>
              </a:rPr>
              <a:t> [</a:t>
            </a:r>
            <a:r>
              <a:rPr lang="ru-RU" sz="1200" b="1" dirty="0" smtClean="0">
                <a:solidFill>
                  <a:schemeClr val="tx1"/>
                </a:solidFill>
              </a:rPr>
              <a:t>дополнение</a:t>
            </a:r>
            <a:r>
              <a:rPr lang="en-US" sz="1400" b="1" dirty="0" smtClean="0">
                <a:solidFill>
                  <a:schemeClr val="tx1"/>
                </a:solidFill>
              </a:rPr>
              <a:t>].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Солнце 18"/>
          <p:cNvSpPr/>
          <p:nvPr/>
        </p:nvSpPr>
        <p:spPr>
          <a:xfrm>
            <a:off x="3286116" y="2000240"/>
            <a:ext cx="2786082" cy="2071702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БСП</a:t>
            </a:r>
            <a:endParaRPr lang="ru-RU" sz="2000" b="1" dirty="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0" y="2500306"/>
            <a:ext cx="21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:</a:t>
            </a:r>
            <a:r>
              <a:rPr lang="ru-RU" sz="1600" dirty="0" smtClean="0"/>
              <a:t>        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0628" y="2786058"/>
            <a:ext cx="18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;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0" y="3143248"/>
            <a:ext cx="277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71934" y="2786058"/>
            <a:ext cx="258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,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00166" y="2786058"/>
            <a:ext cx="1439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[ ] – [</a:t>
            </a:r>
            <a:r>
              <a:rPr lang="ru-RU" sz="1200" b="1" dirty="0" smtClean="0"/>
              <a:t>следствие</a:t>
            </a:r>
            <a:r>
              <a:rPr lang="en-US" sz="1200" b="1" dirty="0" smtClean="0"/>
              <a:t>].</a:t>
            </a:r>
            <a:endParaRPr lang="ru-RU" sz="1200" b="1" dirty="0" smtClean="0"/>
          </a:p>
          <a:p>
            <a:r>
              <a:rPr lang="en-US" sz="1200" b="1" dirty="0" smtClean="0"/>
              <a:t>[ ] – [</a:t>
            </a:r>
            <a:r>
              <a:rPr lang="ru-RU" sz="1200" b="1" dirty="0" smtClean="0"/>
              <a:t>сравнение</a:t>
            </a:r>
            <a:r>
              <a:rPr lang="en-US" sz="1200" b="1" dirty="0" smtClean="0"/>
              <a:t>].</a:t>
            </a:r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2910" y="714356"/>
            <a:ext cx="10775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Зад.14</a:t>
            </a:r>
            <a:endParaRPr lang="ru-RU" sz="2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382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Укажите цифры, обозначающие запятые между частями бессоюзного сложного предложения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1400" dirty="0" smtClean="0"/>
              <a:t>	</a:t>
            </a:r>
            <a:r>
              <a:rPr lang="ru-RU" sz="2000" dirty="0" smtClean="0">
                <a:solidFill>
                  <a:srgbClr val="C00000"/>
                </a:solidFill>
              </a:rPr>
              <a:t>Горечь и не очень понятная обида скоро оставили Анну Федотовну…</a:t>
            </a:r>
          </a:p>
          <a:p>
            <a:pPr eaLnBrk="1" hangingPunct="1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Вечером внучка как обычно читала ей письмо сына (1) но Анна Федотовна вдруг проговорила:</a:t>
            </a:r>
          </a:p>
          <a:p>
            <a:pPr eaLnBrk="1" hangingPunct="1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- Он чего-то не хотел (2)  они грозились (3) пугали его.</a:t>
            </a:r>
          </a:p>
          <a:p>
            <a:pPr eaLnBrk="1" hangingPunct="1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Таня! Загляни в шкатулку!</a:t>
            </a:r>
          </a:p>
          <a:p>
            <a:pPr eaLnBrk="1" hangingPunct="1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- Нету(4) – тихо сказала Таня. – И похоронка на месте (5) и фотографии (6) а писем нет.</a:t>
            </a:r>
          </a:p>
          <a:p>
            <a:pPr eaLnBrk="1" hangingPunct="1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	Анна Федотовна прикрыла слепые глаза (7) напряженно прислушалась (8) но душа её молчала (9) и голос сына более не звучал в ней. Он угас (10) умер (11) погиб вторично (12) и теперь уже погиб навсегда.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857356" y="1285860"/>
            <a:ext cx="5786478" cy="1357322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Тестовые задания части 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Зад.7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500174"/>
            <a:ext cx="435771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подчинительной 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связи в словосочетаниях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stCxn id="16" idx="7"/>
          </p:cNvCxnSpPr>
          <p:nvPr/>
        </p:nvCxnSpPr>
        <p:spPr>
          <a:xfrm rot="5400000" flipH="1" flipV="1">
            <a:off x="2756308" y="2379999"/>
            <a:ext cx="480931" cy="1007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6" idx="4"/>
            <a:endCxn id="29" idx="0"/>
          </p:cNvCxnSpPr>
          <p:nvPr/>
        </p:nvCxnSpPr>
        <p:spPr>
          <a:xfrm rot="5400000">
            <a:off x="1678761" y="353615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8" idx="4"/>
            <a:endCxn id="33" idx="0"/>
          </p:cNvCxnSpPr>
          <p:nvPr/>
        </p:nvCxnSpPr>
        <p:spPr>
          <a:xfrm rot="5400000">
            <a:off x="7036611" y="353615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8" idx="1"/>
          </p:cNvCxnSpPr>
          <p:nvPr/>
        </p:nvCxnSpPr>
        <p:spPr>
          <a:xfrm>
            <a:off x="5572132" y="2643182"/>
            <a:ext cx="864436" cy="480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85786" y="3071810"/>
            <a:ext cx="2000264" cy="357190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r>
              <a:rPr lang="ru-RU" sz="1600" dirty="0" smtClean="0">
                <a:solidFill>
                  <a:srgbClr val="FFFF00"/>
                </a:solidFill>
              </a:rPr>
              <a:t>согласование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500430" y="3071810"/>
            <a:ext cx="2000264" cy="357190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управление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143636" y="3071810"/>
            <a:ext cx="2000264" cy="357190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примыкание</a:t>
            </a:r>
            <a:endParaRPr lang="ru-RU" sz="1600" dirty="0">
              <a:solidFill>
                <a:srgbClr val="FFFF00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endCxn id="17" idx="0"/>
          </p:cNvCxnSpPr>
          <p:nvPr/>
        </p:nvCxnSpPr>
        <p:spPr>
          <a:xfrm rot="5400000">
            <a:off x="4286253" y="2857495"/>
            <a:ext cx="428625" cy="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Ромб 28"/>
          <p:cNvSpPr/>
          <p:nvPr/>
        </p:nvSpPr>
        <p:spPr>
          <a:xfrm>
            <a:off x="500034" y="3643314"/>
            <a:ext cx="2571768" cy="2000264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Ранняя осень</a:t>
            </a:r>
            <a:endParaRPr lang="ru-RU" dirty="0"/>
          </a:p>
        </p:txBody>
      </p:sp>
      <p:sp>
        <p:nvSpPr>
          <p:cNvPr id="32" name="Ромб 31"/>
          <p:cNvSpPr/>
          <p:nvPr/>
        </p:nvSpPr>
        <p:spPr>
          <a:xfrm>
            <a:off x="3143240" y="4572008"/>
            <a:ext cx="2714644" cy="2000264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Прочитать книгу</a:t>
            </a:r>
            <a:endParaRPr lang="ru-RU" dirty="0"/>
          </a:p>
        </p:txBody>
      </p:sp>
      <p:sp>
        <p:nvSpPr>
          <p:cNvPr id="33" name="Ромб 32"/>
          <p:cNvSpPr/>
          <p:nvPr/>
        </p:nvSpPr>
        <p:spPr>
          <a:xfrm>
            <a:off x="5786446" y="3643314"/>
            <a:ext cx="2714644" cy="2000264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Собираюсь уехать</a:t>
            </a:r>
            <a:endParaRPr lang="ru-RU" dirty="0"/>
          </a:p>
        </p:txBody>
      </p:sp>
      <p:cxnSp>
        <p:nvCxnSpPr>
          <p:cNvPr id="42" name="Прямая соединительная линия 41"/>
          <p:cNvCxnSpPr>
            <a:endCxn id="32" idx="0"/>
          </p:cNvCxnSpPr>
          <p:nvPr/>
        </p:nvCxnSpPr>
        <p:spPr>
          <a:xfrm rot="5400000">
            <a:off x="3929854" y="3999709"/>
            <a:ext cx="1143007" cy="1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979712" y="1196752"/>
            <a:ext cx="5786478" cy="1357322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Тестовые задания части 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В2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500174"/>
            <a:ext cx="435771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подчинительной 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связи в словосочетаниях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stCxn id="16" idx="7"/>
          </p:cNvCxnSpPr>
          <p:nvPr/>
        </p:nvCxnSpPr>
        <p:spPr>
          <a:xfrm flipV="1">
            <a:off x="2499239" y="2643191"/>
            <a:ext cx="1001190" cy="294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6" idx="4"/>
            <a:endCxn id="29" idx="0"/>
          </p:cNvCxnSpPr>
          <p:nvPr/>
        </p:nvCxnSpPr>
        <p:spPr>
          <a:xfrm flipH="1">
            <a:off x="1753428" y="3429000"/>
            <a:ext cx="53389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8" idx="4"/>
            <a:endCxn id="33" idx="0"/>
          </p:cNvCxnSpPr>
          <p:nvPr/>
        </p:nvCxnSpPr>
        <p:spPr>
          <a:xfrm>
            <a:off x="7150038" y="3429000"/>
            <a:ext cx="14743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2564904"/>
            <a:ext cx="864436" cy="480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827584" y="2852936"/>
            <a:ext cx="1958466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r>
              <a:rPr lang="ru-RU" sz="1600" dirty="0" smtClean="0">
                <a:solidFill>
                  <a:srgbClr val="FFFF00"/>
                </a:solidFill>
              </a:rPr>
              <a:t>согласование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563888" y="2852936"/>
            <a:ext cx="1936806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управление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156176" y="2852936"/>
            <a:ext cx="1987724" cy="576064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smtClean="0">
                <a:solidFill>
                  <a:srgbClr val="FFFF00"/>
                </a:solidFill>
              </a:rPr>
              <a:t>примыкание</a:t>
            </a:r>
            <a:endParaRPr lang="ru-RU" sz="1600" dirty="0">
              <a:solidFill>
                <a:srgbClr val="FFFF00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endCxn id="17" idx="0"/>
          </p:cNvCxnSpPr>
          <p:nvPr/>
        </p:nvCxnSpPr>
        <p:spPr>
          <a:xfrm>
            <a:off x="4500569" y="2643185"/>
            <a:ext cx="31722" cy="209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Ромб 28"/>
          <p:cNvSpPr/>
          <p:nvPr/>
        </p:nvSpPr>
        <p:spPr>
          <a:xfrm>
            <a:off x="467544" y="4653136"/>
            <a:ext cx="2571768" cy="2070562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Ранняя осень</a:t>
            </a:r>
            <a:endParaRPr lang="ru-RU" dirty="0"/>
          </a:p>
        </p:txBody>
      </p:sp>
      <p:sp>
        <p:nvSpPr>
          <p:cNvPr id="32" name="Ромб 31"/>
          <p:cNvSpPr/>
          <p:nvPr/>
        </p:nvSpPr>
        <p:spPr>
          <a:xfrm>
            <a:off x="3143240" y="4572008"/>
            <a:ext cx="2714644" cy="2000264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Прочитать книгу</a:t>
            </a:r>
            <a:endParaRPr lang="ru-RU" dirty="0"/>
          </a:p>
        </p:txBody>
      </p:sp>
      <p:sp>
        <p:nvSpPr>
          <p:cNvPr id="33" name="Ромб 32"/>
          <p:cNvSpPr/>
          <p:nvPr/>
        </p:nvSpPr>
        <p:spPr>
          <a:xfrm>
            <a:off x="5940152" y="4509120"/>
            <a:ext cx="2714644" cy="2000264"/>
          </a:xfrm>
          <a:prstGeom prst="diamond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Собираюсь быстро</a:t>
            </a:r>
            <a:endParaRPr lang="ru-RU" dirty="0"/>
          </a:p>
        </p:txBody>
      </p:sp>
      <p:cxnSp>
        <p:nvCxnSpPr>
          <p:cNvPr id="42" name="Прямая соединительная линия 41"/>
          <p:cNvCxnSpPr>
            <a:endCxn id="32" idx="0"/>
          </p:cNvCxnSpPr>
          <p:nvPr/>
        </p:nvCxnSpPr>
        <p:spPr>
          <a:xfrm rot="5400000">
            <a:off x="3929854" y="3999709"/>
            <a:ext cx="1143007" cy="1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6084168" y="3573016"/>
            <a:ext cx="2448272" cy="9361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Глаг. +(как?)нар.,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дееприч.НФ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347864" y="3573016"/>
            <a:ext cx="2376264" cy="10081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глаг.+</a:t>
            </a:r>
            <a:r>
              <a:rPr lang="ru-RU" dirty="0" smtClean="0">
                <a:solidFill>
                  <a:srgbClr val="002060"/>
                </a:solidFill>
              </a:rPr>
              <a:t>(что?) сущ., мест.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11560" y="3573016"/>
            <a:ext cx="2376264" cy="10801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сущ.+</a:t>
            </a:r>
            <a:r>
              <a:rPr lang="ru-RU" dirty="0" smtClean="0">
                <a:solidFill>
                  <a:srgbClr val="002060"/>
                </a:solidFill>
              </a:rPr>
              <a:t>(какая?)</a:t>
            </a:r>
            <a:r>
              <a:rPr lang="ru-RU" dirty="0" err="1" smtClean="0">
                <a:solidFill>
                  <a:srgbClr val="002060"/>
                </a:solidFill>
              </a:rPr>
              <a:t>прилаг</a:t>
            </a:r>
            <a:r>
              <a:rPr lang="ru-RU" dirty="0" smtClean="0">
                <a:solidFill>
                  <a:srgbClr val="002060"/>
                </a:solidFill>
              </a:rPr>
              <a:t>., мест.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1033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Задание </a:t>
            </a:r>
            <a:r>
              <a:rPr lang="ru-RU" b="1" dirty="0">
                <a:solidFill>
                  <a:srgbClr val="7030A0"/>
                </a:solidFill>
              </a:rPr>
              <a:t>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Заменить словосочетание </a:t>
            </a:r>
            <a:r>
              <a:rPr lang="ru-RU" sz="2800" b="1" dirty="0" smtClean="0">
                <a:solidFill>
                  <a:srgbClr val="C00000"/>
                </a:solidFill>
              </a:rPr>
              <a:t>«Стальная ограда»</a:t>
            </a:r>
            <a:r>
              <a:rPr lang="ru-RU" sz="2800" b="1" dirty="0" smtClean="0"/>
              <a:t>, построенная на основе согласования, синонимичным словосочетанием со связью </a:t>
            </a:r>
            <a:r>
              <a:rPr lang="ru-RU" sz="2800" b="1" dirty="0" smtClean="0">
                <a:solidFill>
                  <a:srgbClr val="C00000"/>
                </a:solidFill>
              </a:rPr>
              <a:t>управление</a:t>
            </a:r>
            <a:r>
              <a:rPr lang="ru-RU" sz="2800" b="1" dirty="0" smtClean="0"/>
              <a:t>.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1249</TotalTime>
  <Words>849</Words>
  <Application>Microsoft Office PowerPoint</Application>
  <PresentationFormat>Экран (4:3)</PresentationFormat>
  <Paragraphs>163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ПРИМЕНЕНИЕ  ОБРАЗОВАТЕЛЬНЫХ ТЕХНОЛОГИЙ   ПРИ  ПОДГОТОВКЕ   К  ОГЭ   ПО   РУССКОМУ   ЯЗЫКУ   </vt:lpstr>
      <vt:lpstr>Требования к написанию изложения</vt:lpstr>
      <vt:lpstr>ПОВТОРИМ ОРФОГРАФИЮ</vt:lpstr>
      <vt:lpstr>Найдите страдательные причастия прошедшего времени</vt:lpstr>
      <vt:lpstr>Знаки препинания в БСП</vt:lpstr>
      <vt:lpstr>Укажите цифры, обозначающие запятые между частями бессоюзного сложного предложения</vt:lpstr>
      <vt:lpstr>Тестовые задания части В</vt:lpstr>
      <vt:lpstr>Тестовые задания части В</vt:lpstr>
      <vt:lpstr>Задание 7</vt:lpstr>
      <vt:lpstr>Виды сложноподчиненных предложений</vt:lpstr>
      <vt:lpstr>Определить виды придаточных предложений в составе сложных.</vt:lpstr>
      <vt:lpstr>Вводные слова и предложения</vt:lpstr>
      <vt:lpstr> Выписать  вводные слова</vt:lpstr>
      <vt:lpstr>Презентация PowerPoint</vt:lpstr>
      <vt:lpstr>кейс-метод</vt:lpstr>
      <vt:lpstr>                  Аргументы к         сочинению -рассуждению</vt:lpstr>
      <vt:lpstr>                 </vt:lpstr>
      <vt:lpstr>Презентация PowerPoint</vt:lpstr>
      <vt:lpstr>Презентация PowerPoint</vt:lpstr>
      <vt:lpstr>Презентация PowerPoint</vt:lpstr>
      <vt:lpstr>Использованная литература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ПОДГОТОВКИ К ГИА ПО РУССКОМУ ЯЗЫКУ  В 9 КЛАССЕ</dc:title>
  <dc:creator>Uchitelnica</dc:creator>
  <cp:lastModifiedBy>Учительница</cp:lastModifiedBy>
  <cp:revision>119</cp:revision>
  <dcterms:created xsi:type="dcterms:W3CDTF">2012-04-30T12:13:47Z</dcterms:created>
  <dcterms:modified xsi:type="dcterms:W3CDTF">2015-01-15T17:19:33Z</dcterms:modified>
</cp:coreProperties>
</file>