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notesMasterIdLst>
    <p:notesMasterId r:id="rId27"/>
  </p:notesMasterIdLst>
  <p:handoutMasterIdLst>
    <p:handoutMasterId r:id="rId28"/>
  </p:handoutMasterIdLst>
  <p:sldIdLst>
    <p:sldId id="256" r:id="rId10"/>
    <p:sldId id="259" r:id="rId11"/>
    <p:sldId id="257" r:id="rId12"/>
    <p:sldId id="260" r:id="rId13"/>
    <p:sldId id="258" r:id="rId14"/>
    <p:sldId id="261" r:id="rId15"/>
    <p:sldId id="262" r:id="rId16"/>
    <p:sldId id="264" r:id="rId17"/>
    <p:sldId id="263" r:id="rId18"/>
    <p:sldId id="265" r:id="rId19"/>
    <p:sldId id="266" r:id="rId20"/>
    <p:sldId id="267" r:id="rId21"/>
    <p:sldId id="268" r:id="rId22"/>
    <p:sldId id="269" r:id="rId23"/>
    <p:sldId id="272" r:id="rId24"/>
    <p:sldId id="270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CC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45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B81ABB-AFBC-4ECF-AE4A-00FF9D75DADD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D426BB9-BD17-4DCD-AFCE-FDD1A499B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4D38638-D33D-4304-A7AC-81A9E4904FA1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1F98A03-BBB5-4AB9-88F8-AB1CCAD01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77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3C9446-55A2-4D94-BDF2-6F1B031B086E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8E403-E004-484D-86B8-23C19643EC9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00BD1-1541-489B-93AB-FC0B204F478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E5AA0-713E-4831-B729-BA1A265BB9A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B77FC-2843-45F3-B958-7D7FCE184DE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993D-704B-4E00-9413-2FFB75D6555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72F2B-5179-4507-BEFC-F456BACEC2B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028D8-D14F-4705-BEBC-3DA90B3CB08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8BF99-229A-4194-BB34-46ACC99AC28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067D1-B449-46FB-BBFE-B954FF4811B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E6D51-7C68-4E0F-AD43-31C8FC28663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01CA7-14AE-47CC-83D9-1B0512B68E3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DDC8E-B50D-4C7B-BF54-B9905399018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2636E-3BB3-47B1-931B-EEBE4D5668A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58656-AF94-490A-97F5-78ACA489D84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38869-4402-42EF-AF92-297A7359FC7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4BC8D-B9E1-4329-8642-975C175E0C9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21D6E-BE4E-42D4-84C6-868F7524C9F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8A0-1D73-476D-B196-D198F92C537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03038-EBE9-4BD8-A84E-41EBDE79CAB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3CC56-C556-4543-A5D5-939E9F0B222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EE319-7496-4294-9CC1-189F8AC81FA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D75DC-5D10-41CA-A43F-D5EF0711195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CCF82-A6FE-498F-AAB6-58BFC56BB0F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535F6-7869-47D1-8887-70C50204053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3D0CD-426B-4EB5-A25C-968916CBB88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DD9B7-7363-46BD-8CCE-4B8EC98C4ED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6757A-FF25-41D5-98C7-B14B08AE729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0378A-381C-4A51-8300-AE9DC242183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0EEF4-58E6-4011-9AB8-95343CDEA1E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5C555-1373-4334-8E24-C5177151257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AAA42-89F7-4FFF-9FD8-32D5F39911E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EA268-F99B-4BDA-8F6D-3741A2C8FFC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FD1FD-8E89-44E2-A041-4060CC69790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EE47D-C580-4250-9D9F-D24F6107B96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B3BA6-55F0-4369-A5E1-62E71156B4A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ED786-B3B5-489D-B943-60626C16E0D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5D10F-F852-431C-B386-A1950951263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CBDB6-8D6C-4497-9DDC-97FACFB59A7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802F1-26D4-46B0-BC42-C090A2933D6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0A958-8280-49D7-A1D2-84F74C637EE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50BBB-961D-4E82-9E03-A25B4F735FE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7496B-31A2-45F2-B706-B0F5CC85523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A39A8-3498-4A0D-B245-4FB5CE65734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02881-0E3C-4295-A07F-866872582E0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F98D8-0EFD-4C42-9FB3-44ABBAA1C0C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98791-6B23-4F1E-8E79-75C09DC30A0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826C-CFD1-4271-BC75-BF388D650EA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12E29-FC19-4C5F-8A01-EB6F15FDFD2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21A9A-9782-4609-8C69-8269327C2D7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BDEE5-F97A-42DB-BC39-B77B4BE240F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4404C-9B0B-4919-8E2D-1BDCE16C24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65207-62E4-40C1-9F1F-603CCC7E919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20DC-D8BC-4383-9104-AFC98530804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BCC7-A78C-4F46-9BE7-4E5D89788D0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0FC1D-2594-4ABB-8472-2D537EA5075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B87B0-A017-4984-B9DE-09B549D47D9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EE5AB-039A-451A-B847-FD421C155F3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C16E0-B2BE-4418-936D-36171797075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7AA9E-BB9C-4F5B-BC1B-60358151313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5E4F-0B34-46F3-9C77-DB4FDB5E646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76B1-045A-4929-A30F-A7BAA6FD9EC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59439-9E02-4DFB-BC3C-57FE73BDEA8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B5B0E-E550-4081-ABA2-AC5141B4BC8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96E04-F5D4-4135-B360-950A0BAB18A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3C1B1-3290-4EB8-A3D0-FCE21E64AE5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6261F-46BE-4E34-A270-60A55D803D2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16D14-BC98-46CF-9F65-2F04BB6DC14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AE304-AD3A-4853-A2CD-56CC6FA6CF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4500E-CBF7-416F-A9B6-E4CFB62F20D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D70B6-DCF5-4DF8-A316-DCE63BBD190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92B0F-50DA-499A-BB5E-948C91E4540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6538-CE20-4D55-BD99-91EAB22728C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22634-C29C-46CA-BE40-BB724D906F6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B22D3-3992-4677-92A5-097C57D831E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EC358-6804-4904-9F63-AE1CD72FCBD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7FA2C-68C8-4E87-BD72-8F2F34D77B3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747D6-AEAC-4DC3-B3A9-3AB846C8422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9A603-07C5-47B8-873E-B8D013E1909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1797C-9FE7-48F5-BDF1-8E3503B7B60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877C7-8885-4308-84FC-9DF87C5B434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ADA58-433E-4EE7-AE89-5F7F83E0ACA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E09D-3C44-435B-8406-8E9AB9FA242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3B53F-F20F-4F82-8A71-67D0B13133A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4106-CFF1-40CE-9A6F-5D16F012520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AEC45-342E-484A-8C19-A761C590EFE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5DB7A-8813-4C91-85C4-CFF762CA964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4F174-3A48-48D4-8F11-311C773031F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CA7B7-0BC2-4DC9-8ADF-D3CF04340C5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6A7E2-181D-4FE5-A3B3-C311FB12359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F6FBB-2F3F-491A-944E-D79D4830409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F0835-69F9-4118-9CD1-1C19C5908B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DB327-9DE3-45BD-8B7B-7B6DE87B3CD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981D4-F0AA-4D48-8C98-0EDB1560323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011FD-5E68-452E-B0C9-C87E37737D1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7F99D-5FAF-42FD-B353-76201D485D4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F9BB4-28D0-4031-AAF4-9E00ECD2019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13E2A-953D-439C-A59F-811F71E2655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7CAB4-FA97-48D4-84F5-C1A0279E43C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BD08F-763D-41F3-9D78-9FF3ADE75F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29CDC3E-3653-4E14-8F90-8B9D63DB02D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A28CEA-96FF-4F45-8B13-8A716712A00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9EA2AE-F923-4611-A3EA-782062E5538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A47D423-ACB5-454D-9EF5-AE84D1FC794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  <p:sldLayoutId id="2147483694" r:id="rId7"/>
    <p:sldLayoutId id="2147483693" r:id="rId8"/>
    <p:sldLayoutId id="2147483692" r:id="rId9"/>
    <p:sldLayoutId id="2147483691" r:id="rId10"/>
    <p:sldLayoutId id="21474836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C89B3A-9A29-4372-9489-48E8D51E362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09" r:id="rId3"/>
    <p:sldLayoutId id="2147483708" r:id="rId4"/>
    <p:sldLayoutId id="2147483707" r:id="rId5"/>
    <p:sldLayoutId id="2147483706" r:id="rId6"/>
    <p:sldLayoutId id="2147483705" r:id="rId7"/>
    <p:sldLayoutId id="2147483704" r:id="rId8"/>
    <p:sldLayoutId id="2147483703" r:id="rId9"/>
    <p:sldLayoutId id="2147483702" r:id="rId10"/>
    <p:sldLayoutId id="21474837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6C878C-C5D1-48D1-8E0F-00135B74BD7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78EDB7-0698-495E-A667-5EDA1E7D1ED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25" r:id="rId9"/>
    <p:sldLayoutId id="2147483724" r:id="rId10"/>
    <p:sldLayoutId id="21474837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8644A61-07B4-441C-BDBA-C1E32E2A41C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22C6FC-3306-46A0-99A8-21D37CF2DBA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slide" Target="slide16.xml"/><Relationship Id="rId4" Type="http://schemas.openxmlformats.org/officeDocument/2006/relationships/slide" Target="slide6.xml"/><Relationship Id="rId9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268413"/>
            <a:ext cx="7772400" cy="1684337"/>
          </a:xfrm>
        </p:spPr>
        <p:txBody>
          <a:bodyPr/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alt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540000"/>
            <a:ext cx="7273925" cy="96043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Цена. Ценообразование на предприятии</a:t>
            </a:r>
            <a:endParaRPr lang="ru-RU" alt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45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ценообразования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981075"/>
            <a:ext cx="8229600" cy="4525963"/>
          </a:xfrm>
        </p:spPr>
        <p:txBody>
          <a:bodyPr/>
          <a:lstStyle/>
          <a:p>
            <a:pPr marL="0" indent="450850">
              <a:buFontTx/>
              <a:buNone/>
              <a:defRPr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ценообразования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формирование цены под воздействием спроса на товар и его предложения.</a:t>
            </a:r>
          </a:p>
        </p:txBody>
      </p:sp>
      <p:pic>
        <p:nvPicPr>
          <p:cNvPr id="5" name="Picture 2" descr="C:\Users\user\Desktop\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70063"/>
            <a:ext cx="5934075" cy="446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62AE74F2-3466-4979-8AB2-F75715CD34DC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10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3909" name="Группа 6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8" name="Равнобедренный треугольник 7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35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формирования цены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930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468313" y="1196975"/>
            <a:ext cx="8207375" cy="4554538"/>
            <a:chOff x="467544" y="1581211"/>
            <a:chExt cx="8208912" cy="4554868"/>
          </a:xfrm>
        </p:grpSpPr>
        <p:pic>
          <p:nvPicPr>
            <p:cNvPr id="124936" name="Picture 2" descr="C:\Users\user\Desktop\clip_image00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7544" y="1581211"/>
              <a:ext cx="8208912" cy="4554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937" name="TextBox 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11560" y="2636912"/>
              <a:ext cx="22322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4938" name="Text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347864" y="2636912"/>
              <a:ext cx="22322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4939" name="TextBox 9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084168" y="2636912"/>
              <a:ext cx="22322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991350" y="6392863"/>
            <a:ext cx="2133600" cy="476250"/>
          </a:xfrm>
        </p:spPr>
        <p:txBody>
          <a:bodyPr/>
          <a:lstStyle/>
          <a:p>
            <a:pPr>
              <a:defRPr/>
            </a:pPr>
            <a:fld id="{43DA7170-4C0E-412B-AF46-6BEBB11CC33A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11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4933" name="Группа 12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14" name="Равнобедренный треугольник 13">
              <a:hlinkClick r:id="rId6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Затратные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4525962"/>
          </a:xfrm>
        </p:spPr>
        <p:txBody>
          <a:bodyPr/>
          <a:lstStyle/>
          <a:p>
            <a:pPr marL="0" indent="450850" algn="just">
              <a:buFontTx/>
              <a:buNone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затратном ценообразовании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выявляются затраты каждого фактора производства и, суммируясь с расчетной прибылью, дают цену товара, по которой он продается на рынке (прогрессивная калькуляция). Используется также регрессивная калькуляция, когда расчеты ведутся от заданной, планируемой цены, и после вычета всех фактических затрат определяется прибыль.</a:t>
            </a:r>
          </a:p>
        </p:txBody>
      </p:sp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-117474" y="6389687"/>
            <a:ext cx="576262" cy="3603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31038" y="6373813"/>
            <a:ext cx="2133600" cy="476250"/>
          </a:xfrm>
        </p:spPr>
        <p:txBody>
          <a:bodyPr/>
          <a:lstStyle/>
          <a:p>
            <a:pPr>
              <a:defRPr/>
            </a:pPr>
            <a:fld id="{FBBC09D0-943F-4AD8-A642-9290E2ECCC9C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12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5957" name="Группа 5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7" name="Равнобедренный треугольник 6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Рыночные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pPr marL="0" indent="450850">
              <a:buFontTx/>
              <a:buNone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рыночного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(ценностного) ценообразования основаны на предположении,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что:</a:t>
            </a:r>
          </a:p>
          <a:p>
            <a:pPr marL="92075" indent="358775"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все покупатели обладают полной информацией обо всех товарах аналогичного назначения, присутствующих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рынке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indent="358775"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все покупатели являются экономическими людьми, т.е. всегда принимают решения рационально, сопоставляя информацию о цене товара и значении его основных параметров. </a:t>
            </a:r>
          </a:p>
        </p:txBody>
      </p:sp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-107949" y="6389687"/>
            <a:ext cx="576262" cy="3603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88175" y="6381750"/>
            <a:ext cx="2133600" cy="476250"/>
          </a:xfrm>
        </p:spPr>
        <p:txBody>
          <a:bodyPr/>
          <a:lstStyle/>
          <a:p>
            <a:pPr>
              <a:defRPr/>
            </a:pPr>
            <a:fld id="{96FC0F05-9737-472D-B073-0B68E81668E6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13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6981" name="Группа 5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7" name="Равнобедренный треугольник 6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900" y="952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marL="0" indent="450850" algn="just">
              <a:buFontTx/>
              <a:buNone/>
              <a:defRPr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метод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строится на  математико-статистических моделях, которые учитывают зависимость  изменения затрат и цен от изменения технико-экономического уровня производимой продукции.</a:t>
            </a:r>
          </a:p>
        </p:txBody>
      </p:sp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-107949" y="6389687"/>
            <a:ext cx="576262" cy="3603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76988"/>
            <a:ext cx="2133600" cy="476250"/>
          </a:xfrm>
        </p:spPr>
        <p:txBody>
          <a:bodyPr/>
          <a:lstStyle/>
          <a:p>
            <a:pPr>
              <a:defRPr/>
            </a:pPr>
            <a:fld id="{BCAF701C-278B-4FF3-BCF3-1D102743A8A8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14</a:t>
            </a:fld>
            <a:endParaRPr lang="en-US" altLang="ru-RU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8005" name="Группа 5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7" name="Равнобедренный треугольник 6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254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изученного материала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Дать определение цены.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Что выражает цена?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Что характеризуют функции цен?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Какие функции цен вы знаете?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Дать определение механизма ценообразования.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Перечислите виды подходов формирования цены.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Что понимают под затратным методом ценообразования?</a:t>
            </a:r>
          </a:p>
          <a:p>
            <a:pPr marL="457200" indent="-45720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Что понимают под рыночным методом ценообразования?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BC692D32-D3D1-4C1E-8AF4-32092C3F681F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15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9028" name="Группа 4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6" name="Равнобедренный треугольник 5">
              <a:hlinkClick r:id="rId2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Есипов В.Е. Цены и ценообразование: Учебник для вузов / В.Е. Есипов. — СПб.: Питер, 2010. — 463 с.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Салимжанова И.К. Цены и ценообразование / И.К. Салимжанова. — М.: ЗАО «Финстатинформ», ЗАО «КноРус», 2013. — 304 с.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Слепнева Т.А. Цены и ценообразование: Учеб. пособие / Т.А. Слепнева, Е.В. Яркин. — М.: ИНФРА-М, 2011. — 240 с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1350" y="6381750"/>
            <a:ext cx="2133600" cy="476250"/>
          </a:xfrm>
        </p:spPr>
        <p:txBody>
          <a:bodyPr/>
          <a:lstStyle/>
          <a:p>
            <a:pPr>
              <a:defRPr/>
            </a:pPr>
            <a:fld id="{5D1D2204-EF32-4A1A-B0FB-1D6AFC70FA8C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16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0052" name="Группа 4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6" name="Равнобедренный треугольник 5">
              <a:hlinkClick r:id="rId2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2492375"/>
            <a:ext cx="7210425" cy="11096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188913"/>
            <a:ext cx="8569325" cy="5859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Департамент образования, науки и молодежной политики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Воронежской области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ГОБУ СПО ВО «Острогожский аграрный техникум»</a:t>
            </a: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на тему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«Цена. Ценообразование на предприятии»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по дисциплине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«Экономика отрасли»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Специальность 080114 «Экономика и бухгалтерский учет (по отраслям)»</a:t>
            </a:r>
          </a:p>
          <a:p>
            <a:pPr algn="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>
                <a:latin typeface="Times New Roman" pitchFamily="18" charset="0"/>
                <a:cs typeface="Times New Roman" pitchFamily="18" charset="0"/>
              </a:rPr>
              <a:t>Разработчик: Т.И. Радченко.</a:t>
            </a: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Рассмотрена на  заседании цикловой  комиссии экономических и бухгалтерских и юридических дисциплин</a:t>
            </a:r>
            <a:b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Протокол № 4 от 02.12. 2013 </a:t>
            </a:r>
            <a:b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Председатель  Е.В.Чалая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Острогожск 2013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1125538"/>
            <a:ext cx="84248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75" indent="447675" algn="just">
              <a:lnSpc>
                <a:spcPct val="120000"/>
              </a:lnSpc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Эта презентация предназначена для использования на уроке по дисциплине «Экономика отрасли». Представленная в презентации информация в наглядной и доступной форме способствует изучению материала урока. Презентация может быть использована студентами при самостоятельной подготовке. Презентация разработана при соблюдении авторских прав.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20775" y="115888"/>
            <a:ext cx="77724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3600" b="1" kern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  <a:endParaRPr lang="ru-RU" altLang="ru-RU" sz="3600" b="1" kern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1125538"/>
            <a:ext cx="8424862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Цели и задачи занятия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Понятие цены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Выражение цены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Функции цены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Механизм ценообразования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Подходы  формирования цен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Закрепление изученного материала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pPr marL="811213" indent="-546100" algn="just">
              <a:lnSpc>
                <a:spcPct val="120000"/>
              </a:lnSpc>
              <a:buFontTx/>
              <a:buAutoNum type="arabicPeriod"/>
              <a:tabLst>
                <a:tab pos="1798638" algn="l"/>
              </a:tabLst>
            </a:pPr>
            <a:r>
              <a:rPr lang="ru-RU" sz="220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Используемая литература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20775" y="115888"/>
            <a:ext cx="77724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3600" b="1" kern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altLang="ru-RU" sz="3600" b="1" kern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занятия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4525962"/>
          </a:xfrm>
        </p:spPr>
        <p:txBody>
          <a:bodyPr/>
          <a:lstStyle/>
          <a:p>
            <a:pPr marL="0" indent="450850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Изучить: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Экономическую сущность ценообразования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Функции ценообразования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Систему и классификацию цен</a:t>
            </a:r>
          </a:p>
          <a:p>
            <a:pPr marL="0" indent="450850">
              <a:buFontTx/>
              <a:buAutoNum type="arabicPeriod"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Механизм ценообразования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5163" y="6376988"/>
            <a:ext cx="2133600" cy="476250"/>
          </a:xfrm>
        </p:spPr>
        <p:txBody>
          <a:bodyPr/>
          <a:lstStyle/>
          <a:p>
            <a:pPr>
              <a:defRPr/>
            </a:pPr>
            <a:fld id="{01677643-BB93-4D6C-A6DB-436CF94C486B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5</a:t>
            </a:fld>
            <a:endParaRPr lang="en-US" altLang="ru-RU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8788" name="Группа 4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6" name="Равнобедренный треугольник 5">
              <a:hlinkClick r:id="rId2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01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цены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marL="0" indent="450850" algn="just">
              <a:buFontTx/>
              <a:buNone/>
              <a:defRPr/>
            </a:pP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количество денег (или других товаров, услуг), уплачиваемое за единицу товара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9BE0978F-30A0-49B8-825B-DAECE354B831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en-US" altLang="ru-RU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9812" name="Группа 8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6" name="Равнобедренный треугольник 5">
              <a:hlinkClick r:id="rId2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 цены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marL="0" indent="450850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Цена как экономическая категория выражает согласованный покупателем и продавцом денежный или иной имущественный эквивалент, который покупатель согласен уплатить за </a:t>
            </a:r>
            <a:r>
              <a:rPr lang="ru-RU" sz="2200" smtClean="0">
                <a:latin typeface="Times New Roman" pitchFamily="18" charset="0"/>
                <a:ea typeface="AngsanaUPC"/>
                <a:cs typeface="AngsanaUPC"/>
              </a:rPr>
              <a:t>переданный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ему товар (работы, услугу).</a:t>
            </a:r>
          </a:p>
          <a:p>
            <a:pPr marL="0" indent="450850">
              <a:buFontTx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Цена формируется под влиянием спроса и предложения, а также цена выражает общественно-необходимые затраты на производство товара и колеблется около его стоимости.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816FBF17-0982-4322-81BA-7CA96E31EE86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0836" name="Группа 4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6" name="Равнобедренный треугольник 5">
              <a:hlinkClick r:id="rId2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цены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marL="0" indent="450850">
              <a:buFontTx/>
              <a:buNone/>
              <a:defRPr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Учетная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сопоставлять различные блага, не сравнимые по потребительским характеристикам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0850">
              <a:buFontTx/>
              <a:buNone/>
              <a:defRPr/>
            </a:pPr>
            <a:r>
              <a:rPr lang="ru-RU" sz="22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Перераспределительная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функция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предполагает перераспределение созданного общественного продукта между сферами экономики, хозяйственными звеньями, регионами и различными группами населения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>
            <a:off x="4508500" y="6537325"/>
            <a:ext cx="576263" cy="3603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81825" y="6381750"/>
            <a:ext cx="2133600" cy="476250"/>
          </a:xfrm>
        </p:spPr>
        <p:txBody>
          <a:bodyPr/>
          <a:lstStyle/>
          <a:p>
            <a:pPr>
              <a:defRPr/>
            </a:pPr>
            <a:fld id="{3F962B48-0145-4C8D-8093-85C6AF186780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1861" name="Группа 5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7" name="Равнобедренный треугольник 6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цены (1)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25962"/>
          </a:xfrm>
        </p:spPr>
        <p:txBody>
          <a:bodyPr/>
          <a:lstStyle/>
          <a:p>
            <a:pPr marL="0" indent="450850">
              <a:buFontTx/>
              <a:buNone/>
              <a:defRPr/>
            </a:pP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Стимулирующая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поощрительном и сдерживающем воздействии цен на разные сферы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воспроизводства.</a:t>
            </a:r>
          </a:p>
          <a:p>
            <a:pPr marL="0" indent="450850">
              <a:buFontTx/>
              <a:buNone/>
              <a:defRPr/>
            </a:pP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ункция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балансирования спроса и предложения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состоит в том, что балансирование может быть достигнуто при определенном уровне цен. В условиях классического (нерегулируемого) рынка цена выполняет роль стихийного регулятора общественного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10800000">
            <a:off x="4427538" y="6497638"/>
            <a:ext cx="576262" cy="36036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76988"/>
            <a:ext cx="2133600" cy="476250"/>
          </a:xfrm>
        </p:spPr>
        <p:txBody>
          <a:bodyPr/>
          <a:lstStyle/>
          <a:p>
            <a:pPr>
              <a:defRPr/>
            </a:pPr>
            <a:fld id="{6A2C74C7-DCB7-4970-B09C-6A8E68B423BB}" type="slidenum">
              <a:rPr lang="en-US" altLang="ru-RU" sz="18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9</a:t>
            </a:fld>
            <a:endParaRPr lang="en-US" altLang="ru-RU" sz="1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2885" name="Группа 5"/>
          <p:cNvGrpSpPr>
            <a:grpSpLocks/>
          </p:cNvGrpSpPr>
          <p:nvPr/>
        </p:nvGrpSpPr>
        <p:grpSpPr bwMode="auto">
          <a:xfrm>
            <a:off x="-168275" y="-425450"/>
            <a:ext cx="3673475" cy="850900"/>
            <a:chOff x="-167509" y="-425782"/>
            <a:chExt cx="3673243" cy="851563"/>
          </a:xfrm>
        </p:grpSpPr>
        <p:sp>
          <p:nvSpPr>
            <p:cNvPr id="7" name="Равнобедренный треугольник 6">
              <a:hlinkClick r:id="rId3" action="ppaction://hlinksldjump"/>
            </p:cNvPr>
            <p:cNvSpPr/>
            <p:nvPr/>
          </p:nvSpPr>
          <p:spPr>
            <a:xfrm rot="20720561">
              <a:off x="-167509" y="-425782"/>
              <a:ext cx="3673243" cy="851563"/>
            </a:xfrm>
            <a:prstGeom prst="triangle">
              <a:avLst>
                <a:gd name="adj" fmla="val 6605"/>
              </a:avLst>
            </a:prstGeom>
            <a:solidFill>
              <a:srgbClr val="99CCFF">
                <a:alpha val="20000"/>
              </a:srgbClr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412" y="-100091"/>
              <a:ext cx="1741377" cy="432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Содержание</a:t>
              </a:r>
              <a:endParaRPr lang="ru-RU" sz="2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theme/theme1.xml><?xml version="1.0" encoding="utf-8"?>
<a:theme xmlns:a="http://schemas.openxmlformats.org/drawingml/2006/main" name="015">
  <a:themeElements>
    <a:clrScheme name="Другая 8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000000"/>
      </a:hlink>
      <a:folHlink>
        <a:srgbClr val="0039E5"/>
      </a:folHlink>
    </a:clrScheme>
    <a:fontScheme name="t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v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v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v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015</Template>
  <TotalTime>505</TotalTime>
  <Words>516</Words>
  <Application>Microsoft Office PowerPoint</Application>
  <PresentationFormat>Экран (4:3)</PresentationFormat>
  <Paragraphs>98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Arial</vt:lpstr>
      <vt:lpstr>Calibri</vt:lpstr>
      <vt:lpstr>Times New Roman</vt:lpstr>
      <vt:lpstr>AngsanaUPC</vt:lpstr>
      <vt:lpstr>015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Тема:</vt:lpstr>
      <vt:lpstr>Слайд 2</vt:lpstr>
      <vt:lpstr>Слайд 3</vt:lpstr>
      <vt:lpstr>Слайд 4</vt:lpstr>
      <vt:lpstr>Цели и задачи занятия</vt:lpstr>
      <vt:lpstr>Понятие цены</vt:lpstr>
      <vt:lpstr>Выражение цены</vt:lpstr>
      <vt:lpstr>Функции цены</vt:lpstr>
      <vt:lpstr>Функции цены (1)</vt:lpstr>
      <vt:lpstr>Механизм ценообразования</vt:lpstr>
      <vt:lpstr>Подходы формирования цены</vt:lpstr>
      <vt:lpstr>Затратные</vt:lpstr>
      <vt:lpstr>Рыночные</vt:lpstr>
      <vt:lpstr>Экономические</vt:lpstr>
      <vt:lpstr>Закрепление изученного материала</vt:lpstr>
      <vt:lpstr>Список литература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user</dc:creator>
  <cp:lastModifiedBy>User</cp:lastModifiedBy>
  <cp:revision>23</cp:revision>
  <dcterms:created xsi:type="dcterms:W3CDTF">2013-12-27T12:06:43Z</dcterms:created>
  <dcterms:modified xsi:type="dcterms:W3CDTF">2014-01-27T06:23:37Z</dcterms:modified>
</cp:coreProperties>
</file>