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19.09.2014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19.09.2014</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ru.wikipedia.org/wiki/%D0%AD%D0%BC%D0%B5%D1%80%D0%B4%D0%B6%D0%B5%D0%BD%D1%82%D0%BD%D0%BE%D1%81%D1%82%D1%8C" TargetMode="External"/><Relationship Id="rId2" Type="http://schemas.openxmlformats.org/officeDocument/2006/relationships/hyperlink" Target="https://ru.wikipedia.org/wiki/%D0%A1%D0%B8%D0%BD%D0%B5%D1%80%D0%B3%D0%B8%D1%8F" TargetMode="External"/><Relationship Id="rId1" Type="http://schemas.openxmlformats.org/officeDocument/2006/relationships/slideLayout" Target="../slideLayouts/slideLayout2.xml"/><Relationship Id="rId6" Type="http://schemas.openxmlformats.org/officeDocument/2006/relationships/hyperlink" Target="https://ru.wikipedia.org/wiki/%D0%98%D0%B5%D1%80%D0%B0%D1%80%D1%85%D0%B8%D1%8F" TargetMode="External"/><Relationship Id="rId5" Type="http://schemas.openxmlformats.org/officeDocument/2006/relationships/hyperlink" Target="https://ru.wikipedia.org/wiki/%D1%E8%F1%F2%E5%EC%E0" TargetMode="External"/><Relationship Id="rId4" Type="http://schemas.openxmlformats.org/officeDocument/2006/relationships/hyperlink" Target="https://ru.wikipedia.org/wiki/%D0%A5%D0%BE%D0%BB%D0%B8%D0%B7%D0%B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Понятие система. Системный подход</a:t>
            </a:r>
            <a:endParaRPr lang="ru-RU" dirty="0"/>
          </a:p>
        </p:txBody>
      </p:sp>
      <p:sp>
        <p:nvSpPr>
          <p:cNvPr id="3" name="Подзаголовок 2"/>
          <p:cNvSpPr>
            <a:spLocks noGrp="1"/>
          </p:cNvSpPr>
          <p:nvPr>
            <p:ph type="subTitle" idx="1"/>
          </p:nvPr>
        </p:nvSpPr>
        <p:spPr/>
        <p:txBody>
          <a:bodyPr/>
          <a:lstStyle/>
          <a:p>
            <a:r>
              <a:rPr lang="ru-RU" dirty="0" smtClean="0"/>
              <a:t>Ученика 11 класса</a:t>
            </a:r>
          </a:p>
          <a:p>
            <a:r>
              <a:rPr lang="ru-RU" dirty="0" err="1" smtClean="0"/>
              <a:t>Тычко</a:t>
            </a:r>
            <a:r>
              <a:rPr lang="ru-RU" dirty="0" smtClean="0"/>
              <a:t> Алексея</a:t>
            </a:r>
            <a:endParaRPr lang="ru-RU"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система</a:t>
            </a:r>
            <a:endParaRPr lang="ru-RU" dirty="0"/>
          </a:p>
        </p:txBody>
      </p:sp>
      <p:sp>
        <p:nvSpPr>
          <p:cNvPr id="3" name="Содержимое 2"/>
          <p:cNvSpPr>
            <a:spLocks noGrp="1"/>
          </p:cNvSpPr>
          <p:nvPr>
            <p:ph idx="1"/>
          </p:nvPr>
        </p:nvSpPr>
        <p:spPr/>
        <p:txBody>
          <a:bodyPr/>
          <a:lstStyle/>
          <a:p>
            <a:r>
              <a:rPr lang="ru-RU" dirty="0" smtClean="0"/>
              <a:t>Система – это совокупность материальных или информационных объектов, обладающая определенной целостностью</a:t>
            </a:r>
            <a:endParaRPr lang="ru-RU" dirty="0"/>
          </a:p>
        </p:txBody>
      </p:sp>
    </p:spTree>
  </p:cSld>
  <p:clrMapOvr>
    <a:masterClrMapping/>
  </p:clrMapOvr>
  <p:transition>
    <p:pull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Свойства систем</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Целостность -  система есть абстрактная сущность, обладающая целостностью и определенная в своих границах.</a:t>
            </a:r>
          </a:p>
          <a:p>
            <a:r>
              <a:rPr lang="ru-RU" i="1" dirty="0" err="1" smtClean="0">
                <a:hlinkClick r:id="rId2" tooltip="Синергия"/>
              </a:rPr>
              <a:t>Синергичность</a:t>
            </a:r>
            <a:r>
              <a:rPr lang="ru-RU" dirty="0" smtClean="0"/>
              <a:t>, </a:t>
            </a:r>
            <a:r>
              <a:rPr lang="ru-RU" i="1" dirty="0" err="1" smtClean="0">
                <a:hlinkClick r:id="rId3" tooltip="Эмерджентность"/>
              </a:rPr>
              <a:t>эмерджентность</a:t>
            </a:r>
            <a:r>
              <a:rPr lang="ru-RU" dirty="0" smtClean="0"/>
              <a:t>, </a:t>
            </a:r>
            <a:r>
              <a:rPr lang="ru-RU" i="1" dirty="0" smtClean="0">
                <a:hlinkClick r:id="rId4" tooltip="Холизм"/>
              </a:rPr>
              <a:t>холизм</a:t>
            </a:r>
            <a:r>
              <a:rPr lang="ru-RU" dirty="0" smtClean="0"/>
              <a:t>, </a:t>
            </a:r>
            <a:r>
              <a:rPr lang="ru-RU" i="1" dirty="0" smtClean="0"/>
              <a:t>системный эффект</a:t>
            </a:r>
            <a:r>
              <a:rPr lang="ru-RU" dirty="0" smtClean="0"/>
              <a:t> — появление у системы свойств, не присущих элементам системы; принципиальная несводимость свойств системы к сумме свойств составляющих её компонентов (</a:t>
            </a:r>
            <a:r>
              <a:rPr lang="ru-RU" dirty="0" err="1" smtClean="0"/>
              <a:t>неаддитивность</a:t>
            </a:r>
            <a:r>
              <a:rPr lang="ru-RU" dirty="0" smtClean="0"/>
              <a:t>). Возможности системы превосходят сумму возможностей составляющих её частей; общая производительность или функциональность системы лучше, чем у простой суммы элементов</a:t>
            </a:r>
            <a:r>
              <a:rPr lang="ru-RU" baseline="30000" dirty="0" smtClean="0">
                <a:hlinkClick r:id="rId5"/>
              </a:rPr>
              <a:t>[2]</a:t>
            </a:r>
            <a:r>
              <a:rPr lang="ru-RU" dirty="0" smtClean="0"/>
              <a:t>.</a:t>
            </a:r>
          </a:p>
          <a:p>
            <a:r>
              <a:rPr lang="ru-RU" i="1" dirty="0" smtClean="0">
                <a:hlinkClick r:id="rId6" tooltip="Иерархия"/>
              </a:rPr>
              <a:t>Иерархичность</a:t>
            </a:r>
            <a:r>
              <a:rPr lang="ru-RU" dirty="0" smtClean="0"/>
              <a:t> — каждый элемент системы может рассматриваться как система; сама система также может рассматриваться как элемент некоторой надсистемы (суперсистемы).</a:t>
            </a:r>
          </a:p>
        </p:txBody>
      </p:sp>
    </p:spTree>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Системный подход</a:t>
            </a:r>
            <a:endParaRPr lang="ru-RU" dirty="0"/>
          </a:p>
        </p:txBody>
      </p:sp>
      <p:sp>
        <p:nvSpPr>
          <p:cNvPr id="3" name="Содержимое 2"/>
          <p:cNvSpPr>
            <a:spLocks noGrp="1"/>
          </p:cNvSpPr>
          <p:nvPr>
            <p:ph idx="1"/>
          </p:nvPr>
        </p:nvSpPr>
        <p:spPr/>
        <p:txBody>
          <a:bodyPr/>
          <a:lstStyle/>
          <a:p>
            <a:r>
              <a:rPr lang="ru-RU" dirty="0" smtClean="0"/>
              <a:t>Системный подход – направление методологии научного познания, в основе которого лежит рассмотрение объекта как системы: целостного комплекса взаимосвязанных элементов; совокупности взаимодействующих объектов; совокупности сущностей и отношений.</a:t>
            </a:r>
            <a:endParaRPr lang="ru-RU" dirty="0"/>
          </a:p>
        </p:txBody>
      </p:sp>
    </p:spTree>
  </p:cSld>
  <p:clrMapOvr>
    <a:masterClrMapping/>
  </p:clrMapOvr>
  <p:transition>
    <p:diamon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принципы системного подхода</a:t>
            </a:r>
            <a:endParaRPr lang="ru-RU" dirty="0"/>
          </a:p>
        </p:txBody>
      </p:sp>
      <p:sp>
        <p:nvSpPr>
          <p:cNvPr id="3" name="Содержимое 2"/>
          <p:cNvSpPr>
            <a:spLocks noGrp="1"/>
          </p:cNvSpPr>
          <p:nvPr>
            <p:ph idx="1"/>
          </p:nvPr>
        </p:nvSpPr>
        <p:spPr/>
        <p:txBody>
          <a:bodyPr>
            <a:normAutofit fontScale="55000" lnSpcReduction="20000"/>
          </a:bodyPr>
          <a:lstStyle/>
          <a:p>
            <a:r>
              <a:rPr lang="ru-RU" b="1" dirty="0" smtClean="0"/>
              <a:t>Целостность</a:t>
            </a:r>
            <a:r>
              <a:rPr lang="ru-RU" dirty="0" smtClean="0"/>
              <a:t> - позволяющая рассматривать одновременно систему как единое целое и в то же время как подсистему для вышестоящих уровней.</a:t>
            </a:r>
          </a:p>
          <a:p>
            <a:r>
              <a:rPr lang="ru-RU" b="1" dirty="0" smtClean="0"/>
              <a:t>Иерархичность строения</a:t>
            </a:r>
            <a:r>
              <a:rPr lang="ru-RU" dirty="0" smtClean="0"/>
              <a:t> - то есть наличие множества (по крайней мере, двух) элементов, расположенных на основе подчинения элементов низшего уровня элементам высшего уровня. Реализация этого принципа хорошо видна на примере любой конкретной организации. Как известно, любая организация представляет собой взаимодействие двух подсистем: управляющей и управляемой. Одна подчиняется другой.</a:t>
            </a:r>
          </a:p>
          <a:p>
            <a:r>
              <a:rPr lang="ru-RU" b="1" dirty="0" smtClean="0"/>
              <a:t>Структуризация</a:t>
            </a:r>
            <a:r>
              <a:rPr lang="ru-RU" dirty="0" smtClean="0"/>
              <a:t> - позволяющая анализировать элементы системы и их взаимосвязи в рамках конкретной организационной структуры. Как правило, процесс функционирования системы обусловлен не столько свойствами её отдельных элементов, сколько свойствами самой структуры.</a:t>
            </a:r>
          </a:p>
          <a:p>
            <a:r>
              <a:rPr lang="ru-RU" b="1" dirty="0" smtClean="0"/>
              <a:t>Множественность</a:t>
            </a:r>
            <a:r>
              <a:rPr lang="ru-RU" dirty="0" smtClean="0"/>
              <a:t> - позволяющая использовать множество кибернетических, экономических и математических моделей для описания отдельных элементов и системы в целом.</a:t>
            </a:r>
          </a:p>
          <a:p>
            <a:r>
              <a:rPr lang="ru-RU" b="1" dirty="0" smtClean="0"/>
              <a:t>Системность</a:t>
            </a:r>
            <a:r>
              <a:rPr lang="ru-RU" dirty="0" smtClean="0"/>
              <a:t> - свойство объекта обладать всеми признаками системы.</a:t>
            </a:r>
            <a:endParaRPr lang="ru-RU" dirty="0"/>
          </a:p>
        </p:txBody>
      </p:sp>
    </p:spTree>
  </p:cSld>
  <p:clrMapOvr>
    <a:masterClrMapping/>
  </p:clrMapOvr>
  <p:transition>
    <p:newsfla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Системный анализ</a:t>
            </a:r>
            <a:endParaRPr lang="ru-RU" dirty="0"/>
          </a:p>
        </p:txBody>
      </p:sp>
      <p:sp>
        <p:nvSpPr>
          <p:cNvPr id="3" name="Содержимое 2"/>
          <p:cNvSpPr>
            <a:spLocks noGrp="1"/>
          </p:cNvSpPr>
          <p:nvPr>
            <p:ph idx="1"/>
          </p:nvPr>
        </p:nvSpPr>
        <p:spPr/>
        <p:txBody>
          <a:bodyPr>
            <a:normAutofit lnSpcReduction="10000"/>
          </a:bodyPr>
          <a:lstStyle/>
          <a:p>
            <a:r>
              <a:rPr lang="ru-RU" dirty="0" smtClean="0"/>
              <a:t>Системным анализом называется исследование реальных объектов и явлений с точки зрения системного подхода, состоящее из этапов анализа и синтеза.</a:t>
            </a:r>
          </a:p>
          <a:p>
            <a:r>
              <a:rPr lang="ru-RU" dirty="0" smtClean="0"/>
              <a:t>Анализ системы – это выделение ее частей с целью прояснения состава системы.</a:t>
            </a:r>
          </a:p>
          <a:p>
            <a:r>
              <a:rPr lang="ru-RU" dirty="0" smtClean="0"/>
              <a:t>Синтез – это мысленное  или реальное соединение частей в единое целое</a:t>
            </a:r>
            <a:endParaRPr lang="ru-RU" dirty="0"/>
          </a:p>
        </p:txBody>
      </p:sp>
    </p:spTree>
  </p:cSld>
  <p:clrMapOvr>
    <a:masterClrMapping/>
  </p:clrMapOvr>
  <p:transition>
    <p:randomBa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Модели систем</a:t>
            </a:r>
            <a:endParaRPr lang="ru-RU" dirty="0"/>
          </a:p>
        </p:txBody>
      </p:sp>
      <p:sp>
        <p:nvSpPr>
          <p:cNvPr id="3" name="Содержимое 2"/>
          <p:cNvSpPr>
            <a:spLocks noGrp="1"/>
          </p:cNvSpPr>
          <p:nvPr>
            <p:ph idx="1"/>
          </p:nvPr>
        </p:nvSpPr>
        <p:spPr/>
        <p:txBody>
          <a:bodyPr/>
          <a:lstStyle/>
          <a:p>
            <a:r>
              <a:rPr lang="ru-RU" dirty="0" smtClean="0"/>
              <a:t>Модель «черного ящика» – представляет систему на уровне описаний связей ее входов и выходов.</a:t>
            </a:r>
          </a:p>
          <a:p>
            <a:r>
              <a:rPr lang="ru-RU" dirty="0" smtClean="0"/>
              <a:t>Модель состава – перечень составляющих систему частей</a:t>
            </a:r>
          </a:p>
          <a:p>
            <a:r>
              <a:rPr lang="ru-RU" dirty="0" smtClean="0"/>
              <a:t>Структурная модель – отражает состав и внутренние связи системы.</a:t>
            </a:r>
          </a:p>
          <a:p>
            <a:r>
              <a:rPr lang="ru-RU" dirty="0" smtClean="0"/>
              <a:t>Граф – графическое </a:t>
            </a:r>
            <a:r>
              <a:rPr lang="ru-RU" smtClean="0"/>
              <a:t>отображение структурной модели.</a:t>
            </a:r>
            <a:endParaRPr lang="ru-RU" dirty="0"/>
          </a:p>
        </p:txBody>
      </p:sp>
    </p:spTree>
  </p:cSld>
  <p:clrMapOvr>
    <a:masterClrMapping/>
  </p:clrMapOvr>
  <p:transition>
    <p:comb/>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24</TotalTime>
  <Words>311</Words>
  <Application>Microsoft Office PowerPoint</Application>
  <PresentationFormat>Экран (4:3)</PresentationFormat>
  <Paragraphs>26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Аспект</vt:lpstr>
      <vt:lpstr>Понятие система. Системный подход</vt:lpstr>
      <vt:lpstr>Что такое система</vt:lpstr>
      <vt:lpstr>Свойства систем</vt:lpstr>
      <vt:lpstr>Системный подход</vt:lpstr>
      <vt:lpstr>Основные принципы системного подхода</vt:lpstr>
      <vt:lpstr>Системный анализ</vt:lpstr>
      <vt:lpstr>Модели систем</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Понятие система. Системный подход</dc:title>
  <cp:lastModifiedBy>Ученик</cp:lastModifiedBy>
  <cp:revision>5</cp:revision>
  <dcterms:modified xsi:type="dcterms:W3CDTF">2014-09-19T05:20:12Z</dcterms:modified>
</cp:coreProperties>
</file>