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1" r:id="rId1"/>
  </p:sldMasterIdLst>
  <p:sldIdLst>
    <p:sldId id="256" r:id="rId2"/>
    <p:sldId id="258" r:id="rId3"/>
    <p:sldId id="259" r:id="rId4"/>
    <p:sldId id="283" r:id="rId5"/>
    <p:sldId id="284" r:id="rId6"/>
    <p:sldId id="285" r:id="rId7"/>
    <p:sldId id="276" r:id="rId8"/>
    <p:sldId id="277" r:id="rId9"/>
    <p:sldId id="280" r:id="rId10"/>
    <p:sldId id="261" r:id="rId11"/>
    <p:sldId id="281" r:id="rId12"/>
    <p:sldId id="27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5210" autoAdjust="0"/>
  </p:normalViewPr>
  <p:slideViewPr>
    <p:cSldViewPr>
      <p:cViewPr>
        <p:scale>
          <a:sx n="75" d="100"/>
          <a:sy n="75" d="100"/>
        </p:scale>
        <p:origin x="-123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Для чего придумывали сказки?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Узнавать новых героев</c:v>
                </c:pt>
                <c:pt idx="1">
                  <c:v>Учиться как себя вести</c:v>
                </c:pt>
                <c:pt idx="2">
                  <c:v>Рассказывать детям на ночь</c:v>
                </c:pt>
                <c:pt idx="3">
                  <c:v>Узнать много нового, интересного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7</c:v>
                </c:pt>
                <c:pt idx="2">
                  <c:v>5</c:v>
                </c:pt>
                <c:pt idx="3">
                  <c:v>8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Смог бы ты сам сочинить сказку?</c:v>
                </c:pt>
              </c:strCache>
            </c:strRef>
          </c:tx>
          <c:explosion val="8"/>
          <c:dPt>
            <c:idx val="0"/>
            <c:explosion val="0"/>
          </c:dPt>
          <c:dPt>
            <c:idx val="1"/>
            <c:explosion val="0"/>
          </c:dPt>
          <c:dPt>
            <c:idx val="2"/>
            <c:explosion val="0"/>
          </c:dPt>
          <c:dLbls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Не знаю</c:v>
                </c:pt>
                <c:pt idx="1">
                  <c:v>Да</c:v>
                </c:pt>
                <c:pt idx="2">
                  <c:v>Нет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</c:v>
                </c:pt>
                <c:pt idx="1">
                  <c:v>4</c:v>
                </c:pt>
                <c:pt idx="2">
                  <c:v>1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2B99D17-37FC-4784-AE7E-91070FB9C6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CB44E9-D45E-41FD-A321-E96A1F3554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F68773-45E9-4A06-86B5-26F03DF9B9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E6DD7296-9D9B-4F8F-ADED-08B241A62B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3420AA-5A32-42CE-ADA4-B967A17ED5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42754E-B9FD-4BB5-83CF-2A1E739864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A4944EF1-0432-4190-B826-4B20299E7D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8426AA-5482-43CE-99DB-4620E54F55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4276D3-CC6B-4C53-8BD8-FC63C01819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3A424-E6FA-4EC0-A610-26D6D94BA2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614DC7-AACB-4325-AB68-E7FD25E406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8282384-D252-4B31-8886-C47EBD2C6C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332656"/>
            <a:ext cx="8204448" cy="10968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400" dirty="0" smtClean="0">
                <a:solidFill>
                  <a:srgbClr val="FF0000"/>
                </a:solidFill>
              </a:rPr>
              <a:t>Сказка как 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литературный жанр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1772816"/>
            <a:ext cx="8784976" cy="4320480"/>
          </a:xfrm>
        </p:spPr>
        <p:txBody>
          <a:bodyPr>
            <a:normAutofit fontScale="92500" lnSpcReduction="20000"/>
          </a:bodyPr>
          <a:lstStyle/>
          <a:p>
            <a:pPr algn="l" eaLnBrk="1" hangingPunct="1"/>
            <a:endParaRPr lang="ru-RU" altLang="ru-RU" sz="2400" dirty="0" smtClean="0">
              <a:solidFill>
                <a:srgbClr val="FFFF00"/>
              </a:solidFill>
              <a:effectLst/>
            </a:endParaRPr>
          </a:p>
          <a:p>
            <a:pPr algn="l" eaLnBrk="1" hangingPunct="1"/>
            <a:endParaRPr lang="ru-RU" altLang="ru-RU" sz="2000" dirty="0" smtClean="0">
              <a:solidFill>
                <a:srgbClr val="7030A0"/>
              </a:solidFill>
              <a:effectLst/>
            </a:endParaRPr>
          </a:p>
          <a:p>
            <a:pPr algn="l" eaLnBrk="1" hangingPunct="1"/>
            <a:r>
              <a:rPr lang="ru-RU" altLang="ru-RU" sz="2600" dirty="0" smtClean="0">
                <a:solidFill>
                  <a:srgbClr val="7030A0"/>
                </a:solidFill>
                <a:effectLst/>
              </a:rPr>
              <a:t>Автор</a:t>
            </a:r>
            <a:r>
              <a:rPr lang="ru-RU" altLang="ru-RU" sz="2600" dirty="0" smtClean="0">
                <a:solidFill>
                  <a:srgbClr val="7030A0"/>
                </a:solidFill>
                <a:effectLst/>
              </a:rPr>
              <a:t>: </a:t>
            </a:r>
            <a:r>
              <a:rPr lang="ru-RU" altLang="ru-RU" sz="2600" dirty="0" smtClean="0">
                <a:solidFill>
                  <a:srgbClr val="0070C0"/>
                </a:solidFill>
                <a:effectLst/>
              </a:rPr>
              <a:t>Григорьева Екатерина – ученица 2»Б» класса МБОУ «</a:t>
            </a:r>
            <a:r>
              <a:rPr lang="ru-RU" altLang="ru-RU" sz="2600" dirty="0" err="1" smtClean="0">
                <a:solidFill>
                  <a:srgbClr val="0070C0"/>
                </a:solidFill>
                <a:effectLst/>
              </a:rPr>
              <a:t>Нижнемактаминская</a:t>
            </a:r>
            <a:r>
              <a:rPr lang="ru-RU" altLang="ru-RU" sz="2600" dirty="0" smtClean="0">
                <a:solidFill>
                  <a:srgbClr val="0070C0"/>
                </a:solidFill>
                <a:effectLst/>
              </a:rPr>
              <a:t> СОШ №»2»</a:t>
            </a:r>
          </a:p>
          <a:p>
            <a:pPr algn="l" eaLnBrk="1" hangingPunct="1"/>
            <a:endParaRPr lang="ru-RU" altLang="ru-RU" sz="2600" dirty="0" smtClean="0">
              <a:solidFill>
                <a:srgbClr val="FFFF00"/>
              </a:solidFill>
              <a:effectLst/>
            </a:endParaRPr>
          </a:p>
          <a:p>
            <a:pPr algn="l" eaLnBrk="1" hangingPunct="1"/>
            <a:r>
              <a:rPr lang="ru-RU" altLang="ru-RU" sz="2600" dirty="0" smtClean="0">
                <a:solidFill>
                  <a:srgbClr val="7030A0"/>
                </a:solidFill>
                <a:effectLst/>
              </a:rPr>
              <a:t>Руководитель: </a:t>
            </a:r>
            <a:r>
              <a:rPr lang="ru-RU" altLang="ru-RU" sz="2600" dirty="0" err="1" smtClean="0">
                <a:solidFill>
                  <a:srgbClr val="0070C0"/>
                </a:solidFill>
                <a:effectLst/>
              </a:rPr>
              <a:t>Досаева</a:t>
            </a:r>
            <a:r>
              <a:rPr lang="ru-RU" altLang="ru-RU" sz="2600" dirty="0" smtClean="0">
                <a:solidFill>
                  <a:srgbClr val="0070C0"/>
                </a:solidFill>
                <a:effectLst/>
              </a:rPr>
              <a:t> А.Г. - учитель начальных классов</a:t>
            </a:r>
          </a:p>
          <a:p>
            <a:pPr algn="l" eaLnBrk="1" hangingPunct="1"/>
            <a:r>
              <a:rPr lang="ru-RU" altLang="ru-RU" sz="2600" dirty="0" smtClean="0">
                <a:solidFill>
                  <a:srgbClr val="7030A0"/>
                </a:solidFill>
                <a:effectLst/>
              </a:rPr>
              <a:t>Консультант: </a:t>
            </a:r>
            <a:r>
              <a:rPr lang="ru-RU" altLang="ru-RU" sz="2600" dirty="0" smtClean="0">
                <a:solidFill>
                  <a:srgbClr val="0070C0"/>
                </a:solidFill>
                <a:effectLst/>
              </a:rPr>
              <a:t>Григорьева О.С. – мама.</a:t>
            </a:r>
          </a:p>
          <a:p>
            <a:pPr algn="l" eaLnBrk="1" hangingPunct="1"/>
            <a:endParaRPr lang="ru-RU" altLang="ru-RU" sz="2600" dirty="0" smtClean="0">
              <a:solidFill>
                <a:srgbClr val="FFFF00"/>
              </a:solidFill>
              <a:effectLst/>
            </a:endParaRPr>
          </a:p>
          <a:p>
            <a:pPr algn="l" eaLnBrk="1" hangingPunct="1"/>
            <a:r>
              <a:rPr lang="ru-RU" altLang="ru-RU" sz="2600" dirty="0" smtClean="0">
                <a:solidFill>
                  <a:srgbClr val="7030A0"/>
                </a:solidFill>
                <a:effectLst/>
              </a:rPr>
              <a:t>Учебный предмет, в рамках которого проводилась </a:t>
            </a:r>
            <a:r>
              <a:rPr lang="ru-RU" altLang="ru-RU" sz="2600" dirty="0" smtClean="0">
                <a:solidFill>
                  <a:srgbClr val="7030A0"/>
                </a:solidFill>
                <a:effectLst/>
              </a:rPr>
              <a:t>работа:</a:t>
            </a:r>
            <a:r>
              <a:rPr lang="ru-RU" altLang="ru-RU" sz="2600" dirty="0" smtClean="0">
                <a:solidFill>
                  <a:srgbClr val="92D050"/>
                </a:solidFill>
                <a:effectLst/>
              </a:rPr>
              <a:t>: </a:t>
            </a:r>
            <a:r>
              <a:rPr lang="ru-RU" altLang="ru-RU" sz="2600" dirty="0" smtClean="0">
                <a:solidFill>
                  <a:srgbClr val="0070C0"/>
                </a:solidFill>
                <a:effectLst/>
              </a:rPr>
              <a:t>литературное чтение.</a:t>
            </a:r>
          </a:p>
          <a:p>
            <a:pPr algn="l" eaLnBrk="1" hangingPunct="1"/>
            <a:endParaRPr lang="ru-RU" altLang="ru-RU" sz="2600" dirty="0" smtClean="0">
              <a:solidFill>
                <a:srgbClr val="FFFF00"/>
              </a:solidFill>
              <a:effectLst/>
            </a:endParaRPr>
          </a:p>
          <a:p>
            <a:pPr algn="l" eaLnBrk="1" hangingPunct="1"/>
            <a:r>
              <a:rPr lang="ru-RU" altLang="ru-RU" sz="2600" dirty="0" smtClean="0">
                <a:solidFill>
                  <a:srgbClr val="7030A0"/>
                </a:solidFill>
                <a:effectLst/>
              </a:rPr>
              <a:t>Тип проекта: </a:t>
            </a:r>
            <a:r>
              <a:rPr lang="ru-RU" altLang="ru-RU" sz="2600" dirty="0" smtClean="0">
                <a:solidFill>
                  <a:srgbClr val="0070C0"/>
                </a:solidFill>
                <a:effectLst/>
              </a:rPr>
              <a:t>творческий</a:t>
            </a:r>
          </a:p>
          <a:p>
            <a:pPr algn="l" eaLnBrk="1" hangingPunct="1"/>
            <a:endParaRPr lang="ru-RU" altLang="ru-RU" dirty="0" smtClean="0">
              <a:solidFill>
                <a:srgbClr val="FFFF00"/>
              </a:solidFill>
              <a:effectLst/>
            </a:endParaRPr>
          </a:p>
        </p:txBody>
      </p:sp>
      <p:pic>
        <p:nvPicPr>
          <p:cNvPr id="4" name="Picture 1" descr="C:\Users\user\Desktop\старый Рабочий стол\луч сказ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893164"/>
            <a:ext cx="2098575" cy="1748812"/>
          </a:xfrm>
          <a:prstGeom prst="rect">
            <a:avLst/>
          </a:prstGeom>
          <a:noFill/>
        </p:spPr>
      </p:pic>
      <p:pic>
        <p:nvPicPr>
          <p:cNvPr id="1026" name="Picture 2" descr="E:\кат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4658" y="188640"/>
            <a:ext cx="2784310" cy="208823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8686800" cy="648071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altLang="ru-RU" sz="4000" dirty="0" smtClean="0"/>
              <a:t>. </a:t>
            </a:r>
            <a:br>
              <a:rPr lang="ru-RU" altLang="ru-RU" sz="4000" dirty="0" smtClean="0"/>
            </a:br>
            <a:r>
              <a:rPr lang="ru-RU" altLang="ru-RU" sz="2700" dirty="0" smtClean="0">
                <a:latin typeface="+mn-lt"/>
              </a:rPr>
              <a:t>   </a:t>
            </a:r>
            <a:r>
              <a:rPr lang="ru-RU" altLang="ru-RU" sz="2200" dirty="0" smtClean="0">
                <a:latin typeface="Arial" pitchFamily="34" charset="0"/>
                <a:cs typeface="Arial" pitchFamily="34" charset="0"/>
              </a:rPr>
              <a:t>8.Представление окончательного варианта сказки.</a:t>
            </a:r>
            <a:r>
              <a:rPr lang="ru-RU" altLang="ru-RU" sz="2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2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endParaRPr lang="ru-RU" sz="27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5076056" y="4149080"/>
            <a:ext cx="3610744" cy="215964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</p:txBody>
      </p:sp>
      <p:pic>
        <p:nvPicPr>
          <p:cNvPr id="4099" name="Picture 3" descr="C:\Users\user\Desktop\к проекту\PB2035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908720"/>
            <a:ext cx="2592288" cy="2485108"/>
          </a:xfrm>
          <a:prstGeom prst="rect">
            <a:avLst/>
          </a:prstGeom>
          <a:noFill/>
        </p:spPr>
      </p:pic>
      <p:pic>
        <p:nvPicPr>
          <p:cNvPr id="4100" name="Picture 4" descr="C:\Users\user\Desktop\к проекту\PB2035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3016"/>
            <a:ext cx="4352184" cy="2665338"/>
          </a:xfrm>
          <a:prstGeom prst="rect">
            <a:avLst/>
          </a:prstGeom>
          <a:noFill/>
        </p:spPr>
      </p:pic>
      <p:pic>
        <p:nvPicPr>
          <p:cNvPr id="4101" name="Picture 5" descr="C:\Users\user\Desktop\к проекту\PB2035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4010" y="3573016"/>
            <a:ext cx="4569990" cy="263778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C:\Users\user\Desktop\к проекту\PB2035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88640"/>
            <a:ext cx="4203204" cy="2880320"/>
          </a:xfrm>
          <a:prstGeom prst="rect">
            <a:avLst/>
          </a:prstGeom>
          <a:noFill/>
        </p:spPr>
      </p:pic>
      <p:pic>
        <p:nvPicPr>
          <p:cNvPr id="5122" name="Picture 2" descr="C:\Users\user\Desktop\к проекту\PB2035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7" y="260648"/>
            <a:ext cx="4152224" cy="2808312"/>
          </a:xfrm>
          <a:prstGeom prst="rect">
            <a:avLst/>
          </a:prstGeom>
          <a:noFill/>
        </p:spPr>
      </p:pic>
      <p:pic>
        <p:nvPicPr>
          <p:cNvPr id="5125" name="Picture 5" descr="C:\Users\user\Desktop\к проекту\PB2035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3429000"/>
            <a:ext cx="4284960" cy="309894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 ВЫВОДЫ: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908720"/>
            <a:ext cx="8540750" cy="4422775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0070C0"/>
                </a:solidFill>
              </a:rPr>
              <a:t>Дали определение сказке – это один из жанров русского фольклора, с вымышленным сюжетом и героями;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0070C0"/>
                </a:solidFill>
              </a:rPr>
              <a:t>Узнали, что существует 4 вида сказок: волшебные, богатырские, бытовые и о животных;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0070C0"/>
                </a:solidFill>
              </a:rPr>
              <a:t>Мы пользовались книгами и Интернет-ресурсами для изучения разновидностей сказок и сбора материала для нашей совместной сказки;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0070C0"/>
                </a:solidFill>
              </a:rPr>
              <a:t>Мы сочинили современную сказку, добавляя в неё свои идеи.</a:t>
            </a:r>
          </a:p>
          <a:p>
            <a:pPr algn="ctr" eaLnBrk="1" hangingPunct="1">
              <a:lnSpc>
                <a:spcPct val="90000"/>
              </a:lnSpc>
              <a:buNone/>
              <a:defRPr/>
            </a:pPr>
            <a:endParaRPr lang="ru-RU" sz="2200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90000"/>
              </a:lnSpc>
              <a:buNone/>
              <a:defRPr/>
            </a:pPr>
            <a:endParaRPr lang="ru-RU" sz="2200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90000"/>
              </a:lnSpc>
              <a:buNone/>
              <a:defRPr/>
            </a:pPr>
            <a:r>
              <a:rPr lang="ru-RU" sz="2200" dirty="0" smtClean="0">
                <a:solidFill>
                  <a:srgbClr val="FF0000"/>
                </a:solidFill>
              </a:rPr>
              <a:t>     </a:t>
            </a:r>
            <a:r>
              <a:rPr lang="ru-RU" sz="2200" b="1" i="1" dirty="0" smtClean="0">
                <a:solidFill>
                  <a:srgbClr val="FF0000"/>
                </a:solidFill>
              </a:rPr>
              <a:t>Дети, любите и читайте сказки!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 dirty="0" smtClean="0">
              <a:solidFill>
                <a:srgbClr val="FFFF00"/>
              </a:solidFill>
            </a:endParaRPr>
          </a:p>
        </p:txBody>
      </p:sp>
      <p:pic>
        <p:nvPicPr>
          <p:cNvPr id="4098" name="Picture 2" descr="F:\к проекту\PB1534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3501008"/>
            <a:ext cx="2520280" cy="1989584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3375240"/>
            <a:ext cx="2160240" cy="2059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827584" y="5445224"/>
            <a:ext cx="6984776" cy="100811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СПАСИБО ЗА ВНИМАНИЕ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510588" cy="93595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</a:rPr>
              <a:t>ОБОСНОВАНИЕ ВЫБОРА: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784"/>
            <a:ext cx="8229600" cy="3600399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400" dirty="0" smtClean="0">
                <a:latin typeface="+mj-lt"/>
                <a:cs typeface="Arial" pitchFamily="34" charset="0"/>
              </a:rPr>
              <a:t>Сказки сопровождают нас с самого рождения. Читать сказки на ночь любят во многих семьях. На уроках литературы мы также знакомимся с различными сказками. Эта тема интересна и взрослым и детям. </a:t>
            </a:r>
          </a:p>
          <a:p>
            <a:pPr eaLnBrk="1" hangingPunct="1">
              <a:defRPr/>
            </a:pPr>
            <a:r>
              <a:rPr lang="ru-RU" sz="2400" dirty="0" smtClean="0">
                <a:latin typeface="+mj-lt"/>
                <a:cs typeface="Arial" pitchFamily="34" charset="0"/>
              </a:rPr>
              <a:t>Я захотела узнать, какие бывают сказки, для чего их придумывали люди, и сможем ли мы сами сочинить свою сказку.</a:t>
            </a:r>
          </a:p>
        </p:txBody>
      </p:sp>
      <p:pic>
        <p:nvPicPr>
          <p:cNvPr id="22529" name="Picture 1" descr="C:\Users\user\Desktop\старый Рабочий стол\сказ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365104"/>
            <a:ext cx="2396503" cy="2268959"/>
          </a:xfrm>
          <a:prstGeom prst="rect">
            <a:avLst/>
          </a:prstGeom>
          <a:noFill/>
        </p:spPr>
      </p:pic>
      <p:pic>
        <p:nvPicPr>
          <p:cNvPr id="1026" name="Picture 2" descr="C:\Users\user\Desktop\сказ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293096"/>
            <a:ext cx="3685129" cy="227393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0"/>
            <a:ext cx="8510588" cy="90872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ЦЕЛЬ </a:t>
            </a:r>
            <a:r>
              <a:rPr lang="ru-RU" dirty="0" smtClean="0">
                <a:solidFill>
                  <a:srgbClr val="FF0000"/>
                </a:solidFill>
              </a:rPr>
              <a:t>ПРОЕКТА: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323527" y="1124744"/>
            <a:ext cx="8468047" cy="3528392"/>
          </a:xfrm>
        </p:spPr>
        <p:txBody>
          <a:bodyPr/>
          <a:lstStyle/>
          <a:p>
            <a:pPr eaLnBrk="1" hangingPunct="1">
              <a:buNone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None/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-  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Дать характеристику сказке как жанру;</a:t>
            </a:r>
          </a:p>
          <a:p>
            <a:pPr eaLnBrk="1" hangingPunct="1">
              <a:buNone/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-    Выявить разновидности сказок;</a:t>
            </a:r>
          </a:p>
          <a:p>
            <a:pPr eaLnBrk="1" hangingPunct="1">
              <a:buNone/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-    Продумать план составления сказки;</a:t>
            </a:r>
          </a:p>
          <a:p>
            <a:pPr eaLnBrk="1" hangingPunct="1">
              <a:buNone/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-    Создать собственную сказку.</a:t>
            </a:r>
          </a:p>
          <a:p>
            <a:pPr eaLnBrk="1" hangingPunct="1">
              <a:buFontTx/>
              <a:buChar char="-"/>
              <a:defRPr/>
            </a:pPr>
            <a:endParaRPr lang="ru-RU" sz="2000" dirty="0" smtClean="0"/>
          </a:p>
          <a:p>
            <a:pPr eaLnBrk="1" hangingPunct="1">
              <a:buFontTx/>
              <a:buChar char="-"/>
              <a:defRPr/>
            </a:pPr>
            <a:endParaRPr lang="ru-RU" sz="2800" dirty="0" smtClean="0"/>
          </a:p>
        </p:txBody>
      </p:sp>
      <p:pic>
        <p:nvPicPr>
          <p:cNvPr id="6" name="Picture 5" descr="C:\Users\user\Desktop\старый Рабочий стол\богатырск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789040"/>
            <a:ext cx="1440160" cy="1800200"/>
          </a:xfrm>
          <a:prstGeom prst="rect">
            <a:avLst/>
          </a:prstGeom>
          <a:noFill/>
        </p:spPr>
      </p:pic>
      <p:pic>
        <p:nvPicPr>
          <p:cNvPr id="7" name="Picture 4" descr="C:\Users\user\Desktop\старый Рабочий стол\бытовы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293096"/>
            <a:ext cx="1507156" cy="1944216"/>
          </a:xfrm>
          <a:prstGeom prst="rect">
            <a:avLst/>
          </a:prstGeom>
          <a:noFill/>
        </p:spPr>
      </p:pic>
      <p:pic>
        <p:nvPicPr>
          <p:cNvPr id="8" name="Picture 2" descr="C:\Users\user\Desktop\старый Рабочий стол\волшебны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4365104"/>
            <a:ext cx="1584176" cy="1920046"/>
          </a:xfrm>
          <a:prstGeom prst="rect">
            <a:avLst/>
          </a:prstGeom>
          <a:noFill/>
        </p:spPr>
      </p:pic>
      <p:pic>
        <p:nvPicPr>
          <p:cNvPr id="9" name="Picture 1" descr="C:\Users\user\Desktop\старый Рабочий стол\о животных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861048"/>
            <a:ext cx="1584176" cy="188845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60648"/>
            <a:ext cx="8686800" cy="72008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</a:rPr>
              <a:t>ХОД РАБОТЫ: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908719"/>
            <a:ext cx="8540750" cy="4320481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ru-RU" altLang="ru-RU" sz="2400" dirty="0" smtClean="0">
                <a:effectLst/>
              </a:rPr>
              <a:t> </a:t>
            </a:r>
            <a:endParaRPr lang="ru-RU" altLang="ru-RU" sz="2400" dirty="0" smtClean="0">
              <a:effectLst/>
            </a:endParaRPr>
          </a:p>
          <a:p>
            <a:pPr eaLnBrk="1" hangingPunct="1">
              <a:buNone/>
            </a:pPr>
            <a:r>
              <a:rPr lang="ru-RU" altLang="ru-RU" sz="2400" dirty="0" smtClean="0">
                <a:effectLst/>
              </a:rPr>
              <a:t> </a:t>
            </a:r>
            <a:r>
              <a:rPr lang="ru-RU" altLang="ru-RU" sz="2400" dirty="0" smtClean="0">
                <a:effectLst/>
                <a:latin typeface="Arial" pitchFamily="34" charset="0"/>
                <a:cs typeface="Arial" pitchFamily="34" charset="0"/>
              </a:rPr>
              <a:t>1.Было получено задание узнать из различных источников: что такое сказка, какие бывают типы сказок</a:t>
            </a:r>
            <a:r>
              <a:rPr lang="ru-RU" altLang="ru-RU" sz="2400" dirty="0" smtClean="0">
                <a:effectLst/>
              </a:rPr>
              <a:t>.</a:t>
            </a:r>
          </a:p>
          <a:p>
            <a:pPr eaLnBrk="1" hangingPunct="1"/>
            <a:endParaRPr lang="ru-RU" altLang="ru-RU" sz="2400" dirty="0" smtClean="0"/>
          </a:p>
          <a:p>
            <a:pPr eaLnBrk="1" hangingPunct="1"/>
            <a:endParaRPr lang="ru-RU" altLang="ru-RU" sz="2400" dirty="0" smtClean="0">
              <a:effectLst/>
            </a:endParaRPr>
          </a:p>
          <a:p>
            <a:pPr eaLnBrk="1" hangingPunct="1"/>
            <a:endParaRPr lang="ru-RU" altLang="ru-RU" sz="2400" dirty="0" smtClean="0"/>
          </a:p>
          <a:p>
            <a:pPr eaLnBrk="1" hangingPunct="1"/>
            <a:endParaRPr lang="ru-RU" altLang="ru-RU" sz="2400" dirty="0" smtClean="0">
              <a:effectLst/>
            </a:endParaRPr>
          </a:p>
          <a:p>
            <a:pPr eaLnBrk="1" hangingPunct="1"/>
            <a:endParaRPr lang="ru-RU" altLang="ru-RU" sz="2400" dirty="0" smtClean="0"/>
          </a:p>
          <a:p>
            <a:pPr>
              <a:buNone/>
            </a:pPr>
            <a:r>
              <a:rPr lang="ru-RU" altLang="ru-RU" sz="2400" dirty="0" smtClean="0">
                <a:effectLst/>
              </a:rPr>
              <a:t>   </a:t>
            </a:r>
          </a:p>
        </p:txBody>
      </p:sp>
      <p:pic>
        <p:nvPicPr>
          <p:cNvPr id="4" name="Picture 2" descr="F:\к проекту\PB1534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36912"/>
            <a:ext cx="3348856" cy="3101010"/>
          </a:xfrm>
          <a:prstGeom prst="rect">
            <a:avLst/>
          </a:prstGeom>
          <a:noFill/>
        </p:spPr>
      </p:pic>
      <p:pic>
        <p:nvPicPr>
          <p:cNvPr id="5" name="Picture 3" descr="F:\к проекту\PB1534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636912"/>
            <a:ext cx="3380946" cy="309634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23528" y="188640"/>
            <a:ext cx="86407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80000"/>
            </a:pPr>
            <a:r>
              <a:rPr lang="ru-RU" altLang="ru-RU" sz="2400" dirty="0" smtClean="0"/>
              <a:t> </a:t>
            </a:r>
            <a:r>
              <a:rPr lang="ru-RU" altLang="ru-RU" sz="2400" dirty="0" smtClean="0">
                <a:latin typeface="Arial" pitchFamily="34" charset="0"/>
                <a:cs typeface="Arial" pitchFamily="34" charset="0"/>
              </a:rPr>
              <a:t>2.Проведено анкетирование среди учащихся нашего класса с целью узнать, какую роль сказки занимают в их жизни, смогут ли они сами придумать сказку</a:t>
            </a:r>
            <a:r>
              <a:rPr lang="ru-RU" altLang="ru-RU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ru-RU" altLang="ru-RU" sz="2400" dirty="0">
              <a:solidFill>
                <a:srgbClr val="FFFF00"/>
              </a:solidFill>
            </a:endParaRPr>
          </a:p>
        </p:txBody>
      </p:sp>
      <p:graphicFrame>
        <p:nvGraphicFramePr>
          <p:cNvPr id="7" name="Содержимое 8"/>
          <p:cNvGraphicFramePr>
            <a:graphicFrameLocks noGrp="1"/>
          </p:cNvGraphicFramePr>
          <p:nvPr>
            <p:ph idx="1"/>
          </p:nvPr>
        </p:nvGraphicFramePr>
        <p:xfrm>
          <a:off x="0" y="3906391"/>
          <a:ext cx="4752651" cy="2951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4499992" y="3977680"/>
          <a:ext cx="4464496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6" name="Picture 2" descr="C:\Users\Альфия\Desktop\2014-11-26 1\1 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500" y="1412776"/>
            <a:ext cx="2278300" cy="2520280"/>
          </a:xfrm>
          <a:prstGeom prst="rect">
            <a:avLst/>
          </a:prstGeom>
          <a:noFill/>
        </p:spPr>
      </p:pic>
      <p:pic>
        <p:nvPicPr>
          <p:cNvPr id="1027" name="Picture 3" descr="C:\Users\Альфия\Desktop\2014-11-26 2\2 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1412776"/>
            <a:ext cx="2278300" cy="2520280"/>
          </a:xfrm>
          <a:prstGeom prst="rect">
            <a:avLst/>
          </a:prstGeom>
          <a:noFill/>
        </p:spPr>
      </p:pic>
      <p:pic>
        <p:nvPicPr>
          <p:cNvPr id="1028" name="Picture 4" descr="C:\Users\Альфия\Desktop\2014-11-26 3\3 0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1412776"/>
            <a:ext cx="2232248" cy="254249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79512" y="332656"/>
            <a:ext cx="86407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80000"/>
            </a:pPr>
            <a:r>
              <a:rPr lang="ru-RU" altLang="ru-RU" sz="2400" dirty="0" smtClean="0"/>
              <a:t> 3.Было </a:t>
            </a:r>
            <a:r>
              <a:rPr lang="ru-RU" altLang="ru-RU" sz="2400" dirty="0" smtClean="0"/>
              <a:t>дано </a:t>
            </a:r>
            <a:r>
              <a:rPr lang="ru-RU" altLang="ru-RU" sz="2400" dirty="0" smtClean="0"/>
              <a:t>задание придумать собственную сказку.</a:t>
            </a:r>
            <a:endParaRPr lang="ru-RU" altLang="ru-RU" sz="2400" dirty="0">
              <a:solidFill>
                <a:srgbClr val="FFFF00"/>
              </a:solidFill>
            </a:endParaRPr>
          </a:p>
        </p:txBody>
      </p:sp>
      <p:pic>
        <p:nvPicPr>
          <p:cNvPr id="10" name="Picture 2" descr="C:\Users\user\Desktop\к проекту\PB2034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3936438" cy="2664296"/>
          </a:xfrm>
          <a:prstGeom prst="rect">
            <a:avLst/>
          </a:prstGeom>
          <a:noFill/>
        </p:spPr>
      </p:pic>
      <p:pic>
        <p:nvPicPr>
          <p:cNvPr id="11" name="Picture 3" descr="C:\Users\user\Desktop\к проекту\PB2034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3704" y="4221088"/>
            <a:ext cx="4074520" cy="2448272"/>
          </a:xfrm>
          <a:prstGeom prst="rect">
            <a:avLst/>
          </a:prstGeom>
          <a:noFill/>
        </p:spPr>
      </p:pic>
      <p:pic>
        <p:nvPicPr>
          <p:cNvPr id="12" name="Picture 4" descr="C:\Users\user\Desktop\к проекту\PB2034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4500" y="1412776"/>
            <a:ext cx="3840426" cy="2592288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22676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88913"/>
            <a:ext cx="8540750" cy="7926387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ru-RU" sz="2400" dirty="0" smtClean="0">
                <a:effectLst/>
              </a:rPr>
              <a:t>    4. </a:t>
            </a: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Выступление одноклассников со своими вариантами собственных сказок.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1027" name="Picture 3" descr="F:\к проекту\PB1534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2628776" cy="1971582"/>
          </a:xfrm>
          <a:prstGeom prst="rect">
            <a:avLst/>
          </a:prstGeom>
          <a:noFill/>
        </p:spPr>
      </p:pic>
      <p:pic>
        <p:nvPicPr>
          <p:cNvPr id="1028" name="Picture 4" descr="F:\к проекту\PB1534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772816"/>
            <a:ext cx="2580771" cy="1935578"/>
          </a:xfrm>
          <a:prstGeom prst="rect">
            <a:avLst/>
          </a:prstGeom>
          <a:noFill/>
        </p:spPr>
      </p:pic>
      <p:pic>
        <p:nvPicPr>
          <p:cNvPr id="1029" name="Picture 5" descr="F:\к проекту\PB1534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1196752"/>
            <a:ext cx="2556768" cy="1917576"/>
          </a:xfrm>
          <a:prstGeom prst="rect">
            <a:avLst/>
          </a:prstGeom>
          <a:noFill/>
        </p:spPr>
      </p:pic>
      <p:pic>
        <p:nvPicPr>
          <p:cNvPr id="1030" name="Picture 6" descr="F:\к проекту\PB1534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365104"/>
            <a:ext cx="2700784" cy="2025588"/>
          </a:xfrm>
          <a:prstGeom prst="rect">
            <a:avLst/>
          </a:prstGeom>
          <a:noFill/>
        </p:spPr>
      </p:pic>
      <p:pic>
        <p:nvPicPr>
          <p:cNvPr id="1031" name="Picture 7" descr="F:\к проекту\PB1534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3501008"/>
            <a:ext cx="2700784" cy="2025588"/>
          </a:xfrm>
          <a:prstGeom prst="rect">
            <a:avLst/>
          </a:prstGeom>
          <a:noFill/>
        </p:spPr>
      </p:pic>
      <p:pic>
        <p:nvPicPr>
          <p:cNvPr id="1032" name="Picture 8" descr="F:\к проекту\PB15341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4365104"/>
            <a:ext cx="2652779" cy="198958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332656"/>
            <a:ext cx="8662987" cy="2304256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ru-RU" sz="2400" dirty="0" smtClean="0"/>
              <a:t>  5.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Разбор вместе с учителем каждой сказки: определение типа сказки, наличие сюжета, героев, поучительности, проблемы, жизненных выводов 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251520" y="3501008"/>
            <a:ext cx="86407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80000"/>
            </a:pPr>
            <a:r>
              <a:rPr lang="ru-RU" altLang="ru-RU" sz="2400" dirty="0" smtClean="0"/>
              <a:t>  6. Выбор наиболее удачного варианта современной сказки путем голосования</a:t>
            </a:r>
          </a:p>
        </p:txBody>
      </p:sp>
      <p:pic>
        <p:nvPicPr>
          <p:cNvPr id="3075" name="Picture 3" descr="F:\к проекту\PB1534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547" y="4437112"/>
            <a:ext cx="3720413" cy="2232248"/>
          </a:xfrm>
          <a:prstGeom prst="rect">
            <a:avLst/>
          </a:prstGeom>
          <a:noFill/>
        </p:spPr>
      </p:pic>
      <p:pic>
        <p:nvPicPr>
          <p:cNvPr id="3077" name="Picture 5" descr="F:\к проекту\PB1534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365104"/>
            <a:ext cx="3672408" cy="2276872"/>
          </a:xfrm>
          <a:prstGeom prst="rect">
            <a:avLst/>
          </a:prstGeom>
          <a:noFill/>
        </p:spPr>
      </p:pic>
      <p:pic>
        <p:nvPicPr>
          <p:cNvPr id="3078" name="Picture 6" descr="F:\к проекту\PB1534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520788"/>
            <a:ext cx="3384376" cy="202558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88640"/>
            <a:ext cx="8662987" cy="5910535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ru-RU" sz="2400" dirty="0" smtClean="0"/>
              <a:t>  7.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Групповая работа по совершенствованию выбранной сказки: определение типа сказки, внесение дополнений в сюжет, количество и характер героев, создание иллюстраций</a:t>
            </a:r>
            <a:r>
              <a:rPr lang="ru-RU" sz="2400" dirty="0" smtClean="0"/>
              <a:t>.</a:t>
            </a:r>
          </a:p>
        </p:txBody>
      </p:sp>
      <p:pic>
        <p:nvPicPr>
          <p:cNvPr id="3074" name="Picture 2" descr="C:\Users\user\Desktop\к проекту\PB1934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2"/>
            <a:ext cx="2748790" cy="2061592"/>
          </a:xfrm>
          <a:prstGeom prst="rect">
            <a:avLst/>
          </a:prstGeom>
          <a:noFill/>
        </p:spPr>
      </p:pic>
      <p:pic>
        <p:nvPicPr>
          <p:cNvPr id="3075" name="Picture 3" descr="C:\Users\user\Desktop\к проекту\PB1934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628800"/>
            <a:ext cx="2748789" cy="2061592"/>
          </a:xfrm>
          <a:prstGeom prst="rect">
            <a:avLst/>
          </a:prstGeom>
          <a:noFill/>
        </p:spPr>
      </p:pic>
      <p:pic>
        <p:nvPicPr>
          <p:cNvPr id="3076" name="Picture 4" descr="C:\Users\user\Desktop\к проекту\PB1934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844824"/>
            <a:ext cx="2664296" cy="1998222"/>
          </a:xfrm>
          <a:prstGeom prst="rect">
            <a:avLst/>
          </a:prstGeom>
          <a:noFill/>
        </p:spPr>
      </p:pic>
      <p:pic>
        <p:nvPicPr>
          <p:cNvPr id="3077" name="Picture 5" descr="C:\Users\user\Desktop\к проекту\PB19346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4293096"/>
            <a:ext cx="3036822" cy="2277616"/>
          </a:xfrm>
          <a:prstGeom prst="rect">
            <a:avLst/>
          </a:prstGeom>
          <a:noFill/>
        </p:spPr>
      </p:pic>
      <p:pic>
        <p:nvPicPr>
          <p:cNvPr id="3078" name="Picture 6" descr="C:\Users\user\Desktop\к проекту\PB19346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4293096"/>
            <a:ext cx="3024336" cy="226825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798</TotalTime>
  <Words>355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Сказка как  литературный жанр</vt:lpstr>
      <vt:lpstr>ОБОСНОВАНИЕ ВЫБОРА:</vt:lpstr>
      <vt:lpstr> ЦЕЛЬ ПРОЕКТА:</vt:lpstr>
      <vt:lpstr>ХОД РАБОТЫ:</vt:lpstr>
      <vt:lpstr>Слайд 5</vt:lpstr>
      <vt:lpstr>Слайд 6</vt:lpstr>
      <vt:lpstr>Слайд 7</vt:lpstr>
      <vt:lpstr>Слайд 8</vt:lpstr>
      <vt:lpstr>Слайд 9</vt:lpstr>
      <vt:lpstr>.     8.Представление окончательного варианта сказки. </vt:lpstr>
      <vt:lpstr>Слайд 11</vt:lpstr>
      <vt:lpstr> ВЫВОДЫ: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СОБАКИ В ЖИЗНИ ЧЕЛОВЕКА</dc:title>
  <dc:creator>Люба</dc:creator>
  <dc:description>проект скачан с сайта МБОУ СОШ № 31 г. Новочеркасска_x000d_
http://school31novoch.ucoz.ru/</dc:description>
  <cp:lastModifiedBy>Альфия</cp:lastModifiedBy>
  <cp:revision>54</cp:revision>
  <dcterms:created xsi:type="dcterms:W3CDTF">2014-04-05T13:13:31Z</dcterms:created>
  <dcterms:modified xsi:type="dcterms:W3CDTF">2014-11-26T16:30:30Z</dcterms:modified>
</cp:coreProperties>
</file>