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259" r:id="rId4"/>
    <p:sldId id="262" r:id="rId5"/>
    <p:sldId id="263" r:id="rId6"/>
    <p:sldId id="264" r:id="rId7"/>
    <p:sldId id="265" r:id="rId8"/>
    <p:sldId id="268" r:id="rId9"/>
    <p:sldId id="273" r:id="rId10"/>
    <p:sldId id="269" r:id="rId11"/>
    <p:sldId id="271" r:id="rId12"/>
    <p:sldId id="274" r:id="rId13"/>
    <p:sldId id="272" r:id="rId14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16" y="-90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c:style val="2"/>
  <c:chart>
    <c:autoTitleDeleted val="1"/>
    <c:view3D>
      <c:rotX val="19"/>
      <c:rotY val="0"/>
      <c:rAngAx val="0"/>
      <c:perspective val="30"/>
    </c:view3D>
    <c:floor>
      <c:thickness val="0"/>
      <c:spPr>
        <a:noFill/>
        <a:ln w="9528">
          <a:solidFill>
            <a:srgbClr val="868686"/>
          </a:solidFill>
          <a:prstDash val="solid"/>
          <a:round/>
        </a:ln>
      </c:spPr>
    </c:floor>
    <c:sideWall>
      <c:thickness val="0"/>
      <c:spPr>
        <a:noFill/>
        <a:ln>
          <a:noFill/>
        </a:ln>
      </c:spPr>
    </c:sideWall>
    <c:backWall>
      <c:thickness val="0"/>
      <c:spPr>
        <a:noFill/>
        <a:ln>
          <a:noFill/>
        </a:ln>
      </c:spPr>
    </c:backWall>
    <c:plotArea>
      <c:layout>
        <c:manualLayout>
          <c:xMode val="edge"/>
          <c:yMode val="edge"/>
          <c:x val="7.6524704266907204E-2"/>
          <c:y val="9.3681079844429194E-2"/>
          <c:w val="0.73874750052749694"/>
          <c:h val="0.81263806351172641"/>
        </c:manualLayout>
      </c:layout>
      <c:pie3DChart>
        <c:varyColors val="1"/>
        <c:ser>
          <c:idx val="0"/>
          <c:order val="0"/>
          <c:tx>
            <c:v>Продажи</c:v>
          </c:tx>
          <c:dPt>
            <c:idx val="0"/>
            <c:bubble3D val="0"/>
            <c:spPr>
              <a:solidFill>
                <a:srgbClr val="FFFF00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rgbClr val="17375E"/>
              </a:solidFill>
              <a:ln>
                <a:noFill/>
              </a:ln>
            </c:spPr>
          </c:dPt>
          <c:dLbls>
            <c:dLbl>
              <c:idx val="0"/>
              <c:layout>
                <c:manualLayout>
                  <c:x val="-0.14521721041500538"/>
                  <c:y val="4.3753554468519348E-2"/>
                </c:manualLayout>
              </c:layout>
              <c:spPr/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ru-RU" sz="4400" b="0" i="0" u="none" strike="noStrike" kern="1200" baseline="0">
                      <a:solidFill>
                        <a:srgbClr val="558ED5"/>
                      </a:solidFill>
                      <a:latin typeface="Calibri"/>
                      <a:ea typeface=""/>
                      <a:cs typeface="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spPr/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ru-RU" sz="4400" b="0" i="0" u="none" strike="noStrike" kern="1200" baseline="0">
                      <a:solidFill>
                        <a:srgbClr val="FFFF00"/>
                      </a:solidFill>
                      <a:latin typeface="Calibri"/>
                      <a:ea typeface=""/>
                      <a:cs typeface="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ru-RU" sz="4400" b="0" i="0" u="none" strike="noStrike" kern="1200" baseline="0">
                    <a:solidFill>
                      <a:srgbClr val="DCE6F2"/>
                    </a:solidFill>
                    <a:latin typeface="Calibri"/>
                    <a:ea typeface=""/>
                    <a:cs typeface="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Lit>
              <c:ptCount val="2"/>
              <c:pt idx="0">
                <c:v>да</c:v>
              </c:pt>
              <c:pt idx="1">
                <c:v>нет</c:v>
              </c:pt>
            </c:strLit>
          </c:cat>
          <c:val>
            <c:numLit>
              <c:formatCode>General</c:formatCode>
              <c:ptCount val="2"/>
              <c:pt idx="0">
                <c:v>10</c:v>
              </c:pt>
              <c:pt idx="1">
                <c:v>28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</c:spPr>
    </c:plotArea>
    <c:legend>
      <c:legendPos val="r"/>
      <c:layout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ru-RU" sz="1800" b="0" i="0" u="none" strike="noStrike" kern="1200" baseline="0">
              <a:solidFill>
                <a:srgbClr val="000000"/>
              </a:solidFill>
              <a:latin typeface="Calibri"/>
              <a:ea typeface=""/>
              <a:cs typeface="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ru-RU" sz="1800" b="0" i="0" u="none" strike="noStrike" kern="1200" baseline="0">
          <a:solidFill>
            <a:srgbClr val="000000"/>
          </a:solidFill>
          <a:latin typeface="Calibri"/>
          <a:ea typeface=""/>
          <a:cs typeface="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c:style val="2"/>
  <c:chart>
    <c:autoTitleDeleted val="1"/>
    <c:plotArea>
      <c:layout/>
      <c:pieChart>
        <c:varyColors val="1"/>
        <c:ser>
          <c:idx val="0"/>
          <c:order val="0"/>
          <c:tx>
            <c:v>Продажи</c:v>
          </c:tx>
          <c:dPt>
            <c:idx val="0"/>
            <c:bubble3D val="0"/>
            <c:spPr>
              <a:solidFill>
                <a:srgbClr val="00B050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rgbClr val="0070C0"/>
              </a:solidFill>
              <a:ln>
                <a:noFill/>
              </a:ln>
            </c:spPr>
          </c:dPt>
          <c:dLbls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ru-RU" sz="4400" b="0" i="0" u="none" strike="noStrike" kern="1200" baseline="0">
                    <a:solidFill>
                      <a:srgbClr val="000000"/>
                    </a:solidFill>
                    <a:latin typeface="Calibri"/>
                    <a:ea typeface=""/>
                    <a:cs typeface="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Lit>
              <c:ptCount val="2"/>
              <c:pt idx="0">
                <c:v>да</c:v>
              </c:pt>
              <c:pt idx="1">
                <c:v>нет</c:v>
              </c:pt>
            </c:strLit>
          </c:cat>
          <c:val>
            <c:numLit>
              <c:formatCode>General</c:formatCode>
              <c:ptCount val="2"/>
              <c:pt idx="0">
                <c:v>15</c:v>
              </c:pt>
              <c:pt idx="1">
                <c:v>34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</c:spPr>
    </c:plotArea>
    <c:legend>
      <c:legendPos val="r"/>
      <c:layout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ru-RU" sz="1800" b="0" i="0" u="none" strike="noStrike" kern="1200" baseline="0">
              <a:solidFill>
                <a:srgbClr val="000000"/>
              </a:solidFill>
              <a:latin typeface="Calibri"/>
              <a:ea typeface=""/>
              <a:cs typeface="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ru-RU" sz="1800" b="0" i="0" u="none" strike="noStrike" kern="1200" baseline="0">
          <a:solidFill>
            <a:srgbClr val="000000"/>
          </a:solidFill>
          <a:latin typeface="Calibri"/>
          <a:ea typeface=""/>
          <a:cs typeface="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c:style val="2"/>
  <c:chart>
    <c:autoTitleDeleted val="1"/>
    <c:view3D>
      <c:rotX val="19"/>
      <c:rotY val="0"/>
      <c:rAngAx val="0"/>
      <c:perspective val="30"/>
    </c:view3D>
    <c:floor>
      <c:thickness val="0"/>
      <c:spPr>
        <a:noFill/>
        <a:ln w="9528">
          <a:solidFill>
            <a:srgbClr val="868686"/>
          </a:solidFill>
          <a:prstDash val="solid"/>
          <a:round/>
        </a:ln>
      </c:spPr>
    </c:floor>
    <c:sideWall>
      <c:thickness val="0"/>
      <c:spPr>
        <a:noFill/>
        <a:ln>
          <a:noFill/>
        </a:ln>
      </c:spPr>
    </c:sideWall>
    <c:backWall>
      <c:thickness val="0"/>
      <c:spPr>
        <a:noFill/>
        <a:ln>
          <a:noFill/>
        </a:ln>
      </c:spPr>
    </c:backWall>
    <c:plotArea>
      <c:layout>
        <c:manualLayout>
          <c:layoutTarget val="inner"/>
          <c:xMode val="edge"/>
          <c:yMode val="edge"/>
          <c:x val="6.6442314065944114E-2"/>
          <c:y val="6.33827281740241E-2"/>
          <c:w val="0.69849346804603407"/>
          <c:h val="0.85207174291219012"/>
        </c:manualLayout>
      </c:layout>
      <c:pie3DChart>
        <c:varyColors val="1"/>
        <c:ser>
          <c:idx val="0"/>
          <c:order val="0"/>
          <c:tx>
            <c:v>Продажи</c:v>
          </c:tx>
          <c:dPt>
            <c:idx val="0"/>
            <c:bubble3D val="0"/>
            <c:spPr>
              <a:solidFill>
                <a:srgbClr val="558ED5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rgbClr val="FF0000"/>
              </a:solidFill>
              <a:ln>
                <a:noFill/>
              </a:ln>
            </c:spPr>
          </c:dPt>
          <c:dPt>
            <c:idx val="2"/>
            <c:bubble3D val="0"/>
            <c:spPr>
              <a:solidFill>
                <a:srgbClr val="00B050"/>
              </a:solidFill>
              <a:ln>
                <a:noFill/>
              </a:ln>
            </c:spPr>
          </c:dPt>
          <c:dLbls>
            <c:dLbl>
              <c:idx val="0"/>
              <c:layout>
                <c:manualLayout>
                  <c:x val="-0.16782145587931874"/>
                  <c:y val="3.532333979456705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861473841842036"/>
                  <c:y val="2.643912534872977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ru-RU" sz="4400" b="0" i="0" u="none" strike="noStrike" kern="1200" baseline="0">
                    <a:solidFill>
                      <a:srgbClr val="000000"/>
                    </a:solidFill>
                    <a:latin typeface="Calibri"/>
                    <a:ea typeface=""/>
                    <a:cs typeface="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Lit>
              <c:ptCount val="3"/>
              <c:pt idx="0">
                <c:v>положительно</c:v>
              </c:pt>
              <c:pt idx="1">
                <c:v>отрицательно</c:v>
              </c:pt>
              <c:pt idx="2">
                <c:v>безразлично</c:v>
              </c:pt>
            </c:strLit>
          </c:cat>
          <c:val>
            <c:numLit>
              <c:formatCode>General</c:formatCode>
              <c:ptCount val="3"/>
              <c:pt idx="0">
                <c:v>23</c:v>
              </c:pt>
              <c:pt idx="1">
                <c:v>14</c:v>
              </c:pt>
              <c:pt idx="2">
                <c:v>34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</c:spPr>
    </c:plotArea>
    <c:legend>
      <c:legendPos val="r"/>
      <c:layout>
        <c:manualLayout>
          <c:xMode val="edge"/>
          <c:yMode val="edge"/>
          <c:x val="0.78781976930431752"/>
          <c:y val="0.38526934187636747"/>
        </c:manualLayout>
      </c:layout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ru-RU" sz="1800" b="0" i="0" u="none" strike="noStrike" kern="1200" baseline="0">
              <a:solidFill>
                <a:srgbClr val="000000"/>
              </a:solidFill>
              <a:latin typeface="Calibri"/>
              <a:ea typeface=""/>
              <a:cs typeface="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ru-RU" sz="1800" b="0" i="0" u="none" strike="noStrike" kern="1200" baseline="0">
          <a:solidFill>
            <a:srgbClr val="000000"/>
          </a:solidFill>
          <a:latin typeface="Calibri"/>
          <a:ea typeface=""/>
          <a:cs typeface=""/>
        </a:defRPr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S Gothic" pitchFamily="2"/>
              <a:cs typeface="Tahoma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S Gothic" pitchFamily="2"/>
              <a:cs typeface="Tahoma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S Gothic" pitchFamily="2"/>
              <a:cs typeface="Tahoma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AFE56E5-D9F7-4E36-A7FE-2BA34879A0DC}" type="slidenum">
              <a:t>‹#›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S Gothic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7303357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312922" y="1027081"/>
            <a:ext cx="4933800" cy="370043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1169636" y="5086798"/>
            <a:ext cx="5226116" cy="410723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778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ru-RU" sz="2000" b="0" i="0" u="none" strike="noStrike" kern="1200" cap="none" spc="0" baseline="0">
        <a:solidFill>
          <a:srgbClr val="000000"/>
        </a:solidFill>
        <a:uFillTx/>
        <a:latin typeface="Arial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36" y="5086798"/>
            <a:ext cx="5226116" cy="4017242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36" y="5086798"/>
            <a:ext cx="5226116" cy="4107603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58" y="1027108"/>
            <a:ext cx="4933946" cy="3700457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36" y="5086798"/>
            <a:ext cx="5226116" cy="4107603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58" y="1027108"/>
            <a:ext cx="4933946" cy="3700457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36" y="5086798"/>
            <a:ext cx="5226116" cy="4017242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58" y="1027108"/>
            <a:ext cx="4933946" cy="3700457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36" y="5086798"/>
            <a:ext cx="5226116" cy="4017242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58" y="1027108"/>
            <a:ext cx="4933946" cy="3700457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36" y="5086798"/>
            <a:ext cx="5226116" cy="4017242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58" y="1027108"/>
            <a:ext cx="4933946" cy="3700457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36" y="5086798"/>
            <a:ext cx="5226116" cy="4017242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36" y="5086798"/>
            <a:ext cx="5226116" cy="4107603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36" y="5086798"/>
            <a:ext cx="5226116" cy="4017242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755641" y="2347923"/>
            <a:ext cx="8569436" cy="1620719"/>
          </a:xfrm>
        </p:spPr>
        <p:txBody>
          <a:bodyPr/>
          <a:lstStyle>
            <a:lvl1pPr>
              <a:buClr>
                <a:srgbClr val="000000"/>
              </a:buClr>
              <a:buChar char=""/>
              <a:defRPr sz="4000" b="1" i="1" kern="0">
                <a:solidFill>
                  <a:srgbClr val="E6E6E6"/>
                </a:solidFill>
                <a:latin typeface="Albany" pitchFamily="34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512719" y="4282921"/>
            <a:ext cx="7056360" cy="1932118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99965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buClr>
                <a:srgbClr val="000000"/>
              </a:buClr>
              <a:buChar char=""/>
              <a:defRPr sz="4000" b="1" i="1" kern="0">
                <a:solidFill>
                  <a:srgbClr val="E6E6E6"/>
                </a:solidFill>
                <a:latin typeface="Albany" pitchFamily="34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750075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7361276" y="117363"/>
            <a:ext cx="2205002" cy="6869155"/>
          </a:xfrm>
        </p:spPr>
        <p:txBody>
          <a:bodyPr vert="eaVert"/>
          <a:lstStyle>
            <a:lvl1pPr>
              <a:buClr>
                <a:srgbClr val="000000"/>
              </a:buClr>
              <a:buChar char=""/>
              <a:defRPr sz="4000" b="1" i="1" kern="0">
                <a:solidFill>
                  <a:srgbClr val="E6E6E6"/>
                </a:solidFill>
                <a:latin typeface="Albany" pitchFamily="34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741240" y="117363"/>
            <a:ext cx="6467395" cy="686915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88183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buClr>
                <a:srgbClr val="000000"/>
              </a:buClr>
              <a:buChar char=""/>
              <a:defRPr sz="4000" b="1" i="1" kern="0">
                <a:solidFill>
                  <a:srgbClr val="E6E6E6"/>
                </a:solidFill>
                <a:latin typeface="Albany" pitchFamily="34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type="title" idx="4294967295"/>
          </p:nvPr>
        </p:nvSpPr>
        <p:spPr>
          <a:xfrm>
            <a:off x="1088282" y="2224076"/>
            <a:ext cx="8477283" cy="4762798"/>
          </a:xfrm>
        </p:spPr>
        <p:txBody>
          <a:bodyPr anchor="t" anchorCtr="0"/>
          <a:lstStyle>
            <a:lvl1pPr marL="503998" indent="-431999" algn="l">
              <a:buClr>
                <a:srgbClr val="FF9966"/>
              </a:buClr>
              <a:buSzPct val="75000"/>
              <a:buChar char="➲"/>
              <a:defRPr sz="3200" kern="0">
                <a:solidFill>
                  <a:srgbClr val="E6E6E6"/>
                </a:solidFill>
                <a:latin typeface="Albany" pitchFamily="34"/>
                <a:ea typeface="Lucida Sans Unicode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4" name="Объект 3"/>
          <p:cNvSpPr txBox="1">
            <a:spLocks noGrp="1"/>
          </p:cNvSpPr>
          <p:nvPr>
            <p:ph idx="1"/>
          </p:nvPr>
        </p:nvSpPr>
        <p:spPr>
          <a:xfrm>
            <a:off x="503998" y="1768678"/>
            <a:ext cx="9072000" cy="4988884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53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97036" y="4857841"/>
            <a:ext cx="8567644" cy="1501920"/>
          </a:xfrm>
        </p:spPr>
        <p:txBody>
          <a:bodyPr anchor="t" anchorCtr="0"/>
          <a:lstStyle>
            <a:lvl1pPr algn="l">
              <a:buClr>
                <a:srgbClr val="000000"/>
              </a:buClr>
              <a:buChar char=""/>
              <a:defRPr sz="4000" b="1" i="1" kern="0">
                <a:solidFill>
                  <a:srgbClr val="E6E6E6"/>
                </a:solidFill>
                <a:latin typeface="Albany" pitchFamily="34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97036" y="3203636"/>
            <a:ext cx="8567644" cy="1654204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5059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buClr>
                <a:srgbClr val="000000"/>
              </a:buClr>
              <a:buChar char=""/>
              <a:defRPr sz="4000" b="1" i="1" kern="0">
                <a:solidFill>
                  <a:srgbClr val="E6E6E6"/>
                </a:solidFill>
                <a:latin typeface="Albany" pitchFamily="34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type="title" idx="4294967295"/>
          </p:nvPr>
        </p:nvSpPr>
        <p:spPr>
          <a:xfrm>
            <a:off x="1088995" y="2224076"/>
            <a:ext cx="4162321" cy="4762442"/>
          </a:xfrm>
        </p:spPr>
        <p:txBody>
          <a:bodyPr anchor="t" anchorCtr="0"/>
          <a:lstStyle>
            <a:lvl1pPr marL="503998" indent="-431999" algn="l">
              <a:buClr>
                <a:srgbClr val="FF9966"/>
              </a:buClr>
              <a:buSzPct val="75000"/>
              <a:buChar char="➲"/>
              <a:defRPr sz="2800" kern="0">
                <a:solidFill>
                  <a:srgbClr val="E6E6E6"/>
                </a:solidFill>
                <a:latin typeface="Albany" pitchFamily="34"/>
                <a:ea typeface="Lucida Sans Unicode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4" name="Объект 3"/>
          <p:cNvSpPr txBox="1">
            <a:spLocks noGrp="1"/>
          </p:cNvSpPr>
          <p:nvPr>
            <p:ph type="title" idx="4294967295"/>
          </p:nvPr>
        </p:nvSpPr>
        <p:spPr>
          <a:xfrm>
            <a:off x="5403957" y="2224076"/>
            <a:ext cx="4162321" cy="4762442"/>
          </a:xfrm>
        </p:spPr>
        <p:txBody>
          <a:bodyPr anchor="t" anchorCtr="0"/>
          <a:lstStyle>
            <a:lvl1pPr marL="503998" indent="-431999" algn="l">
              <a:buClr>
                <a:srgbClr val="FF9966"/>
              </a:buClr>
              <a:buSzPct val="75000"/>
              <a:buChar char="➲"/>
              <a:defRPr sz="2800" kern="0">
                <a:solidFill>
                  <a:srgbClr val="E6E6E6"/>
                </a:solidFill>
                <a:latin typeface="Albany" pitchFamily="34"/>
                <a:ea typeface="Lucida Sans Unicode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13749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721" y="303123"/>
            <a:ext cx="9072722" cy="1258918"/>
          </a:xfrm>
        </p:spPr>
        <p:txBody>
          <a:bodyPr/>
          <a:lstStyle>
            <a:lvl1pPr>
              <a:buClr>
                <a:srgbClr val="000000"/>
              </a:buClr>
              <a:buChar char=""/>
              <a:defRPr sz="4000" b="1" i="1" kern="0">
                <a:solidFill>
                  <a:srgbClr val="E6E6E6"/>
                </a:solidFill>
                <a:latin typeface="Albany" pitchFamily="34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4721" y="1692362"/>
            <a:ext cx="4452844" cy="704883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 txBox="1">
            <a:spLocks noGrp="1"/>
          </p:cNvSpPr>
          <p:nvPr>
            <p:ph type="title" idx="4294967295"/>
          </p:nvPr>
        </p:nvSpPr>
        <p:spPr>
          <a:xfrm>
            <a:off x="504721" y="2397236"/>
            <a:ext cx="4452844" cy="4356000"/>
          </a:xfrm>
        </p:spPr>
        <p:txBody>
          <a:bodyPr anchor="t" anchorCtr="0"/>
          <a:lstStyle>
            <a:lvl1pPr marL="503998" indent="-431999" algn="l">
              <a:buClr>
                <a:srgbClr val="FF9966"/>
              </a:buClr>
              <a:buSzPct val="75000"/>
              <a:buChar char="➲"/>
              <a:defRPr sz="2400" kern="0">
                <a:solidFill>
                  <a:srgbClr val="E6E6E6"/>
                </a:solidFill>
                <a:latin typeface="Albany" pitchFamily="34"/>
                <a:ea typeface="Lucida Sans Unicode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5121362" y="1692362"/>
            <a:ext cx="4456081" cy="704883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 txBox="1">
            <a:spLocks noGrp="1"/>
          </p:cNvSpPr>
          <p:nvPr>
            <p:ph type="title" idx="4294967295"/>
          </p:nvPr>
        </p:nvSpPr>
        <p:spPr>
          <a:xfrm>
            <a:off x="5121362" y="2397236"/>
            <a:ext cx="4456081" cy="4356000"/>
          </a:xfrm>
        </p:spPr>
        <p:txBody>
          <a:bodyPr anchor="t" anchorCtr="0"/>
          <a:lstStyle>
            <a:lvl1pPr marL="503998" indent="-431999" algn="l">
              <a:buClr>
                <a:srgbClr val="FF9966"/>
              </a:buClr>
              <a:buSzPct val="75000"/>
              <a:buChar char="➲"/>
              <a:defRPr sz="2400" kern="0">
                <a:solidFill>
                  <a:srgbClr val="E6E6E6"/>
                </a:solidFill>
                <a:latin typeface="Albany" pitchFamily="34"/>
                <a:ea typeface="Lucida Sans Unicode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62305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buClr>
                <a:srgbClr val="000000"/>
              </a:buClr>
              <a:buChar char=""/>
              <a:defRPr sz="4000" b="1" i="1" kern="0">
                <a:solidFill>
                  <a:srgbClr val="E6E6E6"/>
                </a:solidFill>
                <a:latin typeface="Albany" pitchFamily="34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88186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03998" y="301322"/>
            <a:ext cx="9072000" cy="1261798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03998" y="1768678"/>
            <a:ext cx="9072000" cy="4988884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053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721" y="301678"/>
            <a:ext cx="3316318" cy="1279437"/>
          </a:xfrm>
        </p:spPr>
        <p:txBody>
          <a:bodyPr anchor="b" anchorCtr="0"/>
          <a:lstStyle>
            <a:lvl1pPr algn="l">
              <a:buClr>
                <a:srgbClr val="000000"/>
              </a:buClr>
              <a:buChar char=""/>
              <a:defRPr sz="2000" b="1" i="1" kern="0">
                <a:solidFill>
                  <a:srgbClr val="E6E6E6"/>
                </a:solidFill>
                <a:latin typeface="Albany" pitchFamily="34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type="title" idx="4294967295"/>
          </p:nvPr>
        </p:nvSpPr>
        <p:spPr>
          <a:xfrm>
            <a:off x="3941640" y="301678"/>
            <a:ext cx="5635803" cy="6451558"/>
          </a:xfrm>
        </p:spPr>
        <p:txBody>
          <a:bodyPr anchor="t" anchorCtr="0"/>
          <a:lstStyle>
            <a:lvl1pPr marL="503998" indent="-431999" algn="l">
              <a:buClr>
                <a:srgbClr val="FF9966"/>
              </a:buClr>
              <a:buSzPct val="75000"/>
              <a:buChar char="➲"/>
              <a:defRPr sz="3200" kern="0">
                <a:solidFill>
                  <a:srgbClr val="E6E6E6"/>
                </a:solidFill>
                <a:latin typeface="Albany" pitchFamily="34"/>
                <a:ea typeface="Lucida Sans Unicode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504721" y="1581116"/>
            <a:ext cx="3316318" cy="517212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84585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976402" y="5291276"/>
            <a:ext cx="6048362" cy="625321"/>
          </a:xfrm>
        </p:spPr>
        <p:txBody>
          <a:bodyPr anchor="b" anchorCtr="0"/>
          <a:lstStyle>
            <a:lvl1pPr algn="l">
              <a:buClr>
                <a:srgbClr val="000000"/>
              </a:buClr>
              <a:buChar char=""/>
              <a:defRPr sz="2000" b="1" i="1" kern="0">
                <a:solidFill>
                  <a:srgbClr val="E6E6E6"/>
                </a:solidFill>
                <a:latin typeface="Albany" pitchFamily="34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title" idx="4294967295"/>
          </p:nvPr>
        </p:nvSpPr>
        <p:spPr>
          <a:xfrm>
            <a:off x="1976402" y="674644"/>
            <a:ext cx="6048362" cy="4537079"/>
          </a:xfrm>
        </p:spPr>
        <p:txBody>
          <a:bodyPr anchor="t"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976402" y="5916597"/>
            <a:ext cx="6048362" cy="887397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57798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>
                <a:alpha val="5000"/>
              </a:srgbClr>
            </a:gs>
            <a:gs pos="100000">
              <a:srgbClr val="21D6E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40883" y="116997"/>
            <a:ext cx="8607960" cy="12621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/>
          <a:lstStyle/>
          <a:p>
            <a:pPr lvl="0"/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1088282" y="2224076"/>
            <a:ext cx="8477283" cy="47627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7937275" y="6251396"/>
            <a:ext cx="1969196" cy="105732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SzPct val="45000"/>
        <a:buFont typeface="StarSymbol"/>
        <a:buChar char="●"/>
        <a:tabLst/>
        <a:defRPr lang="ru-RU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MS Gothic" pitchFamily="2"/>
          <a:cs typeface="Tahoma" pitchFamily="2"/>
        </a:defRPr>
      </a:lvl1pPr>
    </p:titleStyle>
    <p:bodyStyle>
      <a:lvl1pPr marL="431999" marR="0" lvl="0" indent="-323999" algn="l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Clr>
          <a:srgbClr val="FF9966"/>
        </a:buClr>
        <a:buSzPct val="45000"/>
        <a:buFont typeface="StarSymbol"/>
        <a:buChar char="●"/>
        <a:tabLst/>
        <a:defRPr lang="ru-RU" sz="3200" b="0" i="0" u="none" strike="noStrike" kern="1200" cap="none" spc="0" baseline="0">
          <a:solidFill>
            <a:srgbClr val="E6E6E6"/>
          </a:solidFill>
          <a:uFillTx/>
          <a:latin typeface="Arial" pitchFamily="18"/>
          <a:ea typeface="MS Gothic" pitchFamily="2"/>
          <a:cs typeface="Tahoma" pitchFamily="2"/>
        </a:defRPr>
      </a:lvl1pPr>
      <a:lvl2pPr marL="863998" marR="0" lvl="1" indent="-323999" algn="l" defTabSz="914400" rtl="0" fontAlgn="auto" hangingPunct="1">
        <a:lnSpc>
          <a:spcPct val="100000"/>
        </a:lnSpc>
        <a:spcBef>
          <a:spcPts val="0"/>
        </a:spcBef>
        <a:spcAft>
          <a:spcPts val="1135"/>
        </a:spcAft>
        <a:buClr>
          <a:srgbClr val="FF9966"/>
        </a:buClr>
        <a:buSzPct val="45000"/>
        <a:buFont typeface="StarSymbol"/>
        <a:buChar char="●"/>
        <a:tabLst/>
        <a:defRPr lang="ru-RU" sz="2800" b="0" i="0" u="none" strike="noStrike" kern="1200" cap="none" spc="0" baseline="0">
          <a:solidFill>
            <a:srgbClr val="E6E6E6"/>
          </a:solidFill>
          <a:uFillTx/>
          <a:latin typeface="Arial" pitchFamily="18"/>
          <a:ea typeface="MS Gothic" pitchFamily="2"/>
          <a:cs typeface="Tahoma" pitchFamily="2"/>
        </a:defRPr>
      </a:lvl2pPr>
      <a:lvl3pPr marL="1295997" marR="0" lvl="2" indent="-287999" algn="l" defTabSz="914400" rtl="0" fontAlgn="auto" hangingPunct="1">
        <a:lnSpc>
          <a:spcPct val="100000"/>
        </a:lnSpc>
        <a:spcBef>
          <a:spcPts val="0"/>
        </a:spcBef>
        <a:spcAft>
          <a:spcPts val="850"/>
        </a:spcAft>
        <a:buClr>
          <a:srgbClr val="FF9966"/>
        </a:buClr>
        <a:buSzPct val="75000"/>
        <a:buFont typeface="StarSymbol"/>
        <a:buChar char="–"/>
        <a:tabLst/>
        <a:defRPr lang="ru-RU" sz="2400" b="0" i="0" u="none" strike="noStrike" kern="1200" cap="none" spc="0" baseline="0">
          <a:solidFill>
            <a:srgbClr val="E6E6E6"/>
          </a:solidFill>
          <a:uFillTx/>
          <a:latin typeface="Arial" pitchFamily="18"/>
          <a:ea typeface="MS Gothic" pitchFamily="2"/>
          <a:cs typeface="Tahoma" pitchFamily="2"/>
        </a:defRPr>
      </a:lvl3pPr>
      <a:lvl4pPr marL="1727996" marR="0" lvl="3" indent="-215999" algn="l" defTabSz="914400" rtl="0" fontAlgn="auto" hangingPunct="1">
        <a:lnSpc>
          <a:spcPct val="100000"/>
        </a:lnSpc>
        <a:spcBef>
          <a:spcPts val="0"/>
        </a:spcBef>
        <a:spcAft>
          <a:spcPts val="565"/>
        </a:spcAft>
        <a:buClr>
          <a:srgbClr val="FF9966"/>
        </a:buClr>
        <a:buSzPct val="45000"/>
        <a:buFont typeface="StarSymbol"/>
        <a:buChar char="●"/>
        <a:tabLst/>
        <a:defRPr lang="ru-RU" sz="2000" b="0" i="0" u="none" strike="noStrike" kern="1200" cap="none" spc="0" baseline="0">
          <a:solidFill>
            <a:srgbClr val="E6E6E6"/>
          </a:solidFill>
          <a:uFillTx/>
          <a:latin typeface="Arial" pitchFamily="18"/>
          <a:ea typeface="MS Gothic" pitchFamily="2"/>
          <a:cs typeface="Tahoma" pitchFamily="2"/>
        </a:defRPr>
      </a:lvl4pPr>
      <a:lvl5pPr marL="2159995" marR="0" lvl="4" indent="-215999" algn="l" defTabSz="914400" rtl="0" fontAlgn="auto" hangingPunct="1">
        <a:lnSpc>
          <a:spcPct val="100000"/>
        </a:lnSpc>
        <a:spcBef>
          <a:spcPts val="0"/>
        </a:spcBef>
        <a:spcAft>
          <a:spcPts val="285"/>
        </a:spcAft>
        <a:buClr>
          <a:srgbClr val="FF9966"/>
        </a:buClr>
        <a:buSzPct val="75000"/>
        <a:buFont typeface="StarSymbol"/>
        <a:buChar char="–"/>
        <a:tabLst/>
        <a:defRPr lang="ru-RU" sz="2000" b="0" i="0" u="none" strike="noStrike" kern="1200" cap="none" spc="0" baseline="0">
          <a:solidFill>
            <a:srgbClr val="99CCFF"/>
          </a:solidFill>
          <a:uFillTx/>
          <a:latin typeface="Arial" pitchFamily="18"/>
          <a:ea typeface="MS Gothic" pitchFamily="2"/>
          <a:cs typeface="Tahoma" pitchFamily="2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511996" y="395276"/>
            <a:ext cx="7488716" cy="14194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imes New Roman" pitchFamily="18"/>
              </a:rPr>
              <a:t>МИНИСТЕРСТВО ОБРАЗОВАНИЯ РЕСПУБЛИКИ КОМИ</a:t>
            </a:r>
          </a:p>
          <a:p>
            <a:pPr marL="0" marR="0" lvl="0" indent="0" algn="ctr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imes New Roman" pitchFamily="18"/>
              </a:rPr>
              <a:t>Государственное профессиональное образовательное учреждение</a:t>
            </a:r>
          </a:p>
          <a:p>
            <a:pPr marL="0" marR="0" lvl="0" indent="0" algn="ctr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imes New Roman" pitchFamily="18"/>
              </a:rPr>
              <a:t>«Воркутинский медицинский колледж»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727996" y="2699637"/>
            <a:ext cx="7200717" cy="10670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imes New Roman" pitchFamily="18"/>
              </a:rPr>
              <a:t>Исследовательская работа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4000" b="1" i="0" u="none" strike="noStrike" kern="1200" cap="none" spc="0" baseline="0">
                <a:solidFill>
                  <a:srgbClr val="7030A0"/>
                </a:solidFill>
                <a:uFillTx/>
                <a:latin typeface="Times New Roman" pitchFamily="18"/>
                <a:ea typeface="Lucida Sans Unicode" pitchFamily="2"/>
                <a:cs typeface="Times New Roman" pitchFamily="18"/>
              </a:rPr>
              <a:t>Число «13»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696361" y="4500000"/>
            <a:ext cx="3024359" cy="6404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Выполнила студентка 611гр.</a:t>
            </a: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Кылычбек Айзирек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3528002" y="6587995"/>
            <a:ext cx="3168359" cy="6404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imes New Roman" pitchFamily="18"/>
              </a:rPr>
              <a:t>Воркута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imes New Roman" pitchFamily="18"/>
              </a:rPr>
              <a:t>2014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03806" y="0"/>
            <a:ext cx="9072000" cy="1261798"/>
          </a:xfrm>
        </p:spPr>
        <p:txBody>
          <a:bodyPr/>
          <a:lstStyle/>
          <a:p>
            <a:pPr lvl="0">
              <a:buNone/>
            </a:pPr>
            <a:r>
              <a:rPr lang="ru-RU" sz="4000" b="1" i="1" kern="0">
                <a:solidFill>
                  <a:srgbClr val="FF0000"/>
                </a:solidFill>
                <a:latin typeface="Albany" pitchFamily="34"/>
              </a:rPr>
              <a:t>Интересные факты: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03998" y="1768678"/>
            <a:ext cx="4426921" cy="4988884"/>
          </a:xfrm>
        </p:spPr>
        <p:txBody>
          <a:bodyPr/>
          <a:lstStyle/>
          <a:p>
            <a:pPr marL="71999" lvl="0" indent="0">
              <a:spcAft>
                <a:spcPts val="0"/>
              </a:spcAft>
              <a:buNone/>
            </a:pPr>
            <a:endParaRPr lang="ru-RU" kern="0">
              <a:latin typeface="Albany" pitchFamily="34"/>
            </a:endParaRPr>
          </a:p>
          <a:p>
            <a:pPr marL="71999" lvl="0" indent="0">
              <a:spcAft>
                <a:spcPts val="0"/>
              </a:spcAft>
              <a:buNone/>
            </a:pPr>
            <a:endParaRPr lang="ru-RU" kern="0">
              <a:latin typeface="Albany" pitchFamily="34"/>
            </a:endParaRP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647824" y="1259558"/>
            <a:ext cx="8640961" cy="7709803"/>
          </a:xfrm>
        </p:spPr>
        <p:txBody>
          <a:bodyPr>
            <a:spAutoFit/>
          </a:bodyPr>
          <a:lstStyle/>
          <a:p>
            <a:pPr lvl="0" algn="just">
              <a:buFont typeface="Wingdings" pitchFamily="2"/>
              <a:buChar char="v"/>
            </a:pPr>
            <a:r>
              <a:rPr lang="ru-RU" sz="240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Подводная лодка С-13 (командир А. И. </a:t>
            </a:r>
            <a:r>
              <a:rPr lang="ru-RU" sz="2400" dirty="0" err="1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Маринеско</a:t>
            </a:r>
            <a:r>
              <a:rPr lang="ru-RU" sz="240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 была самой удачливой на Балтийском флоте в годы Великой Отечественной войны;</a:t>
            </a:r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Font typeface="Wingdings" pitchFamily="2"/>
              <a:buChar char="v"/>
            </a:pPr>
            <a:r>
              <a:rPr lang="ru-RU" sz="2400" dirty="0" smtClean="0">
                <a:solidFill>
                  <a:srgbClr val="6B0094"/>
                </a:solidFill>
                <a:latin typeface="Times New Roman" pitchFamily="18"/>
                <a:cs typeface="Times New Roman" pitchFamily="18"/>
              </a:rPr>
              <a:t>В </a:t>
            </a:r>
            <a:r>
              <a:rPr lang="ru-RU" sz="2400" dirty="0">
                <a:solidFill>
                  <a:srgbClr val="6B0094"/>
                </a:solidFill>
                <a:latin typeface="Times New Roman" pitchFamily="18"/>
                <a:cs typeface="Times New Roman" pitchFamily="18"/>
              </a:rPr>
              <a:t>христианстве 13-символ предательства;</a:t>
            </a:r>
          </a:p>
          <a:p>
            <a:pPr lvl="0" algn="just">
              <a:buFont typeface="Wingdings" pitchFamily="2"/>
              <a:buChar char="v"/>
            </a:pPr>
            <a:r>
              <a:rPr lang="ru-RU" sz="2400" dirty="0">
                <a:solidFill>
                  <a:srgbClr val="6B0094"/>
                </a:solidFill>
                <a:latin typeface="Times New Roman" pitchFamily="18"/>
                <a:cs typeface="Times New Roman" pitchFamily="18"/>
              </a:rPr>
              <a:t> На Ближнем Востоке 13 воспринимается как вторжение в замкнутую астрологическую систему, состоящую из 12 знаков зодиака;</a:t>
            </a:r>
          </a:p>
          <a:p>
            <a:pPr lvl="0" algn="just">
              <a:buFont typeface="Wingdings" pitchFamily="2"/>
              <a:buChar char="v"/>
            </a:pPr>
            <a:r>
              <a:rPr lang="ru-RU" sz="2400" dirty="0">
                <a:solidFill>
                  <a:srgbClr val="6B0094"/>
                </a:solidFill>
                <a:latin typeface="Times New Roman" pitchFamily="18"/>
                <a:cs typeface="Times New Roman" pitchFamily="18"/>
              </a:rPr>
              <a:t>Фидель Кастро родился в пятницу 13-го августа 1926 года;</a:t>
            </a:r>
          </a:p>
          <a:p>
            <a:pPr lvl="0" algn="just">
              <a:buFont typeface="Wingdings" pitchFamily="2"/>
              <a:buChar char="v"/>
            </a:pPr>
            <a:r>
              <a:rPr lang="ru-RU" sz="2400" dirty="0">
                <a:solidFill>
                  <a:srgbClr val="6B0094"/>
                </a:solidFill>
                <a:latin typeface="Times New Roman" pitchFamily="18"/>
                <a:cs typeface="Times New Roman" pitchFamily="18"/>
              </a:rPr>
              <a:t>В мифологии викингов: бог Локи был 13-м богом в древнескандинавском пантеоне;</a:t>
            </a:r>
          </a:p>
          <a:p>
            <a:pPr lvl="0" algn="just">
              <a:buFont typeface="Wingdings" pitchFamily="2"/>
              <a:buChar char="v"/>
            </a:pPr>
            <a:r>
              <a:rPr lang="ru-RU" sz="2400" dirty="0">
                <a:solidFill>
                  <a:srgbClr val="6B0094"/>
                </a:solidFill>
                <a:latin typeface="Times New Roman" pitchFamily="18"/>
                <a:cs typeface="Times New Roman" pitchFamily="18"/>
              </a:rPr>
              <a:t>Число 13 в Китае является счастливым, потому что иероглиф, его представляющий, похож на выражение "должен жить«;</a:t>
            </a:r>
          </a:p>
          <a:p>
            <a:pPr lvl="0" algn="just">
              <a:buFont typeface="Wingdings" pitchFamily="2"/>
              <a:buChar char="v"/>
            </a:pPr>
            <a:r>
              <a:rPr lang="ru-RU" sz="2400" dirty="0">
                <a:solidFill>
                  <a:srgbClr val="6B0094"/>
                </a:solidFill>
                <a:latin typeface="Times New Roman" pitchFamily="18"/>
                <a:cs typeface="Times New Roman" pitchFamily="18"/>
              </a:rPr>
              <a:t>Тайную вечерю. Тринадцатым за столом был Иуда Искариот, предавший Христа.</a:t>
            </a:r>
            <a:endParaRPr lang="en-US" sz="2400" dirty="0">
              <a:solidFill>
                <a:srgbClr val="6B0094"/>
              </a:solidFill>
              <a:latin typeface="Times New Roman" pitchFamily="18"/>
              <a:cs typeface="Times New Roman" pitchFamily="18"/>
            </a:endParaRPr>
          </a:p>
          <a:p>
            <a:pPr lvl="0">
              <a:buNone/>
            </a:pPr>
            <a:endParaRPr lang="en-US" sz="2000" dirty="0">
              <a:solidFill>
                <a:srgbClr val="6B0094"/>
              </a:solidFill>
            </a:endParaRPr>
          </a:p>
          <a:p>
            <a:pPr lvl="0">
              <a:buNone/>
            </a:pPr>
            <a:endParaRPr lang="en-US" sz="2000" dirty="0">
              <a:solidFill>
                <a:srgbClr val="6B0094"/>
              </a:solidFill>
            </a:endParaRPr>
          </a:p>
          <a:p>
            <a:pPr lvl="0">
              <a:buNone/>
            </a:pPr>
            <a:endParaRPr lang="en-US" sz="2000" dirty="0">
              <a:solidFill>
                <a:srgbClr val="6B0094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40883" y="409706"/>
            <a:ext cx="8607960" cy="677104"/>
          </a:xfrm>
        </p:spPr>
        <p:txBody>
          <a:bodyPr>
            <a:spAutoFit/>
          </a:bodyPr>
          <a:lstStyle/>
          <a:p>
            <a:pPr lvl="0">
              <a:buNone/>
            </a:pPr>
            <a:r>
              <a:rPr lang="ru-RU" sz="4400" b="0" i="0" kern="1200">
                <a:solidFill>
                  <a:srgbClr val="FF0000"/>
                </a:solidFill>
                <a:latin typeface="Arial" pitchFamily="18"/>
              </a:rPr>
              <a:t>Вывод: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467998" y="1588678"/>
            <a:ext cx="9396849" cy="3487303"/>
          </a:xfrm>
        </p:spPr>
        <p:txBody>
          <a:bodyPr/>
          <a:lstStyle/>
          <a:p>
            <a:pPr marL="10800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2800" b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повседневной жизни тринадцать ничем не выделяется из обычного числового ряда: тринадцатого числа происходит, в среднем, столько же несчастных случаев, как и в любой другой день.  </a:t>
            </a:r>
            <a:endParaRPr lang="ru-RU" sz="2400" dirty="0">
              <a:solidFill>
                <a:srgbClr val="6B0094"/>
              </a:solidFill>
              <a:latin typeface="Times New Roman" pitchFamily="18"/>
              <a:cs typeface="Times New Roman" pitchFamily="1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3848" y="1475581"/>
            <a:ext cx="8569436" cy="3213141"/>
          </a:xfrm>
        </p:spPr>
        <p:txBody>
          <a:bodyPr/>
          <a:lstStyle/>
          <a:p>
            <a:pPr marL="108000" lvl="0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3200" i="0" kern="12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</a:t>
            </a:r>
            <a:r>
              <a:rPr lang="ru-RU" sz="3200" i="0" kern="1200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13 человек за столом может быть несчастливым числом, если вы приготовили только 12 котлет</a:t>
            </a:r>
            <a:r>
              <a:rPr lang="ru-RU" sz="3200" i="0" kern="12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</a:t>
            </a:r>
            <a:r>
              <a:rPr lang="ru-RU" sz="3200" i="0" kern="1200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200" i="0" kern="1200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48424" y="5147989"/>
            <a:ext cx="3744417" cy="865068"/>
          </a:xfrm>
        </p:spPr>
        <p:txBody>
          <a:bodyPr/>
          <a:lstStyle/>
          <a:p>
            <a:r>
              <a:rPr lang="ru-RU" sz="2800" b="1" i="1" dirty="0" err="1"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Гручо</a:t>
            </a:r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Маркс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28837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1799996" y="2880003"/>
            <a:ext cx="8477283" cy="4762798"/>
          </a:xfrm>
        </p:spPr>
        <p:txBody>
          <a:bodyPr/>
          <a:lstStyle/>
          <a:p>
            <a:pPr marL="71999" lvl="0" indent="0">
              <a:spcAft>
                <a:spcPts val="0"/>
              </a:spcAft>
              <a:buNone/>
            </a:pPr>
            <a:r>
              <a:rPr lang="ru-RU" sz="4800" kern="0">
                <a:solidFill>
                  <a:srgbClr val="FF0000"/>
                </a:solidFill>
                <a:latin typeface="Albany" pitchFamily="34"/>
              </a:rPr>
              <a:t>Спасибо за внимание!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1277"/>
            <a:ext cx="6139802" cy="699696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3"/>
          <p:cNvSpPr txBox="1"/>
          <p:nvPr/>
        </p:nvSpPr>
        <p:spPr>
          <a:xfrm>
            <a:off x="6322289" y="251277"/>
            <a:ext cx="3384358" cy="62853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0" i="0" u="none" strike="noStrike" kern="0" cap="none" spc="0" baseline="0">
                <a:solidFill>
                  <a:srgbClr val="C00000"/>
                </a:solidFill>
                <a:uFillTx/>
                <a:latin typeface="Times New Roman" pitchFamily="18"/>
                <a:ea typeface=""/>
                <a:cs typeface="Times New Roman" pitchFamily="18"/>
              </a:rPr>
              <a:t>Одно из самых неоднозначных в мистическом отношении чисел . Одни считают его числом счастливым, другие- источником всевозможных несчастий. Наконец, третьи полагают его мистические свойства чистым суеверием, даже если признают магию других чисел.</a:t>
            </a:r>
            <a:endParaRPr lang="ru-RU" sz="2800" b="0" i="0" u="none" strike="noStrike" kern="1200" cap="none" spc="0" baseline="0">
              <a:solidFill>
                <a:srgbClr val="C00000"/>
              </a:solidFill>
              <a:uFillTx/>
              <a:latin typeface="Times New Roman" pitchFamily="18"/>
              <a:ea typeface="Lucida Sans Unicode" pitchFamily="2"/>
              <a:cs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 rot="20851241">
            <a:off x="5705043" y="785296"/>
            <a:ext cx="3816175" cy="28388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4"/>
          <p:cNvSpPr txBox="1"/>
          <p:nvPr/>
        </p:nvSpPr>
        <p:spPr>
          <a:xfrm>
            <a:off x="1727941" y="2843729"/>
            <a:ext cx="2304260" cy="369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  <a:ea typeface=""/>
              <a:cs typeface=""/>
            </a:endParaRPr>
          </a:p>
        </p:txBody>
      </p:sp>
      <p:sp>
        <p:nvSpPr>
          <p:cNvPr id="4" name="Прямоугольник 5"/>
          <p:cNvSpPr/>
          <p:nvPr/>
        </p:nvSpPr>
        <p:spPr>
          <a:xfrm rot="20585606">
            <a:off x="1905968" y="4657157"/>
            <a:ext cx="7351053" cy="830997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7030A0"/>
                </a:solidFill>
                <a:uFillTx/>
                <a:latin typeface="Times New Roman" pitchFamily="18"/>
                <a:ea typeface=""/>
                <a:cs typeface="Times New Roman" pitchFamily="18"/>
              </a:rPr>
              <a:t>«Два указателя неудачи слились, чтобы создать один супернеудачливый день». </a:t>
            </a:r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 rot="20784961">
            <a:off x="450398" y="2080507"/>
            <a:ext cx="4859341" cy="27003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40883" y="321475"/>
            <a:ext cx="8607960" cy="853555"/>
          </a:xfrm>
        </p:spPr>
        <p:txBody>
          <a:bodyPr>
            <a:spAutoFit/>
          </a:bodyPr>
          <a:lstStyle/>
          <a:p>
            <a:pPr lvl="0">
              <a:buNone/>
            </a:pPr>
            <a:r>
              <a:rPr lang="ru-RU" sz="2800" b="1" kern="0">
                <a:solidFill>
                  <a:srgbClr val="FF0000"/>
                </a:solidFill>
                <a:latin typeface="Albany" pitchFamily="34"/>
              </a:rPr>
              <a:t>Пифагор Самосский-</a:t>
            </a:r>
            <a:r>
              <a:rPr lang="ru-RU" sz="2800" b="1" kern="0">
                <a:solidFill>
                  <a:srgbClr val="FFFFFF"/>
                </a:solidFill>
                <a:latin typeface="Albany" pitchFamily="34"/>
              </a:rPr>
              <a:t> </a:t>
            </a:r>
            <a:r>
              <a:rPr lang="ru-RU" sz="2800" b="1" kern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ru-RU" sz="2800" kern="0">
                <a:solidFill>
                  <a:srgbClr val="7030A0"/>
                </a:solidFill>
                <a:latin typeface="Albany" pitchFamily="34"/>
              </a:rPr>
              <a:t>о</a:t>
            </a:r>
            <a:r>
              <a:rPr lang="en-US" sz="2800" kern="0">
                <a:solidFill>
                  <a:srgbClr val="7030A0"/>
                </a:solidFill>
                <a:latin typeface="Albany" pitchFamily="34"/>
              </a:rPr>
              <a:t>сновоположник европейского учения о числах.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256364" y="1668597"/>
            <a:ext cx="4679999" cy="4755236"/>
          </a:xfrm>
        </p:spPr>
        <p:txBody>
          <a:bodyPr anchorCtr="1">
            <a:spAutoFit/>
          </a:bodyPr>
          <a:lstStyle/>
          <a:p>
            <a:pPr marL="71999" lvl="0" indent="0" algn="ctr">
              <a:spcAft>
                <a:spcPts val="0"/>
              </a:spcAft>
              <a:buNone/>
            </a:pPr>
            <a:r>
              <a:rPr lang="en-US" sz="2400" kern="0" dirty="0">
                <a:solidFill>
                  <a:srgbClr val="FFFFFF"/>
                </a:solidFill>
                <a:latin typeface="Albany" pitchFamily="34"/>
              </a:rPr>
              <a:t>  </a:t>
            </a:r>
            <a:r>
              <a:rPr lang="ru-RU" sz="2400" kern="0" dirty="0" err="1">
                <a:solidFill>
                  <a:srgbClr val="7030A0"/>
                </a:solidFill>
                <a:latin typeface="Albany" pitchFamily="34"/>
              </a:rPr>
              <a:t>Чи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сла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полностью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прав</a:t>
            </a:r>
            <a:r>
              <a:rPr lang="ru-RU" sz="2400" kern="0" dirty="0" err="1">
                <a:solidFill>
                  <a:srgbClr val="7030A0"/>
                </a:solidFill>
                <a:latin typeface="Albany" pitchFamily="34"/>
              </a:rPr>
              <a:t>ят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миром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: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тесно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связаны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с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геометрическими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фигурами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,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предопреде</a:t>
            </a:r>
            <a:r>
              <a:rPr lang="ru-RU" sz="2400" kern="0" dirty="0" err="1">
                <a:solidFill>
                  <a:srgbClr val="7030A0"/>
                </a:solidFill>
                <a:latin typeface="Albany" pitchFamily="34"/>
              </a:rPr>
              <a:t>ляют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судьбу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человека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,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руковод</a:t>
            </a:r>
            <a:r>
              <a:rPr lang="ru-RU" sz="2400" kern="0" dirty="0" err="1">
                <a:solidFill>
                  <a:srgbClr val="7030A0"/>
                </a:solidFill>
                <a:latin typeface="Albany" pitchFamily="34"/>
              </a:rPr>
              <a:t>ят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его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жизнью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,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принос</a:t>
            </a:r>
            <a:r>
              <a:rPr lang="ru-RU" sz="2400" kern="0" dirty="0" err="1">
                <a:solidFill>
                  <a:srgbClr val="7030A0"/>
                </a:solidFill>
                <a:latin typeface="Albany" pitchFamily="34"/>
              </a:rPr>
              <a:t>ят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ему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удачу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или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несчастье</a:t>
            </a:r>
            <a:r>
              <a:rPr lang="ru-RU" sz="2400" kern="0" dirty="0">
                <a:solidFill>
                  <a:srgbClr val="7030A0"/>
                </a:solidFill>
                <a:latin typeface="Albany" pitchFamily="34"/>
              </a:rPr>
              <a:t>.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«</a:t>
            </a:r>
            <a:r>
              <a:rPr lang="ru-RU" sz="2400" kern="0" dirty="0">
                <a:solidFill>
                  <a:srgbClr val="7030A0"/>
                </a:solidFill>
                <a:latin typeface="Albany" pitchFamily="34"/>
              </a:rPr>
              <a:t>О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пределённые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наборы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цифр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явля</a:t>
            </a:r>
            <a:r>
              <a:rPr lang="ru-RU" sz="2400" kern="0" dirty="0" err="1">
                <a:solidFill>
                  <a:srgbClr val="7030A0"/>
                </a:solidFill>
                <a:latin typeface="Albany" pitchFamily="34"/>
              </a:rPr>
              <a:t>ются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справедливостью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,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душой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,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рассудком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,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возможностью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, и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соответственно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всё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остальное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тоже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мо</a:t>
            </a:r>
            <a:r>
              <a:rPr lang="ru-RU" sz="2400" kern="0" dirty="0" err="1">
                <a:solidFill>
                  <a:srgbClr val="7030A0"/>
                </a:solidFill>
                <a:latin typeface="Albany" pitchFamily="34"/>
              </a:rPr>
              <a:t>жет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быть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выражено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 в </a:t>
            </a:r>
            <a:r>
              <a:rPr lang="en-US" sz="2400" kern="0" dirty="0" err="1">
                <a:solidFill>
                  <a:srgbClr val="7030A0"/>
                </a:solidFill>
                <a:latin typeface="Albany" pitchFamily="34"/>
              </a:rPr>
              <a:t>числах</a:t>
            </a:r>
            <a:r>
              <a:rPr lang="en-US" sz="2400" kern="0" dirty="0">
                <a:solidFill>
                  <a:srgbClr val="7030A0"/>
                </a:solidFill>
                <a:latin typeface="Albany" pitchFamily="34"/>
              </a:rPr>
              <a:t>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59999" y="1619996"/>
            <a:ext cx="4679999" cy="485999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503642" y="6731995"/>
            <a:ext cx="4320357" cy="36611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0" cap="none" spc="0" baseline="0">
                <a:solidFill>
                  <a:srgbClr val="7030A0"/>
                </a:solidFill>
                <a:uFillTx/>
                <a:latin typeface="Albany" pitchFamily="34"/>
                <a:ea typeface="Lucida Sans Unicode" pitchFamily="2"/>
                <a:cs typeface="Tahoma" pitchFamily="2"/>
              </a:rPr>
              <a:t>"Мир построен на силе чисел»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40883" y="162004"/>
            <a:ext cx="8607960" cy="1172160"/>
          </a:xfrm>
        </p:spPr>
        <p:txBody>
          <a:bodyPr/>
          <a:lstStyle/>
          <a:p>
            <a:pPr lvl="0">
              <a:buNone/>
            </a:pPr>
            <a:r>
              <a:rPr lang="ru-RU" sz="4000" b="1" i="1" kern="0">
                <a:solidFill>
                  <a:srgbClr val="FF0000"/>
                </a:solidFill>
                <a:latin typeface="Albany" pitchFamily="34"/>
              </a:rPr>
              <a:t>Рожденные 13 числа: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431797" y="1763612"/>
            <a:ext cx="9648821" cy="467280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ru-RU" b="1">
                <a:solidFill>
                  <a:srgbClr val="604A7B"/>
                </a:solidFill>
                <a:latin typeface="Times New Roman" pitchFamily="18"/>
                <a:cs typeface="Times New Roman" pitchFamily="18"/>
              </a:rPr>
              <a:t>умные;</a:t>
            </a:r>
          </a:p>
          <a:p>
            <a:pPr lvl="0">
              <a:lnSpc>
                <a:spcPct val="150000"/>
              </a:lnSpc>
            </a:pPr>
            <a:r>
              <a:rPr lang="ru-RU" b="1">
                <a:solidFill>
                  <a:srgbClr val="604A7B"/>
                </a:solidFill>
                <a:latin typeface="Times New Roman" pitchFamily="18"/>
                <a:cs typeface="Times New Roman" pitchFamily="18"/>
              </a:rPr>
              <a:t>независимые;</a:t>
            </a:r>
          </a:p>
          <a:p>
            <a:pPr lvl="0">
              <a:lnSpc>
                <a:spcPct val="150000"/>
              </a:lnSpc>
            </a:pPr>
            <a:r>
              <a:rPr lang="ru-RU" b="1">
                <a:solidFill>
                  <a:srgbClr val="604A7B"/>
                </a:solidFill>
                <a:latin typeface="Times New Roman" pitchFamily="18"/>
                <a:cs typeface="Times New Roman" pitchFamily="18"/>
              </a:rPr>
              <a:t>гордые;</a:t>
            </a:r>
          </a:p>
          <a:p>
            <a:pPr lvl="0">
              <a:lnSpc>
                <a:spcPct val="150000"/>
              </a:lnSpc>
            </a:pPr>
            <a:r>
              <a:rPr lang="ru-RU" b="1">
                <a:solidFill>
                  <a:srgbClr val="604A7B"/>
                </a:solidFill>
                <a:latin typeface="Times New Roman" pitchFamily="18"/>
                <a:cs typeface="Times New Roman" pitchFamily="18"/>
              </a:rPr>
              <a:t>жаждут одобрения и их нужно всё время подталкивать.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280724" y="15480"/>
            <a:ext cx="1582561" cy="16199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03998" y="807314"/>
            <a:ext cx="9072000" cy="615555"/>
          </a:xfrm>
        </p:spPr>
        <p:txBody>
          <a:bodyPr>
            <a:spAutoFit/>
          </a:bodyPr>
          <a:lstStyle/>
          <a:p>
            <a:pPr lvl="0">
              <a:buNone/>
            </a:pPr>
            <a:r>
              <a:rPr lang="ru-RU" sz="4000">
                <a:solidFill>
                  <a:srgbClr val="800080"/>
                </a:solidFill>
                <a:latin typeface="Times New Roman" pitchFamily="18"/>
                <a:cs typeface="Times New Roman" pitchFamily="18"/>
              </a:rPr>
              <a:t>Знаменитые люди, родившиеся 13 числа </a:t>
            </a:r>
            <a:endParaRPr lang="ru-RU" sz="4000">
              <a:latin typeface="Times New Roman" pitchFamily="18"/>
              <a:cs typeface="Times New Roman" pitchFamily="18"/>
            </a:endParaRP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03806" y="1979639"/>
            <a:ext cx="9072000" cy="2262161"/>
          </a:xfrm>
        </p:spPr>
        <p:txBody>
          <a:bodyPr>
            <a:spAutoFit/>
          </a:bodyPr>
          <a:lstStyle/>
          <a:p>
            <a:pPr lvl="0"/>
            <a:r>
              <a:rPr lang="ru-RU" sz="2800">
                <a:solidFill>
                  <a:srgbClr val="000000"/>
                </a:solidFill>
              </a:rPr>
              <a:t>Фёдор Иванович Шаляпин(13.02.1873г.);</a:t>
            </a:r>
          </a:p>
          <a:p>
            <a:pPr lvl="0"/>
            <a:r>
              <a:rPr lang="ru-RU" sz="2800">
                <a:solidFill>
                  <a:srgbClr val="000000"/>
                </a:solidFill>
              </a:rPr>
              <a:t>Сергей Владимирович Михалков(13.03.1913г.);</a:t>
            </a:r>
          </a:p>
          <a:p>
            <a:pPr lvl="0"/>
            <a:r>
              <a:rPr lang="ru-RU" sz="2800">
                <a:solidFill>
                  <a:srgbClr val="000000"/>
                </a:solidFill>
              </a:rPr>
              <a:t>Роман Злотников (13.05.1963г.);</a:t>
            </a:r>
          </a:p>
          <a:p>
            <a:pPr lvl="0"/>
            <a:r>
              <a:rPr lang="ru-RU" sz="2800">
                <a:solidFill>
                  <a:srgbClr val="000000"/>
                </a:solidFill>
              </a:rPr>
              <a:t>Савелий Викторович Крамаров(13.10.1937г.).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>
                <a:solidFill>
                  <a:srgbClr val="FF0000"/>
                </a:solidFill>
              </a:rPr>
              <a:t>Считаете ли вы число 13 несчастливым числом?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020804057"/>
              </p:ext>
            </p:extLst>
          </p:nvPr>
        </p:nvGraphicFramePr>
        <p:xfrm>
          <a:off x="1799950" y="1691603"/>
          <a:ext cx="6720419" cy="4480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sz="4400" b="0" i="0" kern="1200">
                <a:solidFill>
                  <a:srgbClr val="FF0000"/>
                </a:solidFill>
                <a:latin typeface="Arial" pitchFamily="18"/>
              </a:rPr>
              <a:t>Боитесь ли вы пятницу 13?</a:t>
            </a:r>
          </a:p>
        </p:txBody>
      </p:sp>
      <p:graphicFrame>
        <p:nvGraphicFramePr>
          <p:cNvPr id="3" name="Объект 3"/>
          <p:cNvGraphicFramePr>
            <a:graphicFrameLocks noGrp="1"/>
          </p:cNvGraphicFramePr>
          <p:nvPr>
            <p:ph idx="1"/>
          </p:nvPr>
        </p:nvGraphicFramePr>
        <p:xfrm>
          <a:off x="1655932" y="1763612"/>
          <a:ext cx="7416826" cy="4320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>
                <a:solidFill>
                  <a:srgbClr val="FF0000"/>
                </a:solidFill>
              </a:rPr>
              <a:t>Как вы относитесь к числу 13?</a:t>
            </a:r>
          </a:p>
        </p:txBody>
      </p:sp>
      <p:graphicFrame>
        <p:nvGraphicFramePr>
          <p:cNvPr id="3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3394850"/>
              </p:ext>
            </p:extLst>
          </p:nvPr>
        </p:nvGraphicFramePr>
        <p:xfrm>
          <a:off x="359792" y="1835621"/>
          <a:ext cx="8568952" cy="4608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s strateg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1361</TotalTime>
  <Words>384</Words>
  <Application>Microsoft Office PowerPoint</Application>
  <PresentationFormat>Произвольный</PresentationFormat>
  <Paragraphs>45</Paragraphs>
  <Slides>13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prs strategy</vt:lpstr>
      <vt:lpstr>Презентация PowerPoint</vt:lpstr>
      <vt:lpstr>Презентация PowerPoint</vt:lpstr>
      <vt:lpstr>Презентация PowerPoint</vt:lpstr>
      <vt:lpstr>Пифагор Самосский-  основоположник европейского учения о числах.</vt:lpstr>
      <vt:lpstr>Рожденные 13 числа:</vt:lpstr>
      <vt:lpstr>Знаменитые люди, родившиеся 13 числа </vt:lpstr>
      <vt:lpstr>Считаете ли вы число 13 несчастливым числом?</vt:lpstr>
      <vt:lpstr>Боитесь ли вы пятницу 13?</vt:lpstr>
      <vt:lpstr>Как вы относитесь к числу 13?</vt:lpstr>
      <vt:lpstr>Интересные факты:</vt:lpstr>
      <vt:lpstr>Вывод:</vt:lpstr>
      <vt:lpstr>«13 человек за столом может быть несчастливым числом, если вы приготовили только 12 котлет»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Ох , уж это  число 13!!!</dc:title>
  <dc:creator>student</dc:creator>
  <cp:lastModifiedBy>Student</cp:lastModifiedBy>
  <cp:revision>25</cp:revision>
  <dcterms:created xsi:type="dcterms:W3CDTF">2014-03-31T20:20:25Z</dcterms:created>
  <dcterms:modified xsi:type="dcterms:W3CDTF">2014-04-23T10:18:00Z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Поле 1">
    <vt:lpwstr/>
  </property>
  <property fmtid="{D5CDD505-2E9C-101B-9397-08002B2CF9AE}" pid="3" name="Поле 2">
    <vt:lpwstr/>
  </property>
  <property fmtid="{D5CDD505-2E9C-101B-9397-08002B2CF9AE}" pid="4" name="Поле 3">
    <vt:lpwstr/>
  </property>
  <property fmtid="{D5CDD505-2E9C-101B-9397-08002B2CF9AE}" pid="5" name="Поле 4">
    <vt:lpwstr/>
  </property>
</Properties>
</file>