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73" r:id="rId3"/>
    <p:sldId id="274" r:id="rId4"/>
    <p:sldId id="282" r:id="rId5"/>
    <p:sldId id="286" r:id="rId6"/>
    <p:sldId id="283" r:id="rId7"/>
    <p:sldId id="278" r:id="rId8"/>
    <p:sldId id="279" r:id="rId9"/>
    <p:sldId id="285" r:id="rId10"/>
    <p:sldId id="280" r:id="rId11"/>
    <p:sldId id="281" r:id="rId12"/>
    <p:sldId id="271" r:id="rId13"/>
    <p:sldId id="272" r:id="rId14"/>
    <p:sldId id="259" r:id="rId15"/>
    <p:sldId id="284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895FDF-6821-415E-B4D9-96B1D418BB82}" type="datetimeFigureOut">
              <a:rPr lang="ru-RU" smtClean="0"/>
              <a:pPr/>
              <a:t>17.12.2014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9257FBFE-28B6-4B15-AC02-F6D8D47ED9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895FDF-6821-415E-B4D9-96B1D418BB82}" type="datetimeFigureOut">
              <a:rPr lang="ru-RU" smtClean="0"/>
              <a:pPr/>
              <a:t>17.12.2014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7FBFE-28B6-4B15-AC02-F6D8D47ED9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895FDF-6821-415E-B4D9-96B1D418BB82}" type="datetimeFigureOut">
              <a:rPr lang="ru-RU" smtClean="0"/>
              <a:pPr/>
              <a:t>17.12.2014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7FBFE-28B6-4B15-AC02-F6D8D47ED9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895FDF-6821-415E-B4D9-96B1D418BB82}" type="datetimeFigureOut">
              <a:rPr lang="ru-RU" smtClean="0"/>
              <a:pPr/>
              <a:t>17.12.2014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9257FBFE-28B6-4B15-AC02-F6D8D47ED9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895FDF-6821-415E-B4D9-96B1D418BB82}" type="datetimeFigureOut">
              <a:rPr lang="ru-RU" smtClean="0"/>
              <a:pPr/>
              <a:t>17.12.2014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7FBFE-28B6-4B15-AC02-F6D8D47ED93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895FDF-6821-415E-B4D9-96B1D418BB82}" type="datetimeFigureOut">
              <a:rPr lang="ru-RU" smtClean="0"/>
              <a:pPr/>
              <a:t>17.12.2014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7FBFE-28B6-4B15-AC02-F6D8D47ED9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895FDF-6821-415E-B4D9-96B1D418BB82}" type="datetimeFigureOut">
              <a:rPr lang="ru-RU" smtClean="0"/>
              <a:pPr/>
              <a:t>17.12.2014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9257FBFE-28B6-4B15-AC02-F6D8D47ED93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895FDF-6821-415E-B4D9-96B1D418BB82}" type="datetimeFigureOut">
              <a:rPr lang="ru-RU" smtClean="0"/>
              <a:pPr/>
              <a:t>17.12.2014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7FBFE-28B6-4B15-AC02-F6D8D47ED9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895FDF-6821-415E-B4D9-96B1D418BB82}" type="datetimeFigureOut">
              <a:rPr lang="ru-RU" smtClean="0"/>
              <a:pPr/>
              <a:t>17.12.2014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7FBFE-28B6-4B15-AC02-F6D8D47ED9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895FDF-6821-415E-B4D9-96B1D418BB82}" type="datetimeFigureOut">
              <a:rPr lang="ru-RU" smtClean="0"/>
              <a:pPr/>
              <a:t>17.12.2014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7FBFE-28B6-4B15-AC02-F6D8D47ED9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895FDF-6821-415E-B4D9-96B1D418BB82}" type="datetimeFigureOut">
              <a:rPr lang="ru-RU" smtClean="0"/>
              <a:pPr/>
              <a:t>17.12.2014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7FBFE-28B6-4B15-AC02-F6D8D47ED93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C4895FDF-6821-415E-B4D9-96B1D418BB82}" type="datetimeFigureOut">
              <a:rPr lang="ru-RU" smtClean="0"/>
              <a:pPr/>
              <a:t>17.12.2014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9257FBFE-28B6-4B15-AC02-F6D8D47ED93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81000" y="476673"/>
            <a:ext cx="8458200" cy="5599114"/>
          </a:xfrm>
        </p:spPr>
        <p:txBody>
          <a:bodyPr>
            <a:normAutofit/>
          </a:bodyPr>
          <a:lstStyle/>
          <a:p>
            <a:r>
              <a:rPr lang="ru-RU" sz="4400" dirty="0" smtClean="0"/>
              <a:t>Факторы </a:t>
            </a:r>
            <a:r>
              <a:rPr lang="ru-RU" sz="4400" dirty="0" smtClean="0"/>
              <a:t>риска  </a:t>
            </a:r>
            <a:r>
              <a:rPr lang="ru-RU" sz="4400" dirty="0" smtClean="0"/>
              <a:t>детей-сирот воспитывающихся в детских домах.</a:t>
            </a:r>
            <a:endParaRPr lang="ru-RU" sz="5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2639144"/>
          </a:xfrm>
        </p:spPr>
        <p:txBody>
          <a:bodyPr/>
          <a:lstStyle/>
          <a:p>
            <a:r>
              <a:rPr lang="ru-RU" dirty="0" smtClean="0"/>
              <a:t>Подготовила: Малик А.Н.</a:t>
            </a:r>
            <a:endParaRPr lang="ru-RU" dirty="0"/>
          </a:p>
        </p:txBody>
      </p:sp>
      <p:pic>
        <p:nvPicPr>
          <p:cNvPr id="1026" name="Picture 2" descr="C:\Users\User\Desktop\images (2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9992" y="2552700"/>
            <a:ext cx="4392488" cy="404465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Внутренние факторы риска: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600" dirty="0" smtClean="0"/>
              <a:t>ощущение </a:t>
            </a:r>
            <a:r>
              <a:rPr lang="ru-RU" sz="3600" dirty="0"/>
              <a:t>ребенком собственной </a:t>
            </a:r>
            <a:r>
              <a:rPr lang="ru-RU" sz="3600" dirty="0" smtClean="0"/>
              <a:t>ненужности;</a:t>
            </a:r>
          </a:p>
          <a:p>
            <a:r>
              <a:rPr lang="ru-RU" sz="3600" dirty="0" smtClean="0"/>
              <a:t> </a:t>
            </a:r>
            <a:r>
              <a:rPr lang="ru-RU" sz="3600" dirty="0"/>
              <a:t>низкая </a:t>
            </a:r>
            <a:r>
              <a:rPr lang="ru-RU" sz="3600" dirty="0" smtClean="0"/>
              <a:t>самооценка;</a:t>
            </a:r>
          </a:p>
          <a:p>
            <a:r>
              <a:rPr lang="ru-RU" sz="3600" dirty="0" smtClean="0"/>
              <a:t> </a:t>
            </a:r>
            <a:r>
              <a:rPr lang="ru-RU" sz="3600" dirty="0"/>
              <a:t>неуверенность в </a:t>
            </a:r>
            <a:r>
              <a:rPr lang="ru-RU" sz="3600" dirty="0" smtClean="0"/>
              <a:t>себе; </a:t>
            </a:r>
          </a:p>
          <a:p>
            <a:r>
              <a:rPr lang="ru-RU" sz="3600" dirty="0" smtClean="0"/>
              <a:t>недостаточный </a:t>
            </a:r>
            <a:r>
              <a:rPr lang="ru-RU" sz="3600" dirty="0"/>
              <a:t>самоконтроль и </a:t>
            </a:r>
            <a:r>
              <a:rPr lang="ru-RU" sz="3600" dirty="0" smtClean="0"/>
              <a:t>самодисциплина;</a:t>
            </a:r>
          </a:p>
          <a:p>
            <a:endParaRPr lang="ru-RU" dirty="0"/>
          </a:p>
          <a:p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Внутренние факторы риска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sz="3600" dirty="0" smtClean="0"/>
              <a:t>незнание и неприятие социальных норм и ценностей, </a:t>
            </a:r>
          </a:p>
          <a:p>
            <a:r>
              <a:rPr lang="ru-RU" sz="3600" dirty="0" smtClean="0"/>
              <a:t>неумение критически мыслить и принимать адекватные решения в различных ситуациях,</a:t>
            </a:r>
          </a:p>
          <a:p>
            <a:r>
              <a:rPr lang="ru-RU" sz="3600" dirty="0" smtClean="0"/>
              <a:t> неумение выражать свои чувства, реагировать на свои поступки и поступки других людей.</a:t>
            </a:r>
          </a:p>
          <a:p>
            <a:endParaRPr lang="ru-RU" dirty="0"/>
          </a:p>
        </p:txBody>
      </p:sp>
    </p:spTree>
  </p:cSld>
  <p:clrMapOvr>
    <a:masterClrMapping/>
  </p:clrMapOvr>
  <p:transition>
    <p:dissolv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686800" cy="838200"/>
          </a:xfrm>
        </p:spPr>
        <p:txBody>
          <a:bodyPr>
            <a:noAutofit/>
          </a:bodyPr>
          <a:lstStyle/>
          <a:p>
            <a:r>
              <a:rPr lang="ru-RU" sz="4000" dirty="0" smtClean="0"/>
              <a:t>Факторы, связанные с проживанием в детском доме</a:t>
            </a:r>
            <a:endParaRPr lang="ru-RU" sz="40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23528" y="1484784"/>
            <a:ext cx="8820472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2800" dirty="0" smtClean="0"/>
              <a:t>Неправильная организация общения взрослых с детьми;</a:t>
            </a:r>
          </a:p>
          <a:p>
            <a:endParaRPr lang="ru-RU" sz="2800" dirty="0" smtClean="0"/>
          </a:p>
          <a:p>
            <a:pPr>
              <a:buFont typeface="Wingdings" pitchFamily="2" charset="2"/>
              <a:buChar char="Ø"/>
            </a:pPr>
            <a:r>
              <a:rPr lang="ru-RU" sz="2800" dirty="0" smtClean="0"/>
              <a:t> эмоциональная упрощённость общения взрослых с детьми;</a:t>
            </a:r>
          </a:p>
          <a:p>
            <a:r>
              <a:rPr lang="ru-RU" sz="2800" dirty="0" smtClean="0"/>
              <a:t> </a:t>
            </a:r>
          </a:p>
          <a:p>
            <a:pPr>
              <a:buFont typeface="Wingdings" pitchFamily="2" charset="2"/>
              <a:buChar char="Ø"/>
            </a:pPr>
            <a:r>
              <a:rPr lang="ru-RU" sz="2800" dirty="0" smtClean="0"/>
              <a:t>Наличие сменяющих друг друга взрослых ;</a:t>
            </a:r>
          </a:p>
          <a:p>
            <a:r>
              <a:rPr lang="ru-RU" sz="2800" dirty="0" smtClean="0"/>
              <a:t> </a:t>
            </a:r>
          </a:p>
          <a:p>
            <a:pPr>
              <a:buFont typeface="Wingdings" pitchFamily="2" charset="2"/>
              <a:buChar char="Ø"/>
            </a:pPr>
            <a:r>
              <a:rPr lang="ru-RU" sz="2800" dirty="0" smtClean="0"/>
              <a:t>Жёсткая регламентация поведения ребёнка, </a:t>
            </a:r>
            <a:r>
              <a:rPr lang="ru-RU" sz="2800" dirty="0" err="1" smtClean="0"/>
              <a:t>гиперопека</a:t>
            </a:r>
            <a:r>
              <a:rPr lang="ru-RU" sz="2800" dirty="0" smtClean="0"/>
              <a:t> в деятельности. </a:t>
            </a:r>
            <a:endParaRPr lang="ru-RU" sz="2800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332656"/>
            <a:ext cx="8686800" cy="5747469"/>
          </a:xfrm>
        </p:spPr>
        <p:txBody>
          <a:bodyPr>
            <a:noAutofit/>
          </a:bodyPr>
          <a:lstStyle/>
          <a:p>
            <a:pPr>
              <a:buFont typeface="Wingdings" pitchFamily="2" charset="2"/>
              <a:buChar char="Ø"/>
            </a:pPr>
            <a:r>
              <a:rPr lang="ru-RU" dirty="0" smtClean="0"/>
              <a:t>Недостаточный уровень психолого-педагогической компетентности </a:t>
            </a:r>
          </a:p>
          <a:p>
            <a:pPr>
              <a:buFont typeface="Wingdings" pitchFamily="2" charset="2"/>
              <a:buChar char="Ø"/>
            </a:pPr>
            <a:endParaRPr lang="ru-RU" dirty="0" smtClean="0"/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 Недостатки программы воспитания и обучения, не компенсирующие дефектов развития, вызванных отсутствием семьи; </a:t>
            </a:r>
          </a:p>
          <a:p>
            <a:pPr>
              <a:buFont typeface="Wingdings" pitchFamily="2" charset="2"/>
              <a:buChar char="Ø"/>
            </a:pPr>
            <a:endParaRPr lang="ru-RU" dirty="0" smtClean="0"/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 Бедность конкретно-чувственного опыта детей;</a:t>
            </a:r>
          </a:p>
          <a:p>
            <a:pPr>
              <a:buFont typeface="Wingdings" pitchFamily="2" charset="2"/>
              <a:buChar char="Ø"/>
            </a:pPr>
            <a:endParaRPr lang="ru-RU" dirty="0" smtClean="0"/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  Постоянное нахождение детей в условиях коллектива</a:t>
            </a:r>
            <a:r>
              <a:rPr lang="ru-RU" sz="2800" dirty="0" smtClean="0"/>
              <a:t>.</a:t>
            </a:r>
            <a:endParaRPr lang="ru-RU" sz="2800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800" dirty="0" smtClean="0"/>
              <a:t>Ограниченность </a:t>
            </a:r>
            <a:br>
              <a:rPr lang="ru-RU" sz="4800" dirty="0" smtClean="0"/>
            </a:br>
            <a:r>
              <a:rPr lang="ru-RU" sz="4800" dirty="0" smtClean="0"/>
              <a:t>«мира»  детского дома</a:t>
            </a:r>
            <a:endParaRPr lang="ru-RU" sz="4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  </a:t>
            </a:r>
            <a:r>
              <a:rPr lang="ru-RU" sz="2800" dirty="0" smtClean="0"/>
              <a:t>- </a:t>
            </a:r>
            <a:r>
              <a:rPr lang="ru-RU" sz="2800" dirty="0"/>
              <a:t>во-первых, это связано с финансовыми возможностями учреждений и их бюджетом</a:t>
            </a:r>
            <a:r>
              <a:rPr lang="ru-RU" sz="2800" dirty="0" smtClean="0"/>
              <a:t>;</a:t>
            </a:r>
          </a:p>
          <a:p>
            <a:pPr>
              <a:buNone/>
            </a:pPr>
            <a:r>
              <a:rPr lang="ru-RU" sz="2800" dirty="0"/>
              <a:t> </a:t>
            </a:r>
            <a:r>
              <a:rPr lang="ru-RU" sz="2800" dirty="0" smtClean="0"/>
              <a:t> - </a:t>
            </a:r>
            <a:r>
              <a:rPr lang="ru-RU" sz="2800" dirty="0"/>
              <a:t>во-вторых, с противоречивыми целями воспитания, которые определяет государство для коллектива детского дома. </a:t>
            </a:r>
            <a:endParaRPr lang="ru-RU" sz="2800" dirty="0" smtClean="0"/>
          </a:p>
          <a:p>
            <a:pPr>
              <a:buNone/>
            </a:pPr>
            <a:endParaRPr lang="ru-RU" sz="2800" dirty="0"/>
          </a:p>
        </p:txBody>
      </p:sp>
      <p:pic>
        <p:nvPicPr>
          <p:cNvPr id="6" name="Picture 2" descr="E:\Новая папка\images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3728" y="3861048"/>
            <a:ext cx="5040560" cy="273630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Что не устраивает воспитанников детских домов: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Частая смена воспитателей;</a:t>
            </a:r>
          </a:p>
          <a:p>
            <a:r>
              <a:rPr lang="ru-RU" dirty="0" smtClean="0"/>
              <a:t>Однообразие обстановки детского дома;</a:t>
            </a:r>
          </a:p>
          <a:p>
            <a:r>
              <a:rPr lang="ru-RU" dirty="0" smtClean="0"/>
              <a:t>Нет возможности побыть наедине;</a:t>
            </a:r>
          </a:p>
          <a:p>
            <a:r>
              <a:rPr lang="ru-RU" dirty="0" smtClean="0"/>
              <a:t>Не с кем поговорить по душам;</a:t>
            </a:r>
          </a:p>
          <a:p>
            <a:r>
              <a:rPr lang="ru-RU" dirty="0" smtClean="0"/>
              <a:t>Распорядок дня;</a:t>
            </a:r>
          </a:p>
          <a:p>
            <a:r>
              <a:rPr lang="ru-RU" dirty="0" smtClean="0"/>
              <a:t>Постоянный контроль;</a:t>
            </a:r>
          </a:p>
          <a:p>
            <a:r>
              <a:rPr lang="ru-RU" dirty="0" smtClean="0"/>
              <a:t>Отношение между сверстниками.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dirty="0" smtClean="0"/>
              <a:t>Факторы риска в формировании жизненных ориентаций: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Потребительское отношение к внешнему миру;</a:t>
            </a:r>
          </a:p>
          <a:p>
            <a:r>
              <a:rPr lang="ru-RU" dirty="0" smtClean="0"/>
              <a:t>Нарушение в сфере самосознания;</a:t>
            </a:r>
          </a:p>
          <a:p>
            <a:r>
              <a:rPr lang="ru-RU" dirty="0" smtClean="0"/>
              <a:t>Дезадаптивность в выборе стратегий поведения в различных ситуациях;</a:t>
            </a:r>
          </a:p>
          <a:p>
            <a:r>
              <a:rPr lang="ru-RU" dirty="0" smtClean="0"/>
              <a:t>Несформированность жизненных целей и планов.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3" descr="C:\Users\User\Desktop\images (5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260648"/>
            <a:ext cx="4392488" cy="4039889"/>
          </a:xfrm>
          <a:prstGeom prst="rect">
            <a:avLst/>
          </a:prstGeom>
          <a:noFill/>
        </p:spPr>
      </p:pic>
      <p:pic>
        <p:nvPicPr>
          <p:cNvPr id="2050" name="Picture 2" descr="C:\Users\User\Desktop\images (6)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07904" y="1700808"/>
            <a:ext cx="5184576" cy="489654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Биологические </a:t>
            </a:r>
            <a:br>
              <a:rPr lang="ru-RU" b="1" dirty="0" smtClean="0"/>
            </a:br>
            <a:r>
              <a:rPr lang="ru-RU" b="1" dirty="0" smtClean="0"/>
              <a:t>и медицинские  факторы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ru-RU" sz="3600" dirty="0" smtClean="0"/>
              <a:t>органические поражения головного    мозга;  </a:t>
            </a:r>
          </a:p>
          <a:p>
            <a:r>
              <a:rPr lang="ru-RU" sz="3600" dirty="0" smtClean="0"/>
              <a:t>хронические заболевания;</a:t>
            </a:r>
          </a:p>
          <a:p>
            <a:r>
              <a:rPr lang="ru-RU" sz="3600" dirty="0" smtClean="0"/>
              <a:t>умственная недостаточность</a:t>
            </a:r>
            <a:endParaRPr lang="ru-RU" sz="3600" dirty="0"/>
          </a:p>
        </p:txBody>
      </p:sp>
      <p:pic>
        <p:nvPicPr>
          <p:cNvPr id="4098" name="Picture 2" descr="E:\Новая папка\скачанные файлы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92081" y="1988841"/>
            <a:ext cx="3600400" cy="432048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400" b="1" dirty="0" smtClean="0"/>
              <a:t>Психологические факторы</a:t>
            </a:r>
            <a:endParaRPr lang="ru-RU" sz="44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Низкая самооценка;</a:t>
            </a:r>
          </a:p>
          <a:p>
            <a:r>
              <a:rPr lang="ru-RU" dirty="0" smtClean="0"/>
              <a:t>Эмоциональные проблемы;</a:t>
            </a:r>
          </a:p>
          <a:p>
            <a:r>
              <a:rPr lang="ru-RU" dirty="0" smtClean="0"/>
              <a:t>Психологические зависимости;</a:t>
            </a:r>
          </a:p>
          <a:p>
            <a:r>
              <a:rPr lang="ru-RU" dirty="0" smtClean="0"/>
              <a:t>Синдром </a:t>
            </a:r>
            <a:r>
              <a:rPr lang="ru-RU" dirty="0" err="1" smtClean="0"/>
              <a:t>покинутости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5" name="Picture 2" descr="E:\Новая папка\скачанные файлы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76056" y="3356992"/>
            <a:ext cx="3744416" cy="32129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400" b="1" dirty="0" smtClean="0"/>
              <a:t>Социальные факторы</a:t>
            </a:r>
            <a:endParaRPr lang="ru-RU" sz="44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Autofit/>
          </a:bodyPr>
          <a:lstStyle/>
          <a:p>
            <a:r>
              <a:rPr lang="ru-RU" sz="3600" dirty="0" smtClean="0"/>
              <a:t>низкие жизненные шансы;</a:t>
            </a:r>
          </a:p>
          <a:p>
            <a:r>
              <a:rPr lang="ru-RU" sz="3600" dirty="0" smtClean="0"/>
              <a:t> отсутствие помощи от семьи;</a:t>
            </a:r>
          </a:p>
          <a:p>
            <a:r>
              <a:rPr lang="ru-RU" sz="3600" dirty="0" smtClean="0"/>
              <a:t> недостаток социального опыта</a:t>
            </a:r>
            <a:r>
              <a:rPr lang="ru-RU" sz="4400" dirty="0" smtClean="0"/>
              <a:t>.</a:t>
            </a:r>
            <a:endParaRPr lang="ru-RU" sz="4400" dirty="0"/>
          </a:p>
        </p:txBody>
      </p:sp>
      <p:pic>
        <p:nvPicPr>
          <p:cNvPr id="6146" name="Picture 2" descr="E:\Новая папка\images (3)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55976" y="2204865"/>
            <a:ext cx="4608512" cy="417646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b="1" dirty="0" smtClean="0"/>
              <a:t>Педагогические факторы</a:t>
            </a:r>
            <a:endParaRPr lang="ru-RU" sz="48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4800" dirty="0" smtClean="0"/>
              <a:t>негативное </a:t>
            </a:r>
            <a:r>
              <a:rPr lang="ru-RU" sz="4800" dirty="0"/>
              <a:t>отношение со стороны </a:t>
            </a:r>
            <a:r>
              <a:rPr lang="ru-RU" sz="4800" dirty="0" smtClean="0"/>
              <a:t>родственников;</a:t>
            </a:r>
          </a:p>
          <a:p>
            <a:r>
              <a:rPr lang="ru-RU" sz="4800" dirty="0" smtClean="0"/>
              <a:t>педагогически </a:t>
            </a:r>
            <a:r>
              <a:rPr lang="ru-RU" sz="4800" dirty="0"/>
              <a:t>неверные действия воспитателей и </a:t>
            </a:r>
            <a:r>
              <a:rPr lang="ru-RU" sz="4800" dirty="0" smtClean="0"/>
              <a:t>учителей.</a:t>
            </a:r>
            <a:endParaRPr lang="ru-RU" sz="4800" dirty="0"/>
          </a:p>
          <a:p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Внешние факторы  детского дома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/>
              <a:t>Несовершенство организации управления процессами обучения и воспитания</a:t>
            </a:r>
            <a:r>
              <a:rPr lang="ru-RU" dirty="0" smtClean="0"/>
              <a:t>;</a:t>
            </a:r>
          </a:p>
          <a:p>
            <a:r>
              <a:rPr lang="ru-RU" dirty="0" smtClean="0"/>
              <a:t> </a:t>
            </a:r>
            <a:r>
              <a:rPr lang="ru-RU" dirty="0"/>
              <a:t>плохая материальная обеспеченность; </a:t>
            </a:r>
            <a:endParaRPr lang="ru-RU" dirty="0" smtClean="0"/>
          </a:p>
          <a:p>
            <a:r>
              <a:rPr lang="ru-RU" dirty="0" smtClean="0"/>
              <a:t>отсутствие </a:t>
            </a:r>
            <a:r>
              <a:rPr lang="ru-RU" dirty="0"/>
              <a:t>налаженной систематической связи школы с детским </a:t>
            </a:r>
            <a:r>
              <a:rPr lang="ru-RU" dirty="0" smtClean="0"/>
              <a:t>домом;</a:t>
            </a:r>
          </a:p>
          <a:p>
            <a:r>
              <a:rPr lang="ru-RU" dirty="0" smtClean="0"/>
              <a:t> </a:t>
            </a:r>
            <a:r>
              <a:rPr lang="ru-RU" dirty="0"/>
              <a:t>неудовлетворительная организация внеклассной работы; </a:t>
            </a:r>
            <a:endParaRPr lang="ru-RU" dirty="0" smtClean="0"/>
          </a:p>
          <a:p>
            <a:r>
              <a:rPr lang="ru-RU" dirty="0" smtClean="0"/>
              <a:t>отсутствие </a:t>
            </a:r>
            <a:r>
              <a:rPr lang="ru-RU" dirty="0"/>
              <a:t>детских организаций </a:t>
            </a:r>
            <a:r>
              <a:rPr lang="ru-RU" dirty="0" smtClean="0"/>
              <a:t>в детских домах.</a:t>
            </a:r>
            <a:endParaRPr lang="ru-RU" dirty="0"/>
          </a:p>
          <a:p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88641"/>
            <a:ext cx="8686800" cy="4536504"/>
          </a:xfrm>
        </p:spPr>
        <p:txBody>
          <a:bodyPr>
            <a:normAutofit fontScale="92500"/>
          </a:bodyPr>
          <a:lstStyle/>
          <a:p>
            <a:r>
              <a:rPr lang="ru-RU" dirty="0" smtClean="0"/>
              <a:t>Массово – коллективный характер воспитания;</a:t>
            </a:r>
          </a:p>
          <a:p>
            <a:r>
              <a:rPr lang="ru-RU" dirty="0" smtClean="0"/>
              <a:t>Регламентированность жизни воспитанников;</a:t>
            </a:r>
          </a:p>
          <a:p>
            <a:r>
              <a:rPr lang="ru-RU" dirty="0" smtClean="0"/>
              <a:t>«Текучесть»</a:t>
            </a:r>
            <a:r>
              <a:rPr lang="ru-RU" dirty="0" err="1" smtClean="0"/>
              <a:t>кадров,воспитывающих</a:t>
            </a:r>
            <a:r>
              <a:rPr lang="ru-RU" dirty="0" smtClean="0"/>
              <a:t> детей;</a:t>
            </a:r>
          </a:p>
          <a:p>
            <a:r>
              <a:rPr lang="ru-RU" dirty="0" err="1" smtClean="0"/>
              <a:t>Минимизированность</a:t>
            </a:r>
            <a:r>
              <a:rPr lang="ru-RU" dirty="0" smtClean="0"/>
              <a:t> развивающей среды;</a:t>
            </a:r>
          </a:p>
          <a:p>
            <a:r>
              <a:rPr lang="ru-RU" dirty="0" smtClean="0"/>
              <a:t>Отсутствие </a:t>
            </a:r>
          </a:p>
          <a:p>
            <a:r>
              <a:rPr lang="ru-RU" dirty="0" smtClean="0"/>
              <a:t>постоянных </a:t>
            </a:r>
          </a:p>
          <a:p>
            <a:r>
              <a:rPr lang="ru-RU" dirty="0" smtClean="0"/>
              <a:t>контактов.</a:t>
            </a:r>
          </a:p>
          <a:p>
            <a:endParaRPr lang="ru-RU" dirty="0"/>
          </a:p>
        </p:txBody>
      </p:sp>
      <p:pic>
        <p:nvPicPr>
          <p:cNvPr id="4" name="Picture 2" descr="E:\Новая папка\images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43808" y="2924944"/>
            <a:ext cx="6048672" cy="367240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428</TotalTime>
  <Words>368</Words>
  <Application>Microsoft Office PowerPoint</Application>
  <PresentationFormat>Экран (4:3)</PresentationFormat>
  <Paragraphs>71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Трек</vt:lpstr>
      <vt:lpstr>Факторы риска  детей-сирот воспитывающихся в детских домах.</vt:lpstr>
      <vt:lpstr>Факторы риска в формировании жизненных ориентаций:</vt:lpstr>
      <vt:lpstr>Слайд 3</vt:lpstr>
      <vt:lpstr>Биологические  и медицинские  факторы</vt:lpstr>
      <vt:lpstr>Психологические факторы</vt:lpstr>
      <vt:lpstr>Социальные факторы</vt:lpstr>
      <vt:lpstr>Педагогические факторы</vt:lpstr>
      <vt:lpstr>Внешние факторы  детского дома</vt:lpstr>
      <vt:lpstr>Слайд 9</vt:lpstr>
      <vt:lpstr>Внутренние факторы риска:</vt:lpstr>
      <vt:lpstr>Внутренние факторы риска</vt:lpstr>
      <vt:lpstr>Факторы, связанные с проживанием в детском доме</vt:lpstr>
      <vt:lpstr>Слайд 13</vt:lpstr>
      <vt:lpstr>Ограниченность  «мира»  детского дома</vt:lpstr>
      <vt:lpstr>Что не устраивает воспитанников детских домов: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Факторы риска….</dc:title>
  <dc:creator>User</dc:creator>
  <cp:lastModifiedBy>User</cp:lastModifiedBy>
  <cp:revision>28</cp:revision>
  <dcterms:created xsi:type="dcterms:W3CDTF">2014-12-12T12:08:12Z</dcterms:created>
  <dcterms:modified xsi:type="dcterms:W3CDTF">2014-12-17T08:46:20Z</dcterms:modified>
</cp:coreProperties>
</file>