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60" r:id="rId5"/>
    <p:sldId id="261" r:id="rId6"/>
    <p:sldId id="27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..jpg"/>
          <p:cNvPicPr>
            <a:picLocks noChangeAspect="1"/>
          </p:cNvPicPr>
          <p:nvPr userDrawn="1"/>
        </p:nvPicPr>
        <p:blipFill>
          <a:blip r:embed="rId13" cstate="print">
            <a:lum brigh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17..png"/>
          <p:cNvPicPr>
            <a:picLocks noChangeAspect="1"/>
          </p:cNvPicPr>
          <p:nvPr userDrawn="1"/>
        </p:nvPicPr>
        <p:blipFill>
          <a:blip r:embed="rId14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200000">
            <a:off x="-2907194" y="2907196"/>
            <a:ext cx="6858002" cy="1043608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395536" y="260648"/>
            <a:ext cx="8352928" cy="6336704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0"/>
                </a:schemeClr>
              </a:gs>
              <a:gs pos="35000">
                <a:schemeClr val="accent2">
                  <a:tint val="37000"/>
                  <a:satMod val="300000"/>
                  <a:alpha val="25000"/>
                </a:schemeClr>
              </a:gs>
              <a:gs pos="100000">
                <a:schemeClr val="accent2">
                  <a:tint val="15000"/>
                  <a:satMod val="350000"/>
                  <a:alpha val="62000"/>
                </a:schemeClr>
              </a:gs>
            </a:gsLst>
          </a:gradFill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18.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2133333" cy="5371429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251520" y="6581001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  <a:latin typeface="Bookman Old Style" pitchFamily="18" charset="0"/>
              </a:rPr>
              <a:t>© </a:t>
            </a:r>
            <a:r>
              <a:rPr lang="ru-RU" sz="1200" b="1" i="1" dirty="0" smtClean="0">
                <a:solidFill>
                  <a:srgbClr val="C00000"/>
                </a:solidFill>
                <a:latin typeface="Bookman Old Style" pitchFamily="18" charset="0"/>
              </a:rPr>
              <a:t>Топилина С.Н.</a:t>
            </a:r>
            <a:endParaRPr lang="ru-RU" sz="1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5" name="Рисунок 14" descr="13.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1187624" y="5805264"/>
            <a:ext cx="6349207" cy="1052736"/>
          </a:xfrm>
          <a:prstGeom prst="rect">
            <a:avLst/>
          </a:prstGeom>
        </p:spPr>
      </p:pic>
      <p:pic>
        <p:nvPicPr>
          <p:cNvPr id="13" name="Рисунок 12" descr="13..jpg"/>
          <p:cNvPicPr>
            <a:picLocks noChangeAspect="1"/>
          </p:cNvPicPr>
          <p:nvPr userDrawn="1"/>
        </p:nvPicPr>
        <p:blipFill>
          <a:blip r:embed="rId1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5445224"/>
            <a:ext cx="1412776" cy="1412776"/>
          </a:xfrm>
          <a:prstGeom prst="rect">
            <a:avLst/>
          </a:prstGeom>
        </p:spPr>
      </p:pic>
      <p:pic>
        <p:nvPicPr>
          <p:cNvPr id="16" name="Рисунок 15" descr="20..jpg"/>
          <p:cNvPicPr>
            <a:picLocks noChangeAspect="1"/>
          </p:cNvPicPr>
          <p:nvPr userDrawn="1"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400" t="25430" r="24800" b="25430"/>
          <a:stretch>
            <a:fillRect/>
          </a:stretch>
        </p:blipFill>
        <p:spPr>
          <a:xfrm>
            <a:off x="7846218" y="0"/>
            <a:ext cx="1297782" cy="11247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777\Desktop\&#1040;&#1085;&#1085;&#1072;_&#1043;&#1077;&#1088;&#1084;&#1072;&#1085;_-_&#1069;&#1093;&#1086;_&#1083;&#1102;&#1073;&#1074;&#1080;_(-).mp3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620688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</a:rPr>
              <a:t>         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ИНТЕЛЛЕКТУАЛЬНЫЙ КОНКУРС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844824"/>
            <a:ext cx="813690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«СЛЕД ВОЙНЫ В ИСТОРИИ 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МОЕЙ СЕМЬИ»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3717032"/>
            <a:ext cx="6336704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Авторы:  </a:t>
            </a:r>
          </a:p>
          <a:p>
            <a:pPr algn="r"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1F0C72"/>
                </a:solidFill>
                <a:latin typeface="Monotype Corsiva" pitchFamily="66" charset="0"/>
              </a:rPr>
              <a:t>ученики 9 «б» класса </a:t>
            </a:r>
          </a:p>
          <a:p>
            <a:pPr algn="r">
              <a:buFont typeface="Wingdings 2" pitchFamily="18" charset="2"/>
              <a:buNone/>
            </a:pPr>
            <a:r>
              <a:rPr lang="ru-RU" sz="2800" b="1" dirty="0" err="1" smtClean="0">
                <a:solidFill>
                  <a:srgbClr val="1F0C72"/>
                </a:solidFill>
                <a:latin typeface="Monotype Corsiva" pitchFamily="66" charset="0"/>
              </a:rPr>
              <a:t>Яруллина</a:t>
            </a:r>
            <a:r>
              <a:rPr lang="ru-RU" sz="2800" b="1" dirty="0" smtClean="0">
                <a:solidFill>
                  <a:srgbClr val="1F0C72"/>
                </a:solidFill>
                <a:latin typeface="Monotype Corsiva" pitchFamily="66" charset="0"/>
              </a:rPr>
              <a:t> </a:t>
            </a:r>
            <a:r>
              <a:rPr lang="ru-RU" sz="2800" b="1" dirty="0" err="1" smtClean="0">
                <a:solidFill>
                  <a:srgbClr val="1F0C72"/>
                </a:solidFill>
                <a:latin typeface="Monotype Corsiva" pitchFamily="66" charset="0"/>
              </a:rPr>
              <a:t>Ляйсян</a:t>
            </a:r>
            <a:endParaRPr lang="ru-RU" sz="2800" b="1" dirty="0" smtClean="0">
              <a:solidFill>
                <a:srgbClr val="1F0C72"/>
              </a:solidFill>
              <a:latin typeface="Monotype Corsiva" pitchFamily="66" charset="0"/>
            </a:endParaRPr>
          </a:p>
          <a:p>
            <a:pPr algn="r">
              <a:buFont typeface="Wingdings 2" pitchFamily="18" charset="2"/>
              <a:buNone/>
            </a:pPr>
            <a:r>
              <a:rPr lang="ru-RU" sz="2800" b="1" dirty="0" err="1" smtClean="0">
                <a:solidFill>
                  <a:srgbClr val="1F0C72"/>
                </a:solidFill>
                <a:latin typeface="Monotype Corsiva" pitchFamily="66" charset="0"/>
              </a:rPr>
              <a:t>Ахметжанов</a:t>
            </a:r>
            <a:r>
              <a:rPr lang="ru-RU" sz="2800" b="1" dirty="0" smtClean="0">
                <a:solidFill>
                  <a:srgbClr val="1F0C72"/>
                </a:solidFill>
                <a:latin typeface="Monotype Corsiva" pitchFamily="66" charset="0"/>
              </a:rPr>
              <a:t> Руслан</a:t>
            </a:r>
          </a:p>
          <a:p>
            <a:pPr algn="r"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1F0C72"/>
                </a:solidFill>
                <a:latin typeface="Monotype Corsiva" pitchFamily="66" charset="0"/>
              </a:rPr>
              <a:t>МБОУ </a:t>
            </a:r>
            <a:r>
              <a:rPr lang="ru-RU" sz="2800" b="1" dirty="0" err="1" smtClean="0">
                <a:solidFill>
                  <a:srgbClr val="1F0C72"/>
                </a:solidFill>
                <a:latin typeface="Monotype Corsiva" pitchFamily="66" charset="0"/>
              </a:rPr>
              <a:t>Уразовская</a:t>
            </a:r>
            <a:r>
              <a:rPr lang="ru-RU" sz="2800" b="1" dirty="0" smtClean="0">
                <a:solidFill>
                  <a:srgbClr val="1F0C72"/>
                </a:solidFill>
                <a:latin typeface="Monotype Corsiva" pitchFamily="66" charset="0"/>
              </a:rPr>
              <a:t> СОШ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                2014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764704"/>
            <a:ext cx="4464496" cy="52550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             Дети и внуки мои, </a:t>
            </a: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     С любовью завещаю Вам память свою.</a:t>
            </a: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     В небытие иду как ветеран,</a:t>
            </a: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      Сединой покрываясь все больше.</a:t>
            </a: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  <a:latin typeface="Monotype Corsiva" pitchFamily="66" charset="0"/>
              <a:cs typeface="DilleniaUPC" pitchFamily="18" charset="-34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       Болезни и старые раны</a:t>
            </a: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        Просят дать последний наказ.</a:t>
            </a:r>
          </a:p>
          <a:p>
            <a:pPr lvl="1"/>
            <a:endParaRPr lang="ru-RU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lvl="1"/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4" descr="ав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0"/>
            <a:ext cx="392392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8" descr="стар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0"/>
            <a:ext cx="3635896" cy="5013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777\Desktop\9690257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286125"/>
            <a:ext cx="3635896" cy="357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617350" cy="6858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	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            </a:t>
            </a:r>
            <a:r>
              <a:rPr lang="ru-RU" sz="3100" b="1" dirty="0" smtClean="0">
                <a:solidFill>
                  <a:srgbClr val="002060"/>
                </a:solidFill>
              </a:rPr>
              <a:t>Я родился в голодные годы Гражданской войны . Мое детство прошло в с. </a:t>
            </a:r>
            <a:r>
              <a:rPr lang="ru-RU" sz="3100" b="1" dirty="0" err="1" smtClean="0">
                <a:solidFill>
                  <a:srgbClr val="002060"/>
                </a:solidFill>
              </a:rPr>
              <a:t>Рыбушкино</a:t>
            </a:r>
            <a:r>
              <a:rPr lang="ru-RU" sz="3100" b="1" dirty="0" smtClean="0">
                <a:solidFill>
                  <a:srgbClr val="002060"/>
                </a:solidFill>
              </a:rPr>
              <a:t> в дружной крестьянской семье. После семилетнего образования два года заведовал Домом культуры : мелодичными песнями и душевными разговорами радовал людей после трудового дня.</a:t>
            </a: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	 </a:t>
            </a:r>
            <a:br>
              <a:rPr lang="ru-RU" sz="2200" dirty="0" smtClean="0">
                <a:latin typeface="Arial Black" pitchFamily="34" charset="0"/>
              </a:rPr>
            </a:br>
            <a:r>
              <a:rPr lang="ru-RU" sz="2200" dirty="0" smtClean="0">
                <a:latin typeface="Arial Black" pitchFamily="34" charset="0"/>
              </a:rPr>
              <a:t>          </a:t>
            </a:r>
            <a:r>
              <a:rPr lang="ru-RU" sz="3600" b="1" i="1" dirty="0" smtClean="0">
                <a:solidFill>
                  <a:srgbClr val="0070C0"/>
                </a:solidFill>
                <a:latin typeface="Monotype Corsiva" pitchFamily="66" charset="0"/>
              </a:rPr>
              <a:t>Дорогие мои, не забывайте Родину  святую , где Бог вдохнул мне душу и где молодость провел свою. </a:t>
            </a:r>
            <a:br>
              <a:rPr lang="ru-RU" sz="3600" b="1" i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i="1" dirty="0" smtClean="0">
                <a:latin typeface="Monotype Corsiva" pitchFamily="66" charset="0"/>
              </a:rPr>
              <a:t/>
            </a:r>
            <a:br>
              <a:rPr lang="ru-RU" sz="3600" b="1" i="1" dirty="0" smtClean="0">
                <a:latin typeface="Monotype Corsiva" pitchFamily="66" charset="0"/>
              </a:rPr>
            </a:br>
            <a:r>
              <a:rPr lang="ru-RU" sz="3600" b="1" i="1" dirty="0" smtClean="0">
                <a:latin typeface="Monotype Corsiva" pitchFamily="66" charset="0"/>
              </a:rPr>
              <a:t>	</a:t>
            </a:r>
            <a:endParaRPr lang="ru-RU" sz="3600" b="1" i="1" dirty="0">
              <a:latin typeface="Monotype Corsiva" pitchFamily="66" charset="0"/>
            </a:endParaRPr>
          </a:p>
        </p:txBody>
      </p:sp>
      <p:pic>
        <p:nvPicPr>
          <p:cNvPr id="22533" name="Рисунок 8" descr="http://zanimatika.narod.ru/Lenta_geor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293096"/>
            <a:ext cx="10081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75856" y="0"/>
            <a:ext cx="5868144" cy="6381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solidFill>
                  <a:srgbClr val="002060"/>
                </a:solidFill>
              </a:rPr>
              <a:t>Год 41. Меня добровольцем судьба закинула в Блокадный Ленинград. Я видел в великой стране разруху и голод, груды мертвых тел, детские тонкие-тонкие руки, с дрожью просящие хлеб.</a:t>
            </a:r>
            <a:r>
              <a:rPr lang="ru-RU" i="1" dirty="0" smtClean="0">
                <a:solidFill>
                  <a:srgbClr val="C00000"/>
                </a:solidFill>
                <a:latin typeface="Monotype Corsiva" pitchFamily="66" charset="0"/>
              </a:rPr>
              <a:t>		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Когда садитесь за стол большой , подумайте о тех, кто сильно нуждается в Вас. Теплым словом, советом, рублем будьте опорой для ближних.</a:t>
            </a:r>
            <a:endParaRPr lang="ru-RU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777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335549"/>
            <a:ext cx="3346452" cy="2522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777\Desktop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3312368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42048" cy="1894514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0" y="0"/>
            <a:ext cx="5004048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674370" lvl="1" indent="-274320">
              <a:buNone/>
              <a:defRPr/>
            </a:pPr>
            <a:r>
              <a:rPr lang="ru-RU" sz="1400" b="1" dirty="0" smtClean="0">
                <a:latin typeface="Bookman Old Style" pitchFamily="18" charset="0"/>
              </a:rPr>
              <a:t>		</a:t>
            </a:r>
            <a:r>
              <a:rPr lang="ru-RU" b="1" dirty="0" smtClean="0">
                <a:solidFill>
                  <a:srgbClr val="002060"/>
                </a:solidFill>
              </a:rPr>
              <a:t>Как связист-радист налаживал связь на передовой в составе 42 армии 247 пулеметного артиллерийского батальона. Победу встретил в Эстонии , где еще год охранял ее границы.</a:t>
            </a:r>
            <a:endParaRPr lang="ru-RU" sz="4000" i="1" dirty="0" smtClean="0">
              <a:latin typeface="Monotype Corsiva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</a:rPr>
              <a:t>		</a:t>
            </a:r>
            <a: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</a:rPr>
              <a:t>В час, когда Отечеству грозит опасность, не забывайте о ее защите, даже если жизнь придется положить.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3555" name="Содержимое 4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708920"/>
            <a:ext cx="158417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Хайнюр апа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0"/>
            <a:ext cx="42119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54868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награды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75" y="714375"/>
            <a:ext cx="8715375" cy="5741988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1.Награжден медалью «За боевые заслуги» от имени Президиума Верховного Совета СССР от 9 мая 1945 года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2.Медалью  «За победу над Германией в Великой Отечественной войне 1941-1945 гг.»  от имени Президиума Верховного Совета СССР от 9 мая 1945 года.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3.Медалью  «За оборону Ленинграда» от имени Президиума Верховного Совета СССР  от  9 мая 1945 года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4.Медалью «Двадцать лет победы в Великой Отечественной войне 1941-1945 г.г.»  в соответствии с Указом Президиума Верховного Совета СССР от 25 апреля 1965 года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5. Медалью «50 лет Вооруженных сил СССР»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6.За доблестный труд. В ознаменовании 100-летия со дня рождения В.И.Ленина»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7.Медалью  «Тридцать лет победы в Великой Отечественной войне 1941-1945г.г.» в соответствии с Указом Президиума Верховного Совета СССР от 25 апреля 1975 года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8.Медалью  «За  трудовую доблесть» Указ Президиума Верховного Совета СССР от 23 декабря 1976 года.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9.Медалью «60 лет Вооруженных сил СССР» в соответствии с Указом Президиума Верховного Совета СССР от 28 января 1978 года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10.Награжден медалью «Ветеран труда» от имени Президиума Верховного Совета СССР. Решение исполкома Горьковского областного Совета народных депутатов от 6 июня 1984 года.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11. Награжден орденом Отечественной войны 11 степени Указ Президиума Верховного Совета СССР от 11 марта 1985 года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12.Юбилейной медалью «40  лет Победы в Великой Отечественной войне 1941-1945 гг.» от имени Президиума Верховного Совета СССР от 12.04.1985  года.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13.Юбилейной медалью «50  лет Победы в Великой Отечественной войне 1941-1945 гг.» от имени Президиума Верховного Совета СССР от 12.04.1995  года.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14. Юбилейной медалью «60  лет Победы в Великой Отечественной войне 1941-1945 гг.» от имени Президиума Верховного Совета СССР от 12.04.2005  года.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15.Медалью «70 лет Вооруженных сил СССР» в соответствии с Указом Президиума Верховного Совета СССР от 28 января 1988 года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16.К 70-летию снятия блокады Ленинграда  награжден  Памятным Знаком «Участнику Великой Отечественной войны 1941-1945 годов от благодарных нижегородцев» приказом </a:t>
            </a:r>
            <a:r>
              <a:rPr lang="ru-RU" sz="4800" b="1" dirty="0" err="1" smtClean="0">
                <a:solidFill>
                  <a:srgbClr val="FFFF00"/>
                </a:solidFill>
                <a:latin typeface="Arial Black" pitchFamily="34" charset="0"/>
              </a:rPr>
              <a:t>В.П.Шанцева</a:t>
            </a:r>
            <a:r>
              <a:rPr lang="ru-RU" sz="4800" b="1" dirty="0" smtClean="0">
                <a:solidFill>
                  <a:srgbClr val="FFFF00"/>
                </a:solidFill>
                <a:latin typeface="Arial Black" pitchFamily="34" charset="0"/>
              </a:rPr>
              <a:t> от  17 января 2014 года № 36 –р.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4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625" y="0"/>
            <a:ext cx="7887791" cy="93821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rgbClr val="002060"/>
                </a:solidFill>
              </a:rPr>
              <a:t>НАГРАДЫ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5602" name="Содержимое 7" descr="vtlfkb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00355" y="3789040"/>
            <a:ext cx="4711709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100_23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692696"/>
            <a:ext cx="3672408" cy="3436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SAM_03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96166" y="3068960"/>
            <a:ext cx="3647834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835696" y="342900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ОРДЕН КРАСНОЙ ЗВЕЗДЫ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4581128"/>
            <a:ext cx="47160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Памятный Знак 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«Участнику Великой Отечественной 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войны 1941-1945 годов от благодарных нижегородцев».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71546"/>
            <a:ext cx="9001156" cy="5319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800" b="0" dirty="0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800" b="0" dirty="0" smtClean="0">
                <a:solidFill>
                  <a:srgbClr val="FF0000"/>
                </a:solidFill>
                <a:latin typeface="Segoe Print" pitchFamily="2" charset="0"/>
              </a:rPr>
              <a:t> </a:t>
            </a:r>
            <a:br>
              <a:rPr lang="ru-RU" sz="1800" b="0" dirty="0" smtClean="0">
                <a:solidFill>
                  <a:srgbClr val="FF0000"/>
                </a:solidFill>
                <a:latin typeface="Segoe Print" pitchFamily="2" charset="0"/>
              </a:rPr>
            </a:br>
            <a:endParaRPr lang="ru-RU" sz="200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Segoe Print" pitchFamily="2" charset="0"/>
            </a:endParaRPr>
          </a:p>
        </p:txBody>
      </p:sp>
      <p:pic>
        <p:nvPicPr>
          <p:cNvPr id="6" name="Содержимое 3" descr="л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0"/>
            <a:ext cx="3563888" cy="4221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67544" y="188640"/>
            <a:ext cx="5256584" cy="5832648"/>
          </a:xfrm>
        </p:spPr>
        <p:txBody>
          <a:bodyPr>
            <a:normAutofit fontScale="85000" lnSpcReduction="10000"/>
          </a:bodyPr>
          <a:lstStyle/>
          <a:p>
            <a:pPr lvl="2">
              <a:buNone/>
            </a:pPr>
            <a:r>
              <a:rPr lang="ru-RU" dirty="0" smtClean="0">
                <a:cs typeface="Angsana New" pitchFamily="18" charset="-34"/>
              </a:rPr>
              <a:t>		</a:t>
            </a:r>
            <a:r>
              <a:rPr lang="ru-RU" sz="2800" dirty="0" smtClean="0">
                <a:cs typeface="Angsana New" pitchFamily="18" charset="-34"/>
              </a:rPr>
              <a:t>Уважая во мне мою честность, правдивость, земляки в послевоенное время 12 раз избирали депутатом Сельского совета. </a:t>
            </a:r>
          </a:p>
          <a:p>
            <a:pPr lvl="2">
              <a:buNone/>
            </a:pPr>
            <a:r>
              <a:rPr lang="ru-RU" sz="2800" dirty="0" smtClean="0">
                <a:cs typeface="Angsana New" pitchFamily="18" charset="-34"/>
              </a:rPr>
              <a:t>   Я все силы приложил для процветания любимого села, национальных обычаев и традиций.</a:t>
            </a:r>
          </a:p>
          <a:p>
            <a:endParaRPr lang="ru-RU" dirty="0" smtClean="0"/>
          </a:p>
          <a:p>
            <a:pPr>
              <a:buNone/>
            </a:pPr>
            <a:r>
              <a:rPr lang="ru-RU" i="1" dirty="0" smtClean="0"/>
              <a:t>		     </a:t>
            </a:r>
            <a:r>
              <a:rPr lang="ru-RU" sz="4300" b="1" i="1" dirty="0" smtClean="0">
                <a:solidFill>
                  <a:srgbClr val="002060"/>
                </a:solidFill>
                <a:latin typeface="Monotype Corsiva" pitchFamily="66" charset="0"/>
              </a:rPr>
              <a:t>Где бы вы ни были , внуки мои, сохраните в себе человека, веру в Бога , культуру свою.</a:t>
            </a:r>
            <a:endParaRPr lang="ru-RU" sz="43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5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28576"/>
            <a:ext cx="6084168" cy="5129424"/>
          </a:xfrm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14400" y="188640"/>
            <a:ext cx="7772400" cy="859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260648"/>
            <a:ext cx="8604448" cy="5759152"/>
          </a:xfrm>
        </p:spPr>
        <p:txBody>
          <a:bodyPr>
            <a:normAutofit fontScale="85000" lnSpcReduction="20000"/>
          </a:bodyPr>
          <a:lstStyle/>
          <a:p>
            <a:pPr algn="r">
              <a:buNone/>
            </a:pPr>
            <a:endParaRPr lang="ru-RU" sz="3600" i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r">
              <a:buNone/>
            </a:pPr>
            <a:r>
              <a:rPr lang="ru-RU" sz="4800" i="1" dirty="0" smtClean="0">
                <a:solidFill>
                  <a:srgbClr val="FFFF00"/>
                </a:solidFill>
                <a:latin typeface="Monotype Corsiva" pitchFamily="66" charset="0"/>
              </a:rPr>
              <a:t>Жизнь человеческая скоротечна, </a:t>
            </a:r>
          </a:p>
          <a:p>
            <a:pPr algn="r">
              <a:buNone/>
            </a:pPr>
            <a:r>
              <a:rPr lang="ru-RU" sz="4800" i="1" dirty="0" smtClean="0">
                <a:solidFill>
                  <a:srgbClr val="FFFF00"/>
                </a:solidFill>
                <a:latin typeface="Monotype Corsiva" pitchFamily="66" charset="0"/>
              </a:rPr>
              <a:t>Память людская – на века.</a:t>
            </a:r>
          </a:p>
          <a:p>
            <a:pPr algn="r">
              <a:buNone/>
            </a:pPr>
            <a:r>
              <a:rPr lang="ru-RU" sz="4800" i="1" dirty="0" smtClean="0">
                <a:solidFill>
                  <a:srgbClr val="FFFF00"/>
                </a:solidFill>
                <a:latin typeface="Monotype Corsiva" pitchFamily="66" charset="0"/>
              </a:rPr>
              <a:t>Не забудьте мои наставления</a:t>
            </a:r>
          </a:p>
          <a:p>
            <a:pPr algn="r">
              <a:buNone/>
            </a:pPr>
            <a:r>
              <a:rPr lang="ru-RU" sz="4800" i="1" dirty="0" smtClean="0">
                <a:solidFill>
                  <a:srgbClr val="FFFF00"/>
                </a:solidFill>
                <a:latin typeface="Monotype Corsiva" pitchFamily="66" charset="0"/>
              </a:rPr>
              <a:t>Передать в последующие века!</a:t>
            </a:r>
          </a:p>
          <a:p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Monotype Corsiva" pitchFamily="66" charset="0"/>
              </a:rPr>
              <a:t>С уважением, </a:t>
            </a:r>
          </a:p>
          <a:p>
            <a:pPr algn="r">
              <a:buNone/>
            </a:pPr>
            <a:r>
              <a:rPr lang="ru-RU" sz="3800" b="1" dirty="0" err="1" smtClean="0">
                <a:solidFill>
                  <a:srgbClr val="002060"/>
                </a:solidFill>
                <a:latin typeface="Monotype Corsiva" pitchFamily="66" charset="0"/>
              </a:rPr>
              <a:t>Насибуллин</a:t>
            </a:r>
            <a:r>
              <a:rPr lang="ru-RU" sz="3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  <a:latin typeface="Monotype Corsiva" pitchFamily="66" charset="0"/>
              </a:rPr>
              <a:t>Хайрулла</a:t>
            </a:r>
            <a:r>
              <a:rPr lang="ru-RU" sz="3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 algn="r">
              <a:buNone/>
            </a:pPr>
            <a:r>
              <a:rPr lang="ru-RU" sz="3800" b="1" dirty="0" err="1" smtClean="0">
                <a:solidFill>
                  <a:srgbClr val="002060"/>
                </a:solidFill>
                <a:latin typeface="Monotype Corsiva" pitchFamily="66" charset="0"/>
              </a:rPr>
              <a:t>Хуснетдинович</a:t>
            </a:r>
            <a:endParaRPr lang="ru-RU" sz="3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99992" y="2996952"/>
            <a:ext cx="4320480" cy="2585323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внимание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8582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ПРОЕКТ</a:t>
            </a:r>
            <a:br>
              <a:rPr lang="ru-RU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«ЭТО НАДО ЖИВЫМ…»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780928"/>
            <a:ext cx="6779096" cy="3345235"/>
          </a:xfrm>
        </p:spPr>
        <p:txBody>
          <a:bodyPr>
            <a:normAutofit fontScale="85000" lnSpcReduction="20000"/>
          </a:bodyPr>
          <a:lstStyle/>
          <a:p>
            <a:pPr algn="r"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Место реализации </a:t>
            </a:r>
            <a:r>
              <a:rPr lang="ru-RU" sz="2800" b="1" dirty="0" smtClean="0">
                <a:solidFill>
                  <a:srgbClr val="FF0000"/>
                </a:solidFill>
              </a:rPr>
              <a:t>: </a:t>
            </a:r>
            <a:r>
              <a:rPr lang="ru-RU" sz="2400" b="1" dirty="0" smtClean="0">
                <a:solidFill>
                  <a:srgbClr val="FF0000"/>
                </a:solidFill>
              </a:rPr>
              <a:t>МБОУ </a:t>
            </a:r>
            <a:r>
              <a:rPr lang="ru-RU" sz="2400" b="1" dirty="0" err="1" smtClean="0">
                <a:solidFill>
                  <a:srgbClr val="FF0000"/>
                </a:solidFill>
              </a:rPr>
              <a:t>Уразовская</a:t>
            </a:r>
            <a:r>
              <a:rPr lang="ru-RU" sz="2400" b="1" dirty="0" smtClean="0">
                <a:solidFill>
                  <a:srgbClr val="FF0000"/>
                </a:solidFill>
              </a:rPr>
              <a:t> средняя общеобразовательная школа</a:t>
            </a:r>
          </a:p>
          <a:p>
            <a:pPr algn="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Участники 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r>
              <a:rPr lang="ru-RU" sz="2400" b="1" dirty="0" smtClean="0">
                <a:solidFill>
                  <a:srgbClr val="FF0000"/>
                </a:solidFill>
              </a:rPr>
              <a:t> учащиеся, родители, ветераны ВОВ, учителя</a:t>
            </a:r>
          </a:p>
          <a:p>
            <a:pPr algn="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Срок реализации </a:t>
            </a:r>
            <a:r>
              <a:rPr lang="ru-RU" sz="2800" b="1" dirty="0" smtClean="0">
                <a:solidFill>
                  <a:srgbClr val="FF0000"/>
                </a:solidFill>
              </a:rPr>
              <a:t>: </a:t>
            </a:r>
            <a:r>
              <a:rPr lang="ru-RU" sz="2400" b="1" dirty="0" smtClean="0">
                <a:solidFill>
                  <a:srgbClr val="FF0000"/>
                </a:solidFill>
              </a:rPr>
              <a:t>1 год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6" descr="знак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348880"/>
            <a:ext cx="2141984" cy="2165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187624" y="260649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dirty="0" smtClean="0"/>
              <a:t>Актуальность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1F0C72"/>
                </a:solidFill>
                <a:latin typeface="Arial Narrow" pitchFamily="34" charset="0"/>
              </a:rPr>
              <a:t>	</a:t>
            </a:r>
            <a:r>
              <a:rPr lang="ru-RU" sz="2400" b="1" dirty="0" smtClean="0">
                <a:solidFill>
                  <a:srgbClr val="1F0C72"/>
                </a:solidFill>
                <a:latin typeface="Monotype Corsiva" pitchFamily="66" charset="0"/>
              </a:rPr>
              <a:t>Все дальше от нас события Великой Отечественной войны, с каждым годом уходит от нас время великих побед. Вместе с ним остаются в прошлом  их герои со своими историями. Наше общество постепенно утрачивает  нравственные основы . Поэтому патриотическое воспитание подрастающего поколения становится первоочередной задачей на уровне государства.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1F0C72"/>
                </a:solidFill>
                <a:latin typeface="Monotype Corsiva" pitchFamily="66" charset="0"/>
              </a:rPr>
              <a:t>           	  Необходимость проекта заключается в том, чтобы приобщить учащихся к важным  историческим истокам своей страны, воспитать в них патриотизм 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6000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187624" y="260649"/>
            <a:ext cx="79563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i="1" dirty="0" smtClean="0"/>
              <a:t>Цель проекта</a:t>
            </a:r>
            <a:endParaRPr lang="ru-RU" sz="6000" dirty="0" smtClean="0"/>
          </a:p>
          <a:p>
            <a:r>
              <a:rPr lang="ru-RU" sz="2400" b="1" dirty="0" smtClean="0">
                <a:solidFill>
                  <a:srgbClr val="1F0C72"/>
                </a:solidFill>
                <a:latin typeface="Arial Narrow" pitchFamily="34" charset="0"/>
              </a:rPr>
              <a:t>	</a:t>
            </a:r>
          </a:p>
          <a:p>
            <a:r>
              <a:rPr lang="ru-RU" sz="2400" b="1" dirty="0" smtClean="0">
                <a:solidFill>
                  <a:srgbClr val="1F0C72"/>
                </a:solidFill>
                <a:latin typeface="Arial Narrow" pitchFamily="34" charset="0"/>
                <a:cs typeface="CordiaUPC" pitchFamily="34" charset="-34"/>
              </a:rPr>
              <a:t>	</a:t>
            </a:r>
            <a:r>
              <a:rPr lang="ru-RU" sz="4000" b="1" dirty="0" smtClean="0">
                <a:solidFill>
                  <a:srgbClr val="1F0C72"/>
                </a:solidFill>
                <a:latin typeface="Monotype Corsiva" pitchFamily="66" charset="0"/>
                <a:cs typeface="CordiaUPC" pitchFamily="34" charset="-34"/>
              </a:rPr>
              <a:t>Приобщение подрастающего поколения к национальной истории и воспитание гражданственности, патриотизма, любви к Отечеству ,сохранение памяти о людях фронтового поколения. </a:t>
            </a:r>
          </a:p>
          <a:p>
            <a:pPr>
              <a:buNone/>
            </a:pPr>
            <a:endParaRPr lang="ru-RU" sz="6000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187624" y="260649"/>
            <a:ext cx="795637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i="1" dirty="0" smtClean="0"/>
              <a:t>Задачи проекта </a:t>
            </a:r>
            <a:endParaRPr lang="ru-RU" sz="2400" b="1" dirty="0" smtClean="0">
              <a:solidFill>
                <a:srgbClr val="1F0C72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1F0C72"/>
                </a:solidFill>
                <a:latin typeface="Arial Narrow" pitchFamily="34" charset="0"/>
                <a:cs typeface="CordiaUPC" pitchFamily="34" charset="-34"/>
              </a:rPr>
              <a:t>	</a:t>
            </a:r>
            <a:r>
              <a:rPr lang="ru-RU" sz="3200" b="1" dirty="0" smtClean="0">
                <a:solidFill>
                  <a:srgbClr val="1F0C72"/>
                </a:solidFill>
                <a:latin typeface="Monotype Corsiva" pitchFamily="66" charset="0"/>
              </a:rPr>
              <a:t>1.Воспитание человека – патриота с высокими нравственными принципами, любящего своё Отечество, малую родину. </a:t>
            </a:r>
          </a:p>
          <a:p>
            <a:r>
              <a:rPr lang="ru-RU" sz="3200" b="1" dirty="0" smtClean="0">
                <a:solidFill>
                  <a:srgbClr val="1F0C72"/>
                </a:solidFill>
                <a:latin typeface="Monotype Corsiva" pitchFamily="66" charset="0"/>
              </a:rPr>
              <a:t>	2.Формирование высокого чувства гордости у молодого поколения за тех, кто защищал нашу Родину. </a:t>
            </a:r>
          </a:p>
          <a:p>
            <a:r>
              <a:rPr lang="ru-RU" sz="3200" b="1" dirty="0" smtClean="0">
                <a:solidFill>
                  <a:srgbClr val="1F0C72"/>
                </a:solidFill>
                <a:latin typeface="Monotype Corsiva" pitchFamily="66" charset="0"/>
              </a:rPr>
              <a:t>	3.Формирование духовно – нравственной гражданской позиции .</a:t>
            </a:r>
          </a:p>
          <a:p>
            <a:endParaRPr lang="ru-RU" sz="4000" b="1" dirty="0" smtClean="0">
              <a:solidFill>
                <a:srgbClr val="1F0C72"/>
              </a:solidFill>
              <a:latin typeface="Monotype Corsiva" pitchFamily="66" charset="0"/>
              <a:cs typeface="CordiaUPC" pitchFamily="34" charset="-34"/>
            </a:endParaRPr>
          </a:p>
          <a:p>
            <a:pPr>
              <a:buNone/>
            </a:pPr>
            <a:endParaRPr lang="ru-RU" sz="6000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755576" y="260649"/>
            <a:ext cx="8388424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i="1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i="1" dirty="0" smtClean="0"/>
              <a:t>Прогнозируемый результат</a:t>
            </a:r>
            <a:endParaRPr lang="ru-RU" sz="4400" b="1" dirty="0" smtClean="0">
              <a:solidFill>
                <a:srgbClr val="1F0C72"/>
              </a:solidFill>
              <a:latin typeface="Arial Narrow" pitchFamily="34" charset="0"/>
            </a:endParaRPr>
          </a:p>
          <a:p>
            <a:r>
              <a:rPr lang="ru-RU" sz="2400" b="1" dirty="0" smtClean="0">
                <a:solidFill>
                  <a:srgbClr val="1F0C72"/>
                </a:solidFill>
                <a:latin typeface="Arial Narrow" pitchFamily="34" charset="0"/>
                <a:cs typeface="CordiaUPC" pitchFamily="34" charset="-34"/>
              </a:rPr>
              <a:t>	</a:t>
            </a:r>
            <a:r>
              <a:rPr lang="ru-RU" sz="3200" b="1" dirty="0" smtClean="0">
                <a:solidFill>
                  <a:srgbClr val="1F0C72"/>
                </a:solidFill>
                <a:latin typeface="Monotype Corsiva" pitchFamily="66" charset="0"/>
              </a:rPr>
              <a:t>1.Продолжать развивать творческие способности, участвуя в мероприятиях, посвященных теме войны. </a:t>
            </a:r>
          </a:p>
          <a:p>
            <a:r>
              <a:rPr lang="ru-RU" sz="3200" b="1" dirty="0" smtClean="0">
                <a:solidFill>
                  <a:srgbClr val="1F0C72"/>
                </a:solidFill>
                <a:latin typeface="Monotype Corsiva" pitchFamily="66" charset="0"/>
              </a:rPr>
              <a:t>	2.Ориентироваться в важнейших для стран и личности событиях </a:t>
            </a:r>
            <a:r>
              <a:rPr lang="ru-RU" sz="3200" b="1" dirty="0" smtClean="0">
                <a:solidFill>
                  <a:srgbClr val="1F0C72"/>
                </a:solidFill>
                <a:latin typeface="Monotype Corsiva" pitchFamily="66" charset="0"/>
              </a:rPr>
              <a:t>, в </a:t>
            </a:r>
            <a:r>
              <a:rPr lang="ru-RU" sz="3200" b="1" dirty="0" smtClean="0">
                <a:solidFill>
                  <a:srgbClr val="1F0C72"/>
                </a:solidFill>
                <a:latin typeface="Monotype Corsiva" pitchFamily="66" charset="0"/>
              </a:rPr>
              <a:t>фактах прошлого и настоящего. </a:t>
            </a:r>
          </a:p>
          <a:p>
            <a:r>
              <a:rPr lang="ru-RU" sz="3200" b="1" dirty="0" smtClean="0">
                <a:solidFill>
                  <a:srgbClr val="1F0C72"/>
                </a:solidFill>
                <a:latin typeface="Monotype Corsiva" pitchFamily="66" charset="0"/>
              </a:rPr>
              <a:t>	3. Осознать вклад, внесенный ветеранами ВОВ в развитие нашей страны. </a:t>
            </a:r>
          </a:p>
          <a:p>
            <a:r>
              <a:rPr lang="ru-RU" sz="3200" b="1" dirty="0" smtClean="0">
                <a:solidFill>
                  <a:srgbClr val="1F0C72"/>
                </a:solidFill>
                <a:latin typeface="Monotype Corsiva" pitchFamily="66" charset="0"/>
              </a:rPr>
              <a:t>	4. Воспитание ученика  как человека патриота</a:t>
            </a:r>
          </a:p>
          <a:p>
            <a:endParaRPr lang="ru-RU" sz="4000" b="1" dirty="0" smtClean="0">
              <a:solidFill>
                <a:srgbClr val="1F0C72"/>
              </a:solidFill>
              <a:latin typeface="Monotype Corsiva" pitchFamily="66" charset="0"/>
              <a:cs typeface="CordiaUPC" pitchFamily="34" charset="-34"/>
            </a:endParaRPr>
          </a:p>
          <a:p>
            <a:pPr>
              <a:buNone/>
            </a:pPr>
            <a:endParaRPr lang="ru-RU" sz="6000" dirty="0">
              <a:solidFill>
                <a:prstClr val="black"/>
              </a:solidFill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692696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i="1" dirty="0" smtClean="0">
                <a:latin typeface="Monotype Corsiva" pitchFamily="66" charset="0"/>
              </a:rPr>
              <a:t>	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</a:rPr>
              <a:t>Великая Отечественная война – крупнейшее событие XX столетия. Она определила дальнейшую  судьбу многих людей разных национальностей и вероисповеданий. Вопросы, связанные с ее предысторией, причинами, характером, периодизацией и итогами были и продолжают оставаться самыми актуальными в политических и научных кругах. </a:t>
            </a:r>
            <a:endParaRPr lang="ru-RU" sz="32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8102134" cy="5661248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Быстро мчится время. С каждым днем все дальше и дальше уходят от нас события Великой Отечественной войны. Но время не властно над памятью.</a:t>
            </a:r>
            <a:b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	Люди будут  помнить  и чтить бессмертный подвиг, совершенный народом в суровую годину испытаний, не забывать каждого солдата, приблизившего час Победы. 			</a:t>
            </a:r>
            <a:b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	Молодое поколение обязано сохранить в памяти историческое наследие , переданное участниками Великой Отечественной войны, пронести через свою жизнь и завещать последующему поколению.</a:t>
            </a:r>
            <a:endParaRPr lang="ru-RU" sz="31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051720" y="6453336"/>
            <a:ext cx="5644480" cy="404664"/>
          </a:xfrm>
        </p:spPr>
        <p:txBody>
          <a:bodyPr>
            <a:normAutofit fontScale="32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None/>
              <a:defRPr/>
            </a:pPr>
            <a:r>
              <a:rPr lang="ru-RU" sz="7400" b="1" dirty="0" smtClean="0">
                <a:solidFill>
                  <a:srgbClr val="C00000"/>
                </a:solidFill>
              </a:rPr>
              <a:t>                                              </a:t>
            </a:r>
            <a:r>
              <a:rPr lang="ru-RU" sz="7400" dirty="0" smtClean="0"/>
              <a:t>            </a:t>
            </a:r>
            <a:r>
              <a:rPr lang="ru-RU" dirty="0" smtClean="0"/>
              <a:t>               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52320" y="3284985"/>
            <a:ext cx="1548805" cy="2644328"/>
          </a:xfrm>
        </p:spPr>
        <p:txBody>
          <a:bodyPr>
            <a:normAutofit/>
          </a:bodyPr>
          <a:lstStyle/>
          <a:p>
            <a:endParaRPr lang="ru-RU" b="1" i="1" dirty="0" smtClean="0">
              <a:solidFill>
                <a:srgbClr val="FF0000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332656"/>
            <a:ext cx="4608512" cy="568863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Духовное завещание участника Великой Отечественной войны </a:t>
            </a: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Насибуллина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Хайруллы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Хуснетдиновича</a:t>
            </a: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b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777\Desktop\ВОВ\Хайрулла\9 мая\SDC11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5675" y="0"/>
            <a:ext cx="3658325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Анна_Герман_-_Эхо_любви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503</Words>
  <Application>Microsoft Office PowerPoint</Application>
  <PresentationFormat>Экран (4:3)</PresentationFormat>
  <Paragraphs>96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ПРОЕКТ «ЭТО НАДО ЖИВЫМ…»</vt:lpstr>
      <vt:lpstr>Слайд 3</vt:lpstr>
      <vt:lpstr>Слайд 4</vt:lpstr>
      <vt:lpstr>Слайд 5</vt:lpstr>
      <vt:lpstr>Слайд 6</vt:lpstr>
      <vt:lpstr>Слайд 7</vt:lpstr>
      <vt:lpstr>  Быстро мчится время. С каждым днем все дальше и дальше уходят от нас события Великой Отечественной войны. Но время не властно над памятью.     Люди будут  помнить  и чтить бессмертный подвиг, совершенный народом в суровую годину испытаний, не забывать каждого солдата, приблизившего час Победы.      Молодое поколение обязано сохранить в памяти историческое наследие , переданное участниками Великой Отечественной войны, пронести через свою жизнь и завещать последующему поколению.</vt:lpstr>
      <vt:lpstr> Духовное завещание участника Великой Отечественной войны Насибуллина Хайруллы Хуснетдиновича </vt:lpstr>
      <vt:lpstr>Слайд 10</vt:lpstr>
      <vt:lpstr>                 Я родился в голодные годы Гражданской войны . Мое детство прошло в с. Рыбушкино в дружной крестьянской семье. После семилетнего образования два года заведовал Домом культуры : мелодичными песнями и душевными разговорами радовал людей после трудового дня.              Дорогие мои, не забывайте Родину  святую , где Бог вдохнул мне душу и где молодость провел свою.    </vt:lpstr>
      <vt:lpstr>Слайд 12</vt:lpstr>
      <vt:lpstr> </vt:lpstr>
      <vt:lpstr>награды</vt:lpstr>
      <vt:lpstr>  НАГРАДЫ</vt:lpstr>
      <vt:lpstr>  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Cветлана</dc:creator>
  <cp:lastModifiedBy>777</cp:lastModifiedBy>
  <cp:revision>11</cp:revision>
  <dcterms:created xsi:type="dcterms:W3CDTF">2014-07-18T09:17:25Z</dcterms:created>
  <dcterms:modified xsi:type="dcterms:W3CDTF">2015-01-03T14:28:46Z</dcterms:modified>
</cp:coreProperties>
</file>