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24" autoAdjust="0"/>
  </p:normalViewPr>
  <p:slideViewPr>
    <p:cSldViewPr>
      <p:cViewPr varScale="1">
        <p:scale>
          <a:sx n="80" d="100"/>
          <a:sy n="80" d="100"/>
        </p:scale>
        <p:origin x="-67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CF202-1F37-453B-8ECC-4BBA9DA0EB3F}" type="datetimeFigureOut">
              <a:rPr lang="ru-RU"/>
              <a:pPr>
                <a:defRPr/>
              </a:pPr>
              <a:t>13.01.2015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7D07E-B9E1-4FE1-A523-FB471977F27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91E55-7292-47CD-9A1B-67B99B769B28}" type="datetimeFigureOut">
              <a:rPr lang="ru-RU"/>
              <a:pPr>
                <a:defRPr/>
              </a:pPr>
              <a:t>13.01.2015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84D8F-EC8E-4201-8780-DDA0A5BA5B0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0FAC6-AA27-427B-8404-F5576E75A2CF}" type="datetimeFigureOut">
              <a:rPr lang="ru-RU"/>
              <a:pPr>
                <a:defRPr/>
              </a:pPr>
              <a:t>13.01.2015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BC123-7B97-476E-AF41-0C20546822D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B36E9-4F11-475B-B72E-158539A2D8CE}" type="datetimeFigureOut">
              <a:rPr lang="ru-RU"/>
              <a:pPr>
                <a:defRPr/>
              </a:pPr>
              <a:t>13.01.2015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7E4EC-BFE3-4EF3-A351-B13DF3E1CC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E764D-EF22-43A2-AB8C-31F78CC00698}" type="datetimeFigureOut">
              <a:rPr lang="ru-RU"/>
              <a:pPr>
                <a:defRPr/>
              </a:pPr>
              <a:t>13.01.2015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FC342-659F-4F36-8DE2-616F62290A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71289-9B7E-4E76-8362-7A4E1594C295}" type="datetimeFigureOut">
              <a:rPr lang="ru-RU"/>
              <a:pPr>
                <a:defRPr/>
              </a:pPr>
              <a:t>13.01.2015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3BCD0-0A53-4CA4-BBC8-964944D4599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84A52-3F97-445B-95C9-6188DD418C7F}" type="datetimeFigureOut">
              <a:rPr lang="ru-RU"/>
              <a:pPr>
                <a:defRPr/>
              </a:pPr>
              <a:t>13.01.2015</a:t>
            </a:fld>
            <a:endParaRPr lang="ru-RU" dirty="0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8EDEC-5095-40FA-8E19-91EE22A2F86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A32FE-1F73-441A-B077-9F93165CC65A}" type="datetimeFigureOut">
              <a:rPr lang="ru-RU"/>
              <a:pPr>
                <a:defRPr/>
              </a:pPr>
              <a:t>13.01.2015</a:t>
            </a:fld>
            <a:endParaRPr lang="ru-RU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ECBE3-D071-4423-BB2E-A97EB1145CA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8F5EA-8B65-47B2-B9BD-CA110EB94F24}" type="datetimeFigureOut">
              <a:rPr lang="ru-RU"/>
              <a:pPr>
                <a:defRPr/>
              </a:pPr>
              <a:t>13.01.2015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88AFE-01CD-4756-8AE9-F48906C51FE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3E033-BB91-487E-BD25-0BB581EE3BE4}" type="datetimeFigureOut">
              <a:rPr lang="ru-RU"/>
              <a:pPr>
                <a:defRPr/>
              </a:pPr>
              <a:t>13.01.2015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2BD58-40B7-495F-BFBD-7D8ECDEF06D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B909E-A4DF-4454-BB54-9F2DA39DBBE3}" type="datetimeFigureOut">
              <a:rPr lang="ru-RU"/>
              <a:pPr>
                <a:defRPr/>
              </a:pPr>
              <a:t>13.01.2015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F0670-647A-4851-84BA-4BCA4FF5E61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White"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ECC53A-417B-4F79-8016-6EA6B9773CE4}" type="datetimeFigureOut">
              <a:rPr lang="ru-RU"/>
              <a:pPr>
                <a:defRPr/>
              </a:pPr>
              <a:t>13.01.2015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63A06C0-9379-48F9-82D0-D7D4D33F238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72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7388" y="60326"/>
            <a:ext cx="7772400" cy="40466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400" dirty="0" smtClean="0">
                <a:solidFill>
                  <a:srgbClr val="FFFF00"/>
                </a:solidFill>
              </a:rPr>
              <a:t>Тульская область, Тёпло-Огарёвский район, с. Нарышкино, ул. Школьная, д. 3, МКОУ «</a:t>
            </a:r>
            <a:r>
              <a:rPr lang="ru-RU" sz="1400" dirty="0" err="1" smtClean="0">
                <a:solidFill>
                  <a:srgbClr val="FFFF00"/>
                </a:solidFill>
              </a:rPr>
              <a:t>Нарышкинская</a:t>
            </a:r>
            <a:r>
              <a:rPr lang="ru-RU" sz="1400" dirty="0" smtClean="0">
                <a:solidFill>
                  <a:srgbClr val="FFFF00"/>
                </a:solidFill>
              </a:rPr>
              <a:t> СОШ»</a:t>
            </a:r>
            <a:endParaRPr lang="ru-RU" sz="1400" dirty="0">
              <a:solidFill>
                <a:srgbClr val="FFFF00"/>
              </a:solidFill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825" y="404813"/>
            <a:ext cx="8208963" cy="6453187"/>
          </a:xfrm>
        </p:spPr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Презентация на тему :</a:t>
            </a:r>
          </a:p>
          <a:p>
            <a:r>
              <a:rPr lang="ru-RU" smtClean="0">
                <a:solidFill>
                  <a:srgbClr val="FFFF00"/>
                </a:solidFill>
              </a:rPr>
              <a:t>«Организация медицинского освидетельствования и медицинского обследования при постановке на воинский учёт»</a:t>
            </a:r>
          </a:p>
          <a:p>
            <a:endParaRPr lang="ru-RU" smtClean="0">
              <a:solidFill>
                <a:srgbClr val="FFFF00"/>
              </a:solidFill>
            </a:endParaRPr>
          </a:p>
          <a:p>
            <a:r>
              <a:rPr lang="ru-RU" sz="1800" smtClean="0">
                <a:solidFill>
                  <a:srgbClr val="FFFF00"/>
                </a:solidFill>
              </a:rPr>
              <a:t>Подготовила: Умарова Дарья Игоревна</a:t>
            </a:r>
          </a:p>
          <a:p>
            <a:r>
              <a:rPr lang="ru-RU" sz="1800" smtClean="0">
                <a:solidFill>
                  <a:srgbClr val="FFFF00"/>
                </a:solidFill>
              </a:rPr>
              <a:t>Проверил: Козырь Юрий Дмитриевич</a:t>
            </a:r>
          </a:p>
        </p:txBody>
      </p:sp>
      <p:pic>
        <p:nvPicPr>
          <p:cNvPr id="13315" name="Picture 4" descr="C:\Users\user\Downloads\скачанные файл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076700"/>
            <a:ext cx="2665412" cy="206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5" descr="C:\Users\user\Downloads\images (2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4076700"/>
            <a:ext cx="2592387" cy="205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6" descr="C:\Users\user\Downloads\images (28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2225" y="4076700"/>
            <a:ext cx="2520950" cy="199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800" dirty="0" smtClean="0"/>
              <a:t>Ежегодно до 5 ноября года, предшествующего первоначальной постановке граждан на воинский учёт, военный комиссар запрашивает: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60"/>
          </a:xfrm>
          <a:noFill/>
          <a:ln/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 fontScale="77500" lnSpcReduction="20000"/>
          </a:bodyPr>
          <a:lstStyle/>
          <a:p>
            <a:pPr marL="1236726" lvl="2" indent="-51435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FFFF00"/>
                </a:solidFill>
              </a:rPr>
              <a:t>Из медицинских учреждений независимо от форм собственности – медицинские документы и другие сведения, характеризующие состояние здоровья граждан, подлежащих учёту;</a:t>
            </a:r>
          </a:p>
          <a:p>
            <a:pPr marL="1236726" lvl="2" indent="-51435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FFFF00"/>
                </a:solidFill>
              </a:rPr>
              <a:t>Из диспансеров – списки лиц, состоящих на диспансерном учёте, а также переболевших в течение последних 12 месяцев инфекционными и паразитарными болезнями, требующими динамического врачебного наблюдения;</a:t>
            </a:r>
          </a:p>
          <a:p>
            <a:pPr marL="1236726" lvl="2" indent="-51435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FFFF00"/>
                </a:solidFill>
              </a:rPr>
              <a:t>Из учреждений государственной службы </a:t>
            </a:r>
            <a:r>
              <a:rPr lang="ru-RU" dirty="0" err="1" smtClean="0">
                <a:solidFill>
                  <a:srgbClr val="FFFF00"/>
                </a:solidFill>
              </a:rPr>
              <a:t>медико</a:t>
            </a:r>
            <a:r>
              <a:rPr lang="ru-RU" dirty="0" smtClean="0">
                <a:solidFill>
                  <a:srgbClr val="FFFF00"/>
                </a:solidFill>
              </a:rPr>
              <a:t> – социальной экспертизы населения – сведения о лицах, признанных инвалидами, а также медицинские документы, послужившие основанием для признания их инвалидами;</a:t>
            </a:r>
          </a:p>
          <a:p>
            <a:pPr marL="1236726" lvl="2" indent="-51435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FFFF00"/>
                </a:solidFill>
              </a:rPr>
              <a:t>Из школ (интернатов) для слабовидящих, слабослышащих, глухонемых; вспомогательных школ для  умственно  отсталых,  а  также  учреждений  для  трудновоспитуемых детей – </a:t>
            </a:r>
            <a:r>
              <a:rPr lang="ru-RU" dirty="0" err="1" smtClean="0">
                <a:solidFill>
                  <a:srgbClr val="FFFF00"/>
                </a:solidFill>
              </a:rPr>
              <a:t>медикопедагогические</a:t>
            </a:r>
            <a:r>
              <a:rPr lang="ru-RU" dirty="0" smtClean="0">
                <a:solidFill>
                  <a:srgbClr val="FFFF00"/>
                </a:solidFill>
              </a:rPr>
              <a:t> характеристики и медицинские документы, характеризующие состояние их здоровья;</a:t>
            </a:r>
          </a:p>
          <a:p>
            <a:pPr marL="1236726" lvl="2" indent="-51435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FFFF00"/>
                </a:solidFill>
              </a:rPr>
              <a:t>Из органов внутренних дел – сведения о лицах, состоящих на учёте  за правонарушения, бродяжничество, употребление наркотических, токсических веществ, алкоголя и медицинских препаратов в немедицинских целях.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Гражданин при первоначальной постановке на воинский учёт подлежит медицинскому освидетельствованию врачами-специалистами</a:t>
            </a:r>
            <a:endParaRPr lang="ru-RU" sz="2400" dirty="0"/>
          </a:p>
        </p:txBody>
      </p:sp>
      <p:pic>
        <p:nvPicPr>
          <p:cNvPr id="2050" name="Picture 2" descr="C:\Users\user\Downloads\db93294f86934fbaf454e90b1804bbc2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484313"/>
            <a:ext cx="9144000" cy="25209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Медицинское освидетельствование - это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smtClean="0">
                <a:solidFill>
                  <a:schemeClr val="bg1"/>
                </a:solidFill>
              </a:rPr>
              <a:t>медико-юридический акт, осуществляемый врачебной комиссией или отдельным врачом-специалистом </a:t>
            </a:r>
            <a:r>
              <a:rPr lang="ru-RU" sz="2000" b="1" i="1" smtClean="0">
                <a:solidFill>
                  <a:srgbClr val="002060"/>
                </a:solidFill>
              </a:rPr>
              <a:t>в целях определения степени годности призываемых граждан по состоянию здоровья и физическому развитию к военной службе, правильности распределения их по родам войск и военным специальностям, определения годности к поступлению в военно-учебные заведения, возможности прохождения службы в отдельных климатических районах и др.</a:t>
            </a:r>
          </a:p>
        </p:txBody>
      </p:sp>
      <p:pic>
        <p:nvPicPr>
          <p:cNvPr id="9" name="Picture 2" descr="C:\Users\user\Downloads\images (3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4221163"/>
            <a:ext cx="273526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Users\user\Downloads\images (3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4221163"/>
            <a:ext cx="2638425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Врач-специалист по результатам </a:t>
            </a:r>
            <a:r>
              <a:rPr lang="ru-RU" sz="2200" dirty="0" smtClean="0"/>
              <a:t>освидетельствования выносит заключение </a:t>
            </a:r>
            <a:r>
              <a:rPr lang="ru-RU" sz="2200" i="1" u="sng" dirty="0" smtClean="0">
                <a:solidFill>
                  <a:srgbClr val="002060"/>
                </a:solidFill>
              </a:rPr>
              <a:t>о категории годности</a:t>
            </a:r>
            <a:r>
              <a:rPr lang="ru-RU" sz="2200" dirty="0" smtClean="0"/>
              <a:t> к военной службе, причём использует следующие формулировки:</a:t>
            </a:r>
            <a:endParaRPr lang="ru-RU" sz="2200" dirty="0"/>
          </a:p>
        </p:txBody>
      </p:sp>
      <p:pic>
        <p:nvPicPr>
          <p:cNvPr id="6" name="Picture 2" descr="C:\Users\user\Downloads\скачанные файлы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4221163"/>
            <a:ext cx="245745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C:\Users\user\Downloads\images (37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4221163"/>
            <a:ext cx="2466975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smtClean="0">
                <a:solidFill>
                  <a:schemeClr val="bg1"/>
                </a:solidFill>
              </a:rPr>
              <a:t>«А» – годен к военной службе;</a:t>
            </a:r>
          </a:p>
          <a:p>
            <a:r>
              <a:rPr lang="ru-RU" sz="2000" smtClean="0">
                <a:solidFill>
                  <a:schemeClr val="bg1"/>
                </a:solidFill>
              </a:rPr>
              <a:t>«Б» – годен к военной службе с незначительными ограничениями;</a:t>
            </a:r>
          </a:p>
          <a:p>
            <a:r>
              <a:rPr lang="ru-RU" sz="2000" smtClean="0">
                <a:solidFill>
                  <a:schemeClr val="bg1"/>
                </a:solidFill>
              </a:rPr>
              <a:t>«В» – ограниченно годен к военной службе;</a:t>
            </a:r>
          </a:p>
          <a:p>
            <a:r>
              <a:rPr lang="ru-RU" sz="2000" smtClean="0">
                <a:solidFill>
                  <a:schemeClr val="bg1"/>
                </a:solidFill>
              </a:rPr>
              <a:t>«Г» – временно годен к военной службе;</a:t>
            </a:r>
          </a:p>
          <a:p>
            <a:r>
              <a:rPr lang="ru-RU" sz="2000" smtClean="0">
                <a:solidFill>
                  <a:schemeClr val="bg1"/>
                </a:solidFill>
              </a:rPr>
              <a:t>«Д» – не годен к военной службе.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https://www.google.ru</a:t>
            </a:r>
            <a:endParaRPr lang="ru-RU" smtClean="0"/>
          </a:p>
          <a:p>
            <a:r>
              <a:rPr lang="ru-RU" smtClean="0"/>
              <a:t>Основы безопасности жизнедеятельности. О-75 11 кл. : учеб. для общеобразоват. учреждений / В. В. Марков, В. Н. Латчук, С. К. Миронов, С. Н. Вангородский. – 12-е изд., стереотип. – М. : Дрофа, 2012. 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140</TotalTime>
  <Words>248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Times New Roman</vt:lpstr>
      <vt:lpstr>Arial</vt:lpstr>
      <vt:lpstr>Wingdings 2</vt:lpstr>
      <vt:lpstr>Wingdings</vt:lpstr>
      <vt:lpstr>Wingdings 3</vt:lpstr>
      <vt:lpstr>Calibri</vt:lpstr>
      <vt:lpstr>Book Antiqua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Тульская область, Тёпло-Огарёвский район, с. Нарышкино, ул. Школьная, д. 3, МКОУ «Нарышкинская СОШ»</dc:title>
  <dc:creator>user</dc:creator>
  <cp:lastModifiedBy>а</cp:lastModifiedBy>
  <cp:revision>16</cp:revision>
  <dcterms:created xsi:type="dcterms:W3CDTF">2014-12-29T10:07:10Z</dcterms:created>
  <dcterms:modified xsi:type="dcterms:W3CDTF">2015-01-13T18:49:25Z</dcterms:modified>
</cp:coreProperties>
</file>